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8288000" cy="10287000"/>
  <p:notesSz cx="6858000" cy="9144000"/>
  <p:embeddedFontLst>
    <p:embeddedFont>
      <p:font typeface="Poppins" panose="00000500000000000000" pitchFamily="2" charset="-18"/>
      <p:regular r:id="rId6"/>
      <p:bold r:id="rId7"/>
      <p:italic r:id="rId8"/>
      <p:boldItalic r:id="rId9"/>
    </p:embeddedFont>
    <p:embeddedFont>
      <p:font typeface="Poppins Bold" panose="00000800000000000000" charset="-18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91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13AE0-4C98-498F-4960-AF1FDCF00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9CF3C876-EFD6-668F-B56B-F98714370A9E}"/>
              </a:ext>
            </a:extLst>
          </p:cNvPr>
          <p:cNvSpPr/>
          <p:nvPr/>
        </p:nvSpPr>
        <p:spPr>
          <a:xfrm>
            <a:off x="591173" y="388787"/>
            <a:ext cx="2208669" cy="2392725"/>
          </a:xfrm>
          <a:custGeom>
            <a:avLst/>
            <a:gdLst/>
            <a:ahLst/>
            <a:cxnLst/>
            <a:rect l="l" t="t" r="r" b="b"/>
            <a:pathLst>
              <a:path w="2208669" h="2392725">
                <a:moveTo>
                  <a:pt x="0" y="0"/>
                </a:moveTo>
                <a:lnTo>
                  <a:pt x="2208670" y="0"/>
                </a:lnTo>
                <a:lnTo>
                  <a:pt x="2208670" y="2392725"/>
                </a:lnTo>
                <a:lnTo>
                  <a:pt x="0" y="2392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4997771-9F45-787F-45D7-AA9D9729C95F}"/>
              </a:ext>
            </a:extLst>
          </p:cNvPr>
          <p:cNvSpPr/>
          <p:nvPr/>
        </p:nvSpPr>
        <p:spPr>
          <a:xfrm>
            <a:off x="3713764" y="1155162"/>
            <a:ext cx="12408847" cy="0"/>
          </a:xfrm>
          <a:prstGeom prst="line">
            <a:avLst/>
          </a:prstGeom>
          <a:ln w="1428750" cap="rnd">
            <a:solidFill>
              <a:srgbClr val="079C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5211C5F6-B9EC-8428-63E7-0F94BD161D56}"/>
              </a:ext>
            </a:extLst>
          </p:cNvPr>
          <p:cNvSpPr/>
          <p:nvPr/>
        </p:nvSpPr>
        <p:spPr>
          <a:xfrm>
            <a:off x="5356077" y="5052556"/>
            <a:ext cx="15886" cy="4266321"/>
          </a:xfrm>
          <a:prstGeom prst="line">
            <a:avLst/>
          </a:prstGeom>
          <a:ln w="66675" cap="flat">
            <a:solidFill>
              <a:srgbClr val="3D78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F22ABDD7-CFE0-1828-3FD6-520C1AA42A45}"/>
              </a:ext>
            </a:extLst>
          </p:cNvPr>
          <p:cNvGrpSpPr/>
          <p:nvPr/>
        </p:nvGrpSpPr>
        <p:grpSpPr>
          <a:xfrm>
            <a:off x="840123" y="3084669"/>
            <a:ext cx="16822391" cy="1447491"/>
            <a:chOff x="0" y="-46912"/>
            <a:chExt cx="23580674" cy="1929988"/>
          </a:xfrm>
        </p:grpSpPr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3EE68AD9-6E62-D00C-BB82-9E513F3A57CD}"/>
                </a:ext>
              </a:extLst>
            </p:cNvPr>
            <p:cNvGrpSpPr/>
            <p:nvPr/>
          </p:nvGrpSpPr>
          <p:grpSpPr>
            <a:xfrm>
              <a:off x="0" y="-46912"/>
              <a:ext cx="23580674" cy="1929988"/>
              <a:chOff x="0" y="-9525"/>
              <a:chExt cx="4787807" cy="391864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4B9B75C6-7FFD-4CA5-DC11-C7CF24F9E153}"/>
                  </a:ext>
                </a:extLst>
              </p:cNvPr>
              <p:cNvSpPr/>
              <p:nvPr/>
            </p:nvSpPr>
            <p:spPr>
              <a:xfrm>
                <a:off x="0" y="0"/>
                <a:ext cx="4787807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4787807" h="382339">
                    <a:moveTo>
                      <a:pt x="21902" y="0"/>
                    </a:moveTo>
                    <a:lnTo>
                      <a:pt x="4765905" y="0"/>
                    </a:lnTo>
                    <a:cubicBezTo>
                      <a:pt x="4778001" y="0"/>
                      <a:pt x="4787807" y="9806"/>
                      <a:pt x="4787807" y="21902"/>
                    </a:cubicBezTo>
                    <a:lnTo>
                      <a:pt x="4787807" y="360436"/>
                    </a:lnTo>
                    <a:cubicBezTo>
                      <a:pt x="4787807" y="372533"/>
                      <a:pt x="4778001" y="382339"/>
                      <a:pt x="4765905" y="382339"/>
                    </a:cubicBezTo>
                    <a:lnTo>
                      <a:pt x="21902" y="382339"/>
                    </a:lnTo>
                    <a:cubicBezTo>
                      <a:pt x="9806" y="382339"/>
                      <a:pt x="0" y="372533"/>
                      <a:pt x="0" y="360436"/>
                    </a:cubicBezTo>
                    <a:lnTo>
                      <a:pt x="0" y="21902"/>
                    </a:lnTo>
                    <a:cubicBezTo>
                      <a:pt x="0" y="9806"/>
                      <a:pt x="9806" y="0"/>
                      <a:pt x="21902" y="0"/>
                    </a:cubicBezTo>
                    <a:close/>
                  </a:path>
                </a:pathLst>
              </a:custGeom>
              <a:solidFill>
                <a:srgbClr val="079C6D">
                  <a:alpha val="22745"/>
                </a:srgbClr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5D923511-7511-E456-C93D-BCF0FD4B0E9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4787807" cy="391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3"/>
                  </a:lnSpc>
                </a:pPr>
                <a:endParaRPr/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ED91DF7C-655D-4484-B1F0-8E5B124DEEC6}"/>
                </a:ext>
              </a:extLst>
            </p:cNvPr>
            <p:cNvSpPr txBox="1"/>
            <p:nvPr/>
          </p:nvSpPr>
          <p:spPr>
            <a:xfrm>
              <a:off x="270987" y="220340"/>
              <a:ext cx="23038702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1"/>
                </a:lnSpc>
                <a:spcBef>
                  <a:spcPct val="0"/>
                </a:spcBef>
              </a:pPr>
              <a:endParaRPr lang="en-US" sz="2501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EE16CF64-F72B-50FE-10FC-3EFA0D1700C8}"/>
              </a:ext>
            </a:extLst>
          </p:cNvPr>
          <p:cNvSpPr txBox="1"/>
          <p:nvPr/>
        </p:nvSpPr>
        <p:spPr>
          <a:xfrm>
            <a:off x="5981412" y="2512609"/>
            <a:ext cx="6973237" cy="52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9"/>
              </a:lnSpc>
              <a:spcBef>
                <a:spcPct val="0"/>
              </a:spcBef>
            </a:pPr>
            <a:r>
              <a:rPr lang="en-US" sz="3446" b="1">
                <a:solidFill>
                  <a:srgbClr val="363434"/>
                </a:solidFill>
                <a:latin typeface="Poppins Bold"/>
                <a:ea typeface="Poppins Bold"/>
                <a:cs typeface="Poppins Bold"/>
                <a:sym typeface="Poppins Bold"/>
              </a:rPr>
              <a:t>24-26.09 2025, Szczyrk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487A8714-A06E-63F2-5F11-3AAFBD6E9E23}"/>
              </a:ext>
            </a:extLst>
          </p:cNvPr>
          <p:cNvSpPr txBox="1"/>
          <p:nvPr/>
        </p:nvSpPr>
        <p:spPr>
          <a:xfrm>
            <a:off x="4650489" y="689103"/>
            <a:ext cx="1036657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2"/>
              </a:lnSpc>
            </a:pPr>
            <a:r>
              <a:rPr lang="en-US" sz="594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DEBAT</a:t>
            </a:r>
            <a:r>
              <a:rPr lang="pl-PL" sz="594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  <a:endParaRPr lang="en-US" sz="594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215B3A30-10EC-D187-9876-F1B86689F411}"/>
              </a:ext>
            </a:extLst>
          </p:cNvPr>
          <p:cNvSpPr txBox="1"/>
          <p:nvPr/>
        </p:nvSpPr>
        <p:spPr>
          <a:xfrm>
            <a:off x="136149" y="4884589"/>
            <a:ext cx="3122729" cy="46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2"/>
              </a:lnSpc>
            </a:pPr>
            <a:r>
              <a:rPr lang="en-US" sz="30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MODERATOR: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9E34C177-6111-5713-66A2-5BA8511E63C0}"/>
              </a:ext>
            </a:extLst>
          </p:cNvPr>
          <p:cNvSpPr txBox="1"/>
          <p:nvPr/>
        </p:nvSpPr>
        <p:spPr>
          <a:xfrm rot="10800000" flipV="1">
            <a:off x="136149" y="4395909"/>
            <a:ext cx="5210507" cy="3631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endParaRPr lang="pl-PL" sz="2000" dirty="0"/>
          </a:p>
          <a:p>
            <a:pPr algn="ctr"/>
            <a:endParaRPr lang="pl-PL" sz="3600" b="1" dirty="0"/>
          </a:p>
          <a:p>
            <a:pPr algn="ctr"/>
            <a:endParaRPr lang="pl-PL" sz="3600" b="1" dirty="0"/>
          </a:p>
          <a:p>
            <a:pPr algn="ctr"/>
            <a:r>
              <a:rPr lang="pl-PL" sz="3600" b="1" dirty="0"/>
              <a:t>Żaneta Lewandowska </a:t>
            </a:r>
          </a:p>
          <a:p>
            <a:pPr algn="ctr"/>
            <a:endParaRPr lang="pl-PL" sz="2000" dirty="0"/>
          </a:p>
          <a:p>
            <a:pPr algn="ctr"/>
            <a:r>
              <a:rPr lang="pl-PL" sz="2800" dirty="0"/>
              <a:t>NOVAGO Sp. z o.o.</a:t>
            </a: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82F375E9-280A-E96E-C803-EC9F7F8795F3}"/>
              </a:ext>
            </a:extLst>
          </p:cNvPr>
          <p:cNvSpPr txBox="1"/>
          <p:nvPr/>
        </p:nvSpPr>
        <p:spPr>
          <a:xfrm>
            <a:off x="9682876" y="4884589"/>
            <a:ext cx="2991645" cy="46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2"/>
              </a:lnSpc>
            </a:pPr>
            <a:r>
              <a:rPr lang="en-US" sz="30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UCZESTNICY:</a:t>
            </a: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BD0D31A6-4679-A384-D133-CCD128D4AD9D}"/>
              </a:ext>
            </a:extLst>
          </p:cNvPr>
          <p:cNvSpPr txBox="1"/>
          <p:nvPr/>
        </p:nvSpPr>
        <p:spPr>
          <a:xfrm>
            <a:off x="3847390" y="2034191"/>
            <a:ext cx="11972777" cy="39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9"/>
              </a:lnSpc>
              <a:spcBef>
                <a:spcPct val="0"/>
              </a:spcBef>
            </a:pPr>
            <a:r>
              <a:rPr lang="en-US" sz="2596" b="1">
                <a:solidFill>
                  <a:srgbClr val="07914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66.</a:t>
            </a:r>
            <a:r>
              <a:rPr lang="en-US" sz="2596" b="1">
                <a:solidFill>
                  <a:srgbClr val="07914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Zjazd Krajowego Forum Dyrektorów Zakładów Oczyszczania Miast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27BC1020-0F82-AA1B-164C-50C8B2FBC864}"/>
              </a:ext>
            </a:extLst>
          </p:cNvPr>
          <p:cNvSpPr txBox="1"/>
          <p:nvPr/>
        </p:nvSpPr>
        <p:spPr>
          <a:xfrm>
            <a:off x="1343058" y="3437139"/>
            <a:ext cx="16319456" cy="2095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Kiedy RDF przestanie być odpadem czyli o braku spójności systemu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kosztach ignorowania potencjału paliw alternatywnych</a:t>
            </a:r>
            <a:endParaRPr lang="pl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A6AB59-7F45-B14A-9530-376C5ED01345}"/>
              </a:ext>
            </a:extLst>
          </p:cNvPr>
          <p:cNvSpPr txBox="1"/>
          <p:nvPr/>
        </p:nvSpPr>
        <p:spPr>
          <a:xfrm>
            <a:off x="6400800" y="6057900"/>
            <a:ext cx="10636228" cy="384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Nielaba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Prezes Zarządu, Dyrektor Naczelny Zakładu Gospodarki Komunalnej  „Bolesław”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Agnieszka Fiuk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Dyrektor zarządzająca ATF Polska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 Janas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Prezes Zarządu Przedsiębiorstwa Gospodarki </a:t>
            </a:r>
            <a:r>
              <a:rPr lang="pl-PL" sz="2400" i="1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Komunalnej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i="1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Mieszkaniowej Sp. z o.o. Krotoszyn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Jacek Baran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Prezes Zarządu </a:t>
            </a:r>
            <a:r>
              <a:rPr lang="pl-PL" sz="2400" i="1" dirty="0" err="1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ZGiUK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Lubań Sp. z o. o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Mieczysław Jakubowski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Przedsiębiorstwo Wielobranżowe,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MIKI Recykling. Kraków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6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91173" y="388787"/>
            <a:ext cx="2208669" cy="2392725"/>
          </a:xfrm>
          <a:custGeom>
            <a:avLst/>
            <a:gdLst/>
            <a:ahLst/>
            <a:cxnLst/>
            <a:rect l="l" t="t" r="r" b="b"/>
            <a:pathLst>
              <a:path w="2208669" h="2392725">
                <a:moveTo>
                  <a:pt x="0" y="0"/>
                </a:moveTo>
                <a:lnTo>
                  <a:pt x="2208670" y="0"/>
                </a:lnTo>
                <a:lnTo>
                  <a:pt x="2208670" y="2392725"/>
                </a:lnTo>
                <a:lnTo>
                  <a:pt x="0" y="2392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>
            <a:off x="3713764" y="1155162"/>
            <a:ext cx="12408847" cy="0"/>
          </a:xfrm>
          <a:prstGeom prst="line">
            <a:avLst/>
          </a:prstGeom>
          <a:ln w="1428750" cap="rnd">
            <a:solidFill>
              <a:srgbClr val="079C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249949" y="5489464"/>
            <a:ext cx="2891118" cy="28911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DBD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67013" tIns="67013" rIns="67013" bIns="67013" rtlCol="0" anchor="ctr"/>
            <a:lstStyle/>
            <a:p>
              <a:pPr algn="ctr">
                <a:lnSpc>
                  <a:spcPts val="41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3839447" y="5120337"/>
            <a:ext cx="15886" cy="4266321"/>
          </a:xfrm>
          <a:prstGeom prst="line">
            <a:avLst/>
          </a:prstGeom>
          <a:ln w="66675" cap="flat">
            <a:solidFill>
              <a:srgbClr val="3D78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3" name="Group 33"/>
          <p:cNvGrpSpPr/>
          <p:nvPr/>
        </p:nvGrpSpPr>
        <p:grpSpPr>
          <a:xfrm>
            <a:off x="840123" y="3084669"/>
            <a:ext cx="16822391" cy="1447491"/>
            <a:chOff x="0" y="-46912"/>
            <a:chExt cx="23580674" cy="1929988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-46912"/>
              <a:ext cx="23580674" cy="1929988"/>
              <a:chOff x="0" y="-9525"/>
              <a:chExt cx="4787807" cy="39186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4787807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4787807" h="382339">
                    <a:moveTo>
                      <a:pt x="21902" y="0"/>
                    </a:moveTo>
                    <a:lnTo>
                      <a:pt x="4765905" y="0"/>
                    </a:lnTo>
                    <a:cubicBezTo>
                      <a:pt x="4778001" y="0"/>
                      <a:pt x="4787807" y="9806"/>
                      <a:pt x="4787807" y="21902"/>
                    </a:cubicBezTo>
                    <a:lnTo>
                      <a:pt x="4787807" y="360436"/>
                    </a:lnTo>
                    <a:cubicBezTo>
                      <a:pt x="4787807" y="372533"/>
                      <a:pt x="4778001" y="382339"/>
                      <a:pt x="4765905" y="382339"/>
                    </a:cubicBezTo>
                    <a:lnTo>
                      <a:pt x="21902" y="382339"/>
                    </a:lnTo>
                    <a:cubicBezTo>
                      <a:pt x="9806" y="382339"/>
                      <a:pt x="0" y="372533"/>
                      <a:pt x="0" y="360436"/>
                    </a:cubicBezTo>
                    <a:lnTo>
                      <a:pt x="0" y="21902"/>
                    </a:lnTo>
                    <a:cubicBezTo>
                      <a:pt x="0" y="9806"/>
                      <a:pt x="9806" y="0"/>
                      <a:pt x="21902" y="0"/>
                    </a:cubicBezTo>
                    <a:close/>
                  </a:path>
                </a:pathLst>
              </a:custGeom>
              <a:solidFill>
                <a:srgbClr val="079C6D">
                  <a:alpha val="22745"/>
                </a:srgbClr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9525"/>
                <a:ext cx="4787807" cy="391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3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270987" y="220340"/>
              <a:ext cx="23038702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1"/>
                </a:lnSpc>
                <a:spcBef>
                  <a:spcPct val="0"/>
                </a:spcBef>
              </a:pPr>
              <a:endParaRPr lang="en-US" sz="2501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981412" y="2512609"/>
            <a:ext cx="6973237" cy="52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9"/>
              </a:lnSpc>
              <a:spcBef>
                <a:spcPct val="0"/>
              </a:spcBef>
            </a:pPr>
            <a:r>
              <a:rPr lang="en-US" sz="3446" b="1">
                <a:solidFill>
                  <a:srgbClr val="363434"/>
                </a:solidFill>
                <a:latin typeface="Poppins Bold"/>
                <a:ea typeface="Poppins Bold"/>
                <a:cs typeface="Poppins Bold"/>
                <a:sym typeface="Poppins Bold"/>
              </a:rPr>
              <a:t>24-26.09 2025, Szczyrk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650489" y="689103"/>
            <a:ext cx="1036657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2"/>
              </a:lnSpc>
            </a:pPr>
            <a:r>
              <a:rPr lang="en-US" sz="594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DEBAT</a:t>
            </a:r>
            <a:r>
              <a:rPr lang="pl-PL" sz="594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  <a:endParaRPr lang="en-US" sz="594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6149" y="4884589"/>
            <a:ext cx="3122729" cy="46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2"/>
              </a:lnSpc>
            </a:pPr>
            <a:r>
              <a:rPr lang="en-US" sz="30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MODERATOR: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886" y="8703324"/>
            <a:ext cx="3839447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Kamil Majerczak</a:t>
            </a:r>
            <a:endParaRPr lang="en-US" sz="24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pl-PL" sz="183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Wiceprzewodniczący Rady PIGO</a:t>
            </a:r>
          </a:p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pl-PL" sz="183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CEO </a:t>
            </a:r>
            <a:r>
              <a:rPr lang="pl-PL" sz="183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PreZero</a:t>
            </a:r>
            <a:r>
              <a:rPr lang="pl-PL" sz="183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Polska Sp. z o.o.</a:t>
            </a:r>
            <a:endParaRPr lang="en-US" sz="183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682876" y="4884589"/>
            <a:ext cx="2991645" cy="46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2"/>
              </a:lnSpc>
            </a:pPr>
            <a:r>
              <a:rPr lang="en-US" sz="30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UCZESTNICY: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847390" y="2034191"/>
            <a:ext cx="11972777" cy="39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9"/>
              </a:lnSpc>
              <a:spcBef>
                <a:spcPct val="0"/>
              </a:spcBef>
            </a:pPr>
            <a:r>
              <a:rPr lang="en-US" sz="2596" b="1">
                <a:solidFill>
                  <a:srgbClr val="07914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66.</a:t>
            </a:r>
            <a:r>
              <a:rPr lang="en-US" sz="2596" b="1">
                <a:solidFill>
                  <a:srgbClr val="07914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Zjazd Krajowego Forum Dyrektorów Zakładów Oczyszczania Miast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8AE59B04-AE7C-BE6F-9DD0-2CD49B2576B9}"/>
              </a:ext>
            </a:extLst>
          </p:cNvPr>
          <p:cNvSpPr txBox="1"/>
          <p:nvPr/>
        </p:nvSpPr>
        <p:spPr>
          <a:xfrm>
            <a:off x="1343058" y="3437139"/>
            <a:ext cx="16319456" cy="1083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Izba Gospodarki Odpadami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 punk widzenia na unijne i krajowe prawo gospodarki odpadami komunalnymi</a:t>
            </a:r>
            <a:r>
              <a:rPr lang="pl-PL" sz="20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E77A6347-D10C-C4C6-CB7D-859F42D5544B}"/>
              </a:ext>
            </a:extLst>
          </p:cNvPr>
          <p:cNvSpPr txBox="1"/>
          <p:nvPr/>
        </p:nvSpPr>
        <p:spPr>
          <a:xfrm>
            <a:off x="6400800" y="6057900"/>
            <a:ext cx="10636228" cy="2847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Ronald Laska 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Prezes Zarządu REMONDIS Szczecin Sp. z o.o.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</a:t>
            </a:r>
            <a:r>
              <a:rPr lang="pl-PL" sz="2400" b="1" i="1" dirty="0" err="1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Stawecki</a:t>
            </a: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Wiceprezes Zarządu Głogowskiego Przedsiębiorstwa Komunalnego Sp. z   o.o./ Członek Zarządu Rady RIPOK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Marcin </a:t>
            </a:r>
            <a:r>
              <a:rPr lang="pl-PL" sz="2400" b="1" i="1" dirty="0" err="1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Benbenek</a:t>
            </a: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Prezes Zarządu Grupa KOM-EKO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Maciej Maciejewski 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Członek Zarządu ENERIS SUROWCE USŁUGI S.A.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Paweł Szewczyk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Prezes Zarządu FCC Polska Sp. z o.o.</a:t>
            </a:r>
            <a:endParaRPr lang="pl-PL" sz="2400" dirty="0"/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8AAFB558-1BD8-1747-643F-6D07289C9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93" y="5814044"/>
            <a:ext cx="1509730" cy="2014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6C221-E2EA-9BC8-7CB9-1B7F26ADB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8505F31-5E92-34CB-6F87-1373721921E5}"/>
              </a:ext>
            </a:extLst>
          </p:cNvPr>
          <p:cNvSpPr/>
          <p:nvPr/>
        </p:nvSpPr>
        <p:spPr>
          <a:xfrm>
            <a:off x="591173" y="388787"/>
            <a:ext cx="2208669" cy="2392725"/>
          </a:xfrm>
          <a:custGeom>
            <a:avLst/>
            <a:gdLst/>
            <a:ahLst/>
            <a:cxnLst/>
            <a:rect l="l" t="t" r="r" b="b"/>
            <a:pathLst>
              <a:path w="2208669" h="2392725">
                <a:moveTo>
                  <a:pt x="0" y="0"/>
                </a:moveTo>
                <a:lnTo>
                  <a:pt x="2208670" y="0"/>
                </a:lnTo>
                <a:lnTo>
                  <a:pt x="2208670" y="2392725"/>
                </a:lnTo>
                <a:lnTo>
                  <a:pt x="0" y="2392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F9B1FEE-D1C0-3931-2945-DC761E6779ED}"/>
              </a:ext>
            </a:extLst>
          </p:cNvPr>
          <p:cNvSpPr/>
          <p:nvPr/>
        </p:nvSpPr>
        <p:spPr>
          <a:xfrm>
            <a:off x="3713764" y="1155162"/>
            <a:ext cx="12408847" cy="0"/>
          </a:xfrm>
          <a:prstGeom prst="line">
            <a:avLst/>
          </a:prstGeom>
          <a:ln w="1428750" cap="rnd">
            <a:solidFill>
              <a:srgbClr val="079C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15A7528-3833-38F6-00A5-A11D41DA1247}"/>
              </a:ext>
            </a:extLst>
          </p:cNvPr>
          <p:cNvGrpSpPr/>
          <p:nvPr/>
        </p:nvGrpSpPr>
        <p:grpSpPr>
          <a:xfrm>
            <a:off x="1321026" y="5679535"/>
            <a:ext cx="2559568" cy="2888628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EF5D5BA-09D7-BC03-F414-987EF4797EA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DBD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44B363F-65AD-DA6C-90D6-BC689DC63B4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67013" tIns="67013" rIns="67013" bIns="67013" rtlCol="0" anchor="ctr"/>
            <a:lstStyle/>
            <a:p>
              <a:pPr algn="ctr">
                <a:lnSpc>
                  <a:spcPts val="419"/>
                </a:lnSpc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7C7B444D-CE35-E19E-5E5E-0783A3DDA31F}"/>
              </a:ext>
            </a:extLst>
          </p:cNvPr>
          <p:cNvSpPr/>
          <p:nvPr/>
        </p:nvSpPr>
        <p:spPr>
          <a:xfrm>
            <a:off x="5356077" y="5052556"/>
            <a:ext cx="15886" cy="4266321"/>
          </a:xfrm>
          <a:prstGeom prst="line">
            <a:avLst/>
          </a:prstGeom>
          <a:ln w="66675" cap="flat">
            <a:solidFill>
              <a:srgbClr val="3D78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DC01DBEF-C495-C61D-AFF0-8CC3D734E914}"/>
              </a:ext>
            </a:extLst>
          </p:cNvPr>
          <p:cNvGrpSpPr/>
          <p:nvPr/>
        </p:nvGrpSpPr>
        <p:grpSpPr>
          <a:xfrm>
            <a:off x="840123" y="3084669"/>
            <a:ext cx="16822391" cy="1447491"/>
            <a:chOff x="0" y="-46912"/>
            <a:chExt cx="23580674" cy="1929988"/>
          </a:xfrm>
        </p:grpSpPr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DEEBE290-566C-38BB-CC19-758E8215B953}"/>
                </a:ext>
              </a:extLst>
            </p:cNvPr>
            <p:cNvGrpSpPr/>
            <p:nvPr/>
          </p:nvGrpSpPr>
          <p:grpSpPr>
            <a:xfrm>
              <a:off x="0" y="-46912"/>
              <a:ext cx="23580674" cy="1929988"/>
              <a:chOff x="0" y="-9525"/>
              <a:chExt cx="4787807" cy="391864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71F843E9-4A56-A8A5-3241-38C1C0509B36}"/>
                  </a:ext>
                </a:extLst>
              </p:cNvPr>
              <p:cNvSpPr/>
              <p:nvPr/>
            </p:nvSpPr>
            <p:spPr>
              <a:xfrm>
                <a:off x="0" y="0"/>
                <a:ext cx="4787807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4787807" h="382339">
                    <a:moveTo>
                      <a:pt x="21902" y="0"/>
                    </a:moveTo>
                    <a:lnTo>
                      <a:pt x="4765905" y="0"/>
                    </a:lnTo>
                    <a:cubicBezTo>
                      <a:pt x="4778001" y="0"/>
                      <a:pt x="4787807" y="9806"/>
                      <a:pt x="4787807" y="21902"/>
                    </a:cubicBezTo>
                    <a:lnTo>
                      <a:pt x="4787807" y="360436"/>
                    </a:lnTo>
                    <a:cubicBezTo>
                      <a:pt x="4787807" y="372533"/>
                      <a:pt x="4778001" y="382339"/>
                      <a:pt x="4765905" y="382339"/>
                    </a:cubicBezTo>
                    <a:lnTo>
                      <a:pt x="21902" y="382339"/>
                    </a:lnTo>
                    <a:cubicBezTo>
                      <a:pt x="9806" y="382339"/>
                      <a:pt x="0" y="372533"/>
                      <a:pt x="0" y="360436"/>
                    </a:cubicBezTo>
                    <a:lnTo>
                      <a:pt x="0" y="21902"/>
                    </a:lnTo>
                    <a:cubicBezTo>
                      <a:pt x="0" y="9806"/>
                      <a:pt x="9806" y="0"/>
                      <a:pt x="21902" y="0"/>
                    </a:cubicBezTo>
                    <a:close/>
                  </a:path>
                </a:pathLst>
              </a:custGeom>
              <a:solidFill>
                <a:srgbClr val="079C6D">
                  <a:alpha val="22745"/>
                </a:srgbClr>
              </a:solidFill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51FF6521-FB85-D2F0-CB56-A2E01C316A64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4787807" cy="391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3"/>
                  </a:lnSpc>
                </a:pPr>
                <a:endParaRPr/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AAF4EA85-A4B2-0783-9186-7B45ABDD70B1}"/>
                </a:ext>
              </a:extLst>
            </p:cNvPr>
            <p:cNvSpPr txBox="1"/>
            <p:nvPr/>
          </p:nvSpPr>
          <p:spPr>
            <a:xfrm>
              <a:off x="270987" y="220340"/>
              <a:ext cx="23038702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1"/>
                </a:lnSpc>
                <a:spcBef>
                  <a:spcPct val="0"/>
                </a:spcBef>
              </a:pPr>
              <a:endParaRPr lang="en-US" sz="2501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1D293391-A230-469D-E1C1-B6AFF6B06900}"/>
              </a:ext>
            </a:extLst>
          </p:cNvPr>
          <p:cNvSpPr txBox="1"/>
          <p:nvPr/>
        </p:nvSpPr>
        <p:spPr>
          <a:xfrm>
            <a:off x="5981412" y="2512609"/>
            <a:ext cx="6973237" cy="52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9"/>
              </a:lnSpc>
              <a:spcBef>
                <a:spcPct val="0"/>
              </a:spcBef>
            </a:pPr>
            <a:r>
              <a:rPr lang="en-US" sz="3446" b="1">
                <a:solidFill>
                  <a:srgbClr val="363434"/>
                </a:solidFill>
                <a:latin typeface="Poppins Bold"/>
                <a:ea typeface="Poppins Bold"/>
                <a:cs typeface="Poppins Bold"/>
                <a:sym typeface="Poppins Bold"/>
              </a:rPr>
              <a:t>24-26.09 2025, Szczyrk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8D4B911F-6ECC-1F87-CB04-0C9C35019243}"/>
              </a:ext>
            </a:extLst>
          </p:cNvPr>
          <p:cNvSpPr txBox="1"/>
          <p:nvPr/>
        </p:nvSpPr>
        <p:spPr>
          <a:xfrm>
            <a:off x="4650489" y="689103"/>
            <a:ext cx="1036657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2"/>
              </a:lnSpc>
            </a:pPr>
            <a:r>
              <a:rPr lang="en-US" sz="594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DEBAT</a:t>
            </a:r>
            <a:r>
              <a:rPr lang="pl-PL" sz="594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  <a:endParaRPr lang="en-US" sz="594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8D6BC182-05DC-6943-FC44-DF4485BCE22B}"/>
              </a:ext>
            </a:extLst>
          </p:cNvPr>
          <p:cNvSpPr txBox="1"/>
          <p:nvPr/>
        </p:nvSpPr>
        <p:spPr>
          <a:xfrm>
            <a:off x="136149" y="4884589"/>
            <a:ext cx="3122729" cy="46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2"/>
              </a:lnSpc>
            </a:pPr>
            <a:r>
              <a:rPr lang="en-US" sz="30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MODERATOR: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17AB7BA5-5913-894E-1140-2F7442D408A1}"/>
              </a:ext>
            </a:extLst>
          </p:cNvPr>
          <p:cNvSpPr txBox="1"/>
          <p:nvPr/>
        </p:nvSpPr>
        <p:spPr>
          <a:xfrm>
            <a:off x="15886" y="8703324"/>
            <a:ext cx="533077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800" b="1" dirty="0"/>
              <a:t>Henryk Kultys </a:t>
            </a:r>
          </a:p>
          <a:p>
            <a:pPr algn="ctr"/>
            <a:r>
              <a:rPr lang="pl-PL" sz="2000" dirty="0"/>
              <a:t>Prezes Zarządu Miejskiego Przedsiębiorstwa Oczyszczania  Sp. z o.o. Kraków, </a:t>
            </a:r>
          </a:p>
          <a:p>
            <a:pPr algn="ctr"/>
            <a:r>
              <a:rPr lang="pl-PL" sz="2000" dirty="0"/>
              <a:t>Wiceprezes KFDZOM i KIGO</a:t>
            </a: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8975835B-8B88-E16D-9CBD-5CCBBD12FA51}"/>
              </a:ext>
            </a:extLst>
          </p:cNvPr>
          <p:cNvSpPr txBox="1"/>
          <p:nvPr/>
        </p:nvSpPr>
        <p:spPr>
          <a:xfrm>
            <a:off x="9682876" y="4884589"/>
            <a:ext cx="2991645" cy="46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2"/>
              </a:lnSpc>
            </a:pPr>
            <a:r>
              <a:rPr lang="en-US" sz="30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UCZESTNICY:</a:t>
            </a: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754262C0-715E-2B82-2375-F71AA73D07CF}"/>
              </a:ext>
            </a:extLst>
          </p:cNvPr>
          <p:cNvSpPr txBox="1"/>
          <p:nvPr/>
        </p:nvSpPr>
        <p:spPr>
          <a:xfrm>
            <a:off x="3847390" y="2034191"/>
            <a:ext cx="11972777" cy="39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9"/>
              </a:lnSpc>
              <a:spcBef>
                <a:spcPct val="0"/>
              </a:spcBef>
            </a:pPr>
            <a:r>
              <a:rPr lang="en-US" sz="2596" b="1">
                <a:solidFill>
                  <a:srgbClr val="07914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66.</a:t>
            </a:r>
            <a:r>
              <a:rPr lang="en-US" sz="2596" b="1">
                <a:solidFill>
                  <a:srgbClr val="07914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Zjazd Krajowego Forum Dyrektorów Zakładów Oczyszczania Miast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C9596950-0258-BD01-4216-C13BB7A244E7}"/>
              </a:ext>
            </a:extLst>
          </p:cNvPr>
          <p:cNvSpPr txBox="1"/>
          <p:nvPr/>
        </p:nvSpPr>
        <p:spPr>
          <a:xfrm>
            <a:off x="1343058" y="3437139"/>
            <a:ext cx="16319456" cy="1532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Krajowa Izba Gospodarki Odpadami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 punk widzenia na unijne i krajowe prawo gospodarki odpadami komunalnymi.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b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183CB638-131A-4EC6-BED1-8206AC1ADC12}"/>
              </a:ext>
            </a:extLst>
          </p:cNvPr>
          <p:cNvSpPr txBox="1"/>
          <p:nvPr/>
        </p:nvSpPr>
        <p:spPr>
          <a:xfrm>
            <a:off x="6400800" y="6057900"/>
            <a:ext cx="10636228" cy="3146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inż. Marcin Chełkowski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IVW Polska </a:t>
            </a:r>
            <a:r>
              <a:rPr lang="pl-PL" sz="2400" i="1" dirty="0" err="1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Ltd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Professional Waste Management Consulting,  Członek Zarządu KIGO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Sławomir Podgórski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Kancelaria Radców Prawnych S. Podgórski A. Kapera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Jacek Połomka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Prezes Zarządu Łużyckiego Centrum Recyklingu Sp. z o.o. Żary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Sławomir Kraus </a:t>
            </a:r>
            <a:r>
              <a:rPr lang="pl-PL" sz="2400" i="1" dirty="0"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Prezes Zarządu Zakładu Zagospodarowania Odpadów Olszowa Sp. z o.o.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90D0F7-753B-BFEA-6D27-6F1F78741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5" y="6055893"/>
            <a:ext cx="1473449" cy="22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5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91173" y="388787"/>
            <a:ext cx="2208669" cy="2392725"/>
          </a:xfrm>
          <a:custGeom>
            <a:avLst/>
            <a:gdLst/>
            <a:ahLst/>
            <a:cxnLst/>
            <a:rect l="l" t="t" r="r" b="b"/>
            <a:pathLst>
              <a:path w="2208669" h="2392725">
                <a:moveTo>
                  <a:pt x="0" y="0"/>
                </a:moveTo>
                <a:lnTo>
                  <a:pt x="2208670" y="0"/>
                </a:lnTo>
                <a:lnTo>
                  <a:pt x="2208670" y="2392725"/>
                </a:lnTo>
                <a:lnTo>
                  <a:pt x="0" y="23927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>
            <a:off x="3713764" y="1155162"/>
            <a:ext cx="12408847" cy="0"/>
          </a:xfrm>
          <a:prstGeom prst="line">
            <a:avLst/>
          </a:prstGeom>
          <a:ln w="1428750" cap="rnd">
            <a:solidFill>
              <a:srgbClr val="079C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249949" y="5489464"/>
            <a:ext cx="2891118" cy="289111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DBD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67013" tIns="67013" rIns="67013" bIns="67013" rtlCol="0" anchor="ctr"/>
            <a:lstStyle/>
            <a:p>
              <a:pPr algn="ctr">
                <a:lnSpc>
                  <a:spcPts val="41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3839447" y="5120337"/>
            <a:ext cx="15886" cy="4266321"/>
          </a:xfrm>
          <a:prstGeom prst="line">
            <a:avLst/>
          </a:prstGeom>
          <a:ln w="66675" cap="flat">
            <a:solidFill>
              <a:srgbClr val="3D78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4909734" y="5659608"/>
            <a:ext cx="2315569" cy="2315569"/>
            <a:chOff x="0" y="0"/>
            <a:chExt cx="3087426" cy="308742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87426" cy="3087426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DBD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3087426" cy="3087426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1598" t="-3631" r="-25499" b="-1034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8312710" y="5659608"/>
            <a:ext cx="2315569" cy="2315569"/>
            <a:chOff x="0" y="0"/>
            <a:chExt cx="3087426" cy="308742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087426" cy="3087426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DBD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3087426" cy="3087426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1256" b="-48837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1708497" y="5659608"/>
            <a:ext cx="2315569" cy="2315569"/>
            <a:chOff x="0" y="0"/>
            <a:chExt cx="3087426" cy="3087426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87426" cy="3087426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DBD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0"/>
              <a:ext cx="3087426" cy="3087426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6723" t="-21386" r="-15303" b="-61767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5104285" y="5659608"/>
            <a:ext cx="2315569" cy="2315569"/>
            <a:chOff x="0" y="0"/>
            <a:chExt cx="3087426" cy="3087426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087426" cy="3087426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DBD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3087426" cy="3087426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62802" r="-25215" b="-25266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947130" y="3167975"/>
            <a:ext cx="17685506" cy="1412307"/>
            <a:chOff x="0" y="0"/>
            <a:chExt cx="23580674" cy="1883076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23580674" cy="1883076"/>
              <a:chOff x="0" y="0"/>
              <a:chExt cx="4787807" cy="38233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4787807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4787807" h="382339">
                    <a:moveTo>
                      <a:pt x="21902" y="0"/>
                    </a:moveTo>
                    <a:lnTo>
                      <a:pt x="4765905" y="0"/>
                    </a:lnTo>
                    <a:cubicBezTo>
                      <a:pt x="4778001" y="0"/>
                      <a:pt x="4787807" y="9806"/>
                      <a:pt x="4787807" y="21902"/>
                    </a:cubicBezTo>
                    <a:lnTo>
                      <a:pt x="4787807" y="360436"/>
                    </a:lnTo>
                    <a:cubicBezTo>
                      <a:pt x="4787807" y="372533"/>
                      <a:pt x="4778001" y="382339"/>
                      <a:pt x="4765905" y="382339"/>
                    </a:cubicBezTo>
                    <a:lnTo>
                      <a:pt x="21902" y="382339"/>
                    </a:lnTo>
                    <a:cubicBezTo>
                      <a:pt x="9806" y="382339"/>
                      <a:pt x="0" y="372533"/>
                      <a:pt x="0" y="360436"/>
                    </a:cubicBezTo>
                    <a:lnTo>
                      <a:pt x="0" y="21902"/>
                    </a:lnTo>
                    <a:cubicBezTo>
                      <a:pt x="0" y="9806"/>
                      <a:pt x="9806" y="0"/>
                      <a:pt x="21902" y="0"/>
                    </a:cubicBezTo>
                    <a:close/>
                  </a:path>
                </a:pathLst>
              </a:custGeom>
              <a:solidFill>
                <a:srgbClr val="079C6D">
                  <a:alpha val="22745"/>
                </a:srgbClr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9525"/>
                <a:ext cx="4787807" cy="391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3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270986" y="220340"/>
              <a:ext cx="23038702" cy="1432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1"/>
                </a:lnSpc>
                <a:spcBef>
                  <a:spcPct val="0"/>
                </a:spcBef>
              </a:pP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Kierunki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rozwoju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krajowego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systemu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przetwarzania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zagospodarowania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odpadów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komunalnych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. </a:t>
              </a:r>
            </a:p>
            <a:p>
              <a:pPr algn="ctr">
                <a:lnSpc>
                  <a:spcPts val="2851"/>
                </a:lnSpc>
                <a:spcBef>
                  <a:spcPct val="0"/>
                </a:spcBef>
              </a:pP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Czy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budować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modernizować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w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pełni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wyposażone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RIPOKi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czy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szukać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inwestorów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do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budowy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wyspecjalizowanych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dużych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centrów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przetwarzania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wydzielonych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501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frakcji</a:t>
              </a:r>
              <a:r>
                <a:rPr lang="en-US" sz="2501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981412" y="2512609"/>
            <a:ext cx="6973237" cy="52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9"/>
              </a:lnSpc>
              <a:spcBef>
                <a:spcPct val="0"/>
              </a:spcBef>
            </a:pPr>
            <a:r>
              <a:rPr lang="en-US" sz="3446" b="1">
                <a:solidFill>
                  <a:srgbClr val="363434"/>
                </a:solidFill>
                <a:latin typeface="Poppins Bold"/>
                <a:ea typeface="Poppins Bold"/>
                <a:cs typeface="Poppins Bold"/>
                <a:sym typeface="Poppins Bold"/>
              </a:rPr>
              <a:t>24-26.09 2025, Szczyrk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650489" y="689103"/>
            <a:ext cx="1036657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2"/>
              </a:lnSpc>
            </a:pPr>
            <a:r>
              <a:rPr lang="en-US" sz="594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DEBAT</a:t>
            </a:r>
            <a:r>
              <a:rPr lang="pl-PL" sz="594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  <a:endParaRPr lang="en-US" sz="594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6149" y="4884589"/>
            <a:ext cx="3122729" cy="46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2"/>
              </a:lnSpc>
            </a:pPr>
            <a:r>
              <a:rPr lang="en-US" sz="30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MODERATOR: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6149" y="8703324"/>
            <a:ext cx="3272054" cy="7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Tomasz Szymkowiak </a:t>
            </a:r>
          </a:p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dyrektor ds. programowych </a:t>
            </a:r>
          </a:p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Abrys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82876" y="4884589"/>
            <a:ext cx="2991645" cy="46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2"/>
              </a:lnSpc>
            </a:pPr>
            <a:r>
              <a:rPr lang="en-US" sz="300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UCZESTNICY: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359315" y="8070491"/>
            <a:ext cx="3416408" cy="1030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Janusz Fic </a:t>
            </a:r>
          </a:p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Prezes Zarządu Krośnieńskiego Holdingu Komunalnego Sp. z o.o.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762290" y="8070491"/>
            <a:ext cx="3416408" cy="1030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Sławomir Kiszkurno </a:t>
            </a:r>
          </a:p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Prezes Zarządu Zakład Utylizacyjny Sp. z o. o. </a:t>
            </a:r>
          </a:p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Gdańsku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847390" y="2034191"/>
            <a:ext cx="11972777" cy="39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9"/>
              </a:lnSpc>
              <a:spcBef>
                <a:spcPct val="0"/>
              </a:spcBef>
            </a:pPr>
            <a:r>
              <a:rPr lang="en-US" sz="2596" b="1">
                <a:solidFill>
                  <a:srgbClr val="07914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66.</a:t>
            </a:r>
            <a:r>
              <a:rPr lang="en-US" sz="2596" b="1">
                <a:solidFill>
                  <a:srgbClr val="07914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Zjazd Krajowego Forum Dyrektorów Zakładów Oczyszczania Miast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178698" y="8102262"/>
            <a:ext cx="3416408" cy="1284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Jacek Kamiński </a:t>
            </a:r>
          </a:p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Prezes Zarządu Miejskiego Przedsiębiorstwa Gospodarki Komunalnej Sp. z o.o. Świętochłowice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599278" y="8070491"/>
            <a:ext cx="3416408" cy="7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Tomasz Olszowy </a:t>
            </a:r>
          </a:p>
          <a:p>
            <a:pPr algn="ctr">
              <a:lnSpc>
                <a:spcPts val="2091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Prezes Zarządu ALBA Chorzów Sp. z o.o. 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326617" y="5489464"/>
            <a:ext cx="2891118" cy="2891118"/>
            <a:chOff x="0" y="0"/>
            <a:chExt cx="3854824" cy="3854824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3854824" cy="3854824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DBD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0" y="0"/>
              <a:ext cx="3854824" cy="3854824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35815" r="-14278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452</Words>
  <Application>Microsoft Office PowerPoint</Application>
  <PresentationFormat>Niestandardowy</PresentationFormat>
  <Paragraphs>74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Poppins Bold</vt:lpstr>
      <vt:lpstr>Calibri</vt:lpstr>
      <vt:lpstr>Arial</vt:lpstr>
      <vt:lpstr>Poppins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Tomek Grafika</dc:title>
  <dc:creator>Tomasz Szymkowiak</dc:creator>
  <cp:lastModifiedBy>Krajowe Forum</cp:lastModifiedBy>
  <cp:revision>8</cp:revision>
  <dcterms:created xsi:type="dcterms:W3CDTF">2006-08-16T00:00:00Z</dcterms:created>
  <dcterms:modified xsi:type="dcterms:W3CDTF">2025-09-23T18:42:41Z</dcterms:modified>
  <dc:identifier>DAGztCCK8fs</dc:identifier>
</cp:coreProperties>
</file>