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  <p:sldMasterId id="2147483822" r:id="rId2"/>
    <p:sldMasterId id="2147483852" r:id="rId3"/>
    <p:sldMasterId id="2147483882" r:id="rId4"/>
  </p:sldMasterIdLst>
  <p:sldIdLst>
    <p:sldId id="670" r:id="rId5"/>
    <p:sldId id="669" r:id="rId6"/>
    <p:sldId id="265" r:id="rId7"/>
    <p:sldId id="335" r:id="rId8"/>
    <p:sldId id="441" r:id="rId9"/>
    <p:sldId id="576" r:id="rId10"/>
    <p:sldId id="629" r:id="rId11"/>
    <p:sldId id="689" r:id="rId12"/>
    <p:sldId id="692" r:id="rId13"/>
    <p:sldId id="257" r:id="rId14"/>
    <p:sldId id="609" r:id="rId15"/>
    <p:sldId id="610" r:id="rId16"/>
    <p:sldId id="690" r:id="rId17"/>
    <p:sldId id="611" r:id="rId18"/>
    <p:sldId id="691" r:id="rId19"/>
    <p:sldId id="315" r:id="rId20"/>
    <p:sldId id="520" r:id="rId21"/>
    <p:sldId id="638" r:id="rId22"/>
    <p:sldId id="639" r:id="rId23"/>
    <p:sldId id="625" r:id="rId24"/>
    <p:sldId id="624" r:id="rId25"/>
    <p:sldId id="587" r:id="rId26"/>
    <p:sldId id="686" r:id="rId27"/>
    <p:sldId id="266" r:id="rId28"/>
    <p:sldId id="641" r:id="rId29"/>
    <p:sldId id="327" r:id="rId30"/>
    <p:sldId id="326" r:id="rId31"/>
    <p:sldId id="344" r:id="rId32"/>
    <p:sldId id="549" r:id="rId33"/>
    <p:sldId id="556" r:id="rId34"/>
    <p:sldId id="588" r:id="rId35"/>
    <p:sldId id="677" r:id="rId36"/>
    <p:sldId id="589" r:id="rId37"/>
    <p:sldId id="590" r:id="rId38"/>
    <p:sldId id="674" r:id="rId39"/>
    <p:sldId id="475" r:id="rId40"/>
    <p:sldId id="646" r:id="rId41"/>
    <p:sldId id="642" r:id="rId42"/>
    <p:sldId id="643" r:id="rId43"/>
    <p:sldId id="644" r:id="rId44"/>
    <p:sldId id="645" r:id="rId45"/>
    <p:sldId id="647" r:id="rId46"/>
    <p:sldId id="650" r:id="rId47"/>
    <p:sldId id="651" r:id="rId48"/>
    <p:sldId id="649" r:id="rId49"/>
    <p:sldId id="648" r:id="rId50"/>
    <p:sldId id="652" r:id="rId51"/>
    <p:sldId id="455" r:id="rId52"/>
    <p:sldId id="337" r:id="rId53"/>
    <p:sldId id="613" r:id="rId54"/>
    <p:sldId id="336" r:id="rId55"/>
    <p:sldId id="599" r:id="rId56"/>
    <p:sldId id="654" r:id="rId57"/>
    <p:sldId id="374" r:id="rId58"/>
    <p:sldId id="290" r:id="rId59"/>
    <p:sldId id="454" r:id="rId60"/>
    <p:sldId id="662" r:id="rId61"/>
    <p:sldId id="296" r:id="rId62"/>
    <p:sldId id="457" r:id="rId63"/>
    <p:sldId id="683" r:id="rId64"/>
    <p:sldId id="458" r:id="rId65"/>
    <p:sldId id="456" r:id="rId66"/>
    <p:sldId id="665" r:id="rId67"/>
    <p:sldId id="373" r:id="rId68"/>
    <p:sldId id="528" r:id="rId69"/>
    <p:sldId id="671" r:id="rId70"/>
    <p:sldId id="672" r:id="rId71"/>
    <p:sldId id="673" r:id="rId72"/>
    <p:sldId id="667" r:id="rId73"/>
    <p:sldId id="269" r:id="rId74"/>
    <p:sldId id="268" r:id="rId75"/>
    <p:sldId id="299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722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974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24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169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69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273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31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778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8122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9618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00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349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9597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5367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760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71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16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11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23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690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26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34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8332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703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556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40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914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64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1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48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897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FDE2-F1B8-44D0-BEF6-7464BE3102C3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90F2-B205-4F70-A485-F1B21DA61D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832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7687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7834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558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5729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2377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4606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6047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4368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5645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0148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823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2287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7736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33906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6233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57606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87842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376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602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18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954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23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63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587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60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3E16-6C10-4C04-A6C0-563556110C7D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38DBE-40C3-4AD5-A9BD-0871E37360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3793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3A9EF4-8A31-46D5-B6E8-0441EE76735B}" type="datetimeFigureOut">
              <a:rPr lang="pl-PL" smtClean="0"/>
              <a:pPr/>
              <a:t>02.06.2026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7384382-9CF5-4B99-9179-42BBF2FCE8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6300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jpe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3.png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8.png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9.png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0.png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5.png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6.png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11" Type="http://schemas.openxmlformats.org/officeDocument/2006/relationships/image" Target="../media/image104.png"/><Relationship Id="rId5" Type="http://schemas.openxmlformats.org/officeDocument/2006/relationships/image" Target="../media/image12.png"/><Relationship Id="rId10" Type="http://schemas.openxmlformats.org/officeDocument/2006/relationships/image" Target="../media/image103.png"/><Relationship Id="rId4" Type="http://schemas.openxmlformats.org/officeDocument/2006/relationships/image" Target="../media/image11.png"/><Relationship Id="rId9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12499-1317-DE9F-F930-996CECABE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C3DD6961-3170-0D20-060F-6E25376F2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11" y="1036081"/>
            <a:ext cx="4991778" cy="47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B6C20-D690-478F-8CA3-DA845517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3000" dirty="0">
                <a:latin typeface="Bodoni MT Black" panose="02070A03080606020203" pitchFamily="18" charset="0"/>
              </a:rPr>
            </a:br>
            <a:br>
              <a:rPr lang="pl-PL" sz="3000" dirty="0">
                <a:latin typeface="Bodoni MT Black" panose="02070A03080606020203" pitchFamily="18" charset="0"/>
              </a:rPr>
            </a:br>
            <a: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HONOROWE</a:t>
            </a:r>
            <a:b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3675" dirty="0" err="1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DYPLOMy</a:t>
            </a:r>
            <a:b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3675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HERAKLESA</a:t>
            </a:r>
          </a:p>
        </p:txBody>
      </p:sp>
      <p:pic>
        <p:nvPicPr>
          <p:cNvPr id="16" name="Symbol zastępczy zawartości 1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42C0F9A0-6BCD-43D1-8627-6E2162263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37" y="2858468"/>
            <a:ext cx="1574242" cy="264380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90031F0-9671-4656-B398-A84B7BF40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34" y="1891431"/>
            <a:ext cx="986831" cy="140540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A0B3269-6E54-47AC-AA96-C5FA296A6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08" y="2858465"/>
            <a:ext cx="986831" cy="140540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6739202-5508-426E-A313-F813F2AC0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02" y="1871561"/>
            <a:ext cx="986831" cy="140540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FF6A53E-2132-4FB7-8E56-5A6709E9B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50" y="2801275"/>
            <a:ext cx="986831" cy="14054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8B89EC1-03A3-46C4-B619-CF3443FBD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92" y="3819489"/>
            <a:ext cx="986831" cy="140540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B2AFA62-C4C6-4A49-A936-D72BB1B3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11" y="3819489"/>
            <a:ext cx="986831" cy="14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DE73B-CC74-80B1-6B2E-A0D5895BD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1F6E84F-62DA-01BB-D78B-DB319F28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577" y="2560244"/>
            <a:ext cx="2078486" cy="29528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3FB2766-91AC-D84F-F319-0CBB8F210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458" y="2523344"/>
            <a:ext cx="1997176" cy="29897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E1B4E4D-51A3-97D9-EA76-C7C03691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50460"/>
            <a:ext cx="12191999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300" dirty="0"/>
              <a:t>Mieczysław Jakubowski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4B7A702-2910-B02A-5305-7DDDE6467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412" y="4782397"/>
            <a:ext cx="1015072" cy="10150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A1F47ED-F02B-2267-BA13-E0B9B7C4E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839" y="3842088"/>
            <a:ext cx="1572904" cy="264589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12B090D-1F22-5CE2-9EC3-CD9D3DB08808}"/>
              </a:ext>
            </a:extLst>
          </p:cNvPr>
          <p:cNvSpPr txBox="1"/>
          <p:nvPr/>
        </p:nvSpPr>
        <p:spPr>
          <a:xfrm>
            <a:off x="6789484" y="4439634"/>
            <a:ext cx="6098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Mieczysław Jakubowski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17961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ECB6D-FCB2-DAF4-3A57-3FB99BBA0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4466A92-7A67-9C64-EF52-21139B12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677" y="2594593"/>
            <a:ext cx="2071808" cy="294178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D3AA5FE-0087-DE84-4E26-5D3581A0D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691" y="2523344"/>
            <a:ext cx="2215309" cy="29417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C4F778-DA4D-220E-F220-E760EBFA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50460"/>
            <a:ext cx="12191999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300" dirty="0"/>
              <a:t>Daria </a:t>
            </a:r>
            <a:r>
              <a:rPr lang="pl-PL" sz="3300" dirty="0" err="1"/>
              <a:t>jankowska</a:t>
            </a:r>
            <a:endParaRPr lang="pl-PL" sz="33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A6B8F69-8B1E-473A-FACF-90ADF16C0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412" y="4782397"/>
            <a:ext cx="1015072" cy="10150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C3664B0-6EED-BAB2-10CE-8B08940E4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839" y="3842088"/>
            <a:ext cx="1572904" cy="264589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FFBFED9-203E-CA3B-2EC5-2DEAE88D7E0C}"/>
              </a:ext>
            </a:extLst>
          </p:cNvPr>
          <p:cNvSpPr txBox="1"/>
          <p:nvPr/>
        </p:nvSpPr>
        <p:spPr>
          <a:xfrm>
            <a:off x="6962215" y="4505398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Daria Jankowska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6658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875DA-B58E-BC64-0EC6-B14000CA4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E7FC046-6D35-AAD8-8A8F-08A1DD08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580" y="2508766"/>
            <a:ext cx="2020186" cy="28700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5B13512-C79A-7F9A-F3FD-C088992D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982" y="2503553"/>
            <a:ext cx="2286198" cy="278001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6257373-3DDA-7D41-5575-FE7330B1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50460"/>
            <a:ext cx="12191999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Dorota </a:t>
            </a:r>
            <a:r>
              <a:rPr lang="pl-PL" sz="33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Konkolewska</a:t>
            </a:r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78DB84B-8CED-AF43-CB7C-5489CF976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412" y="4782397"/>
            <a:ext cx="1015072" cy="10150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F755ED0-806B-2A37-06A4-A9D0B12DF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839" y="3842088"/>
            <a:ext cx="1572904" cy="264589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BFC9AE1-5BC0-0CCD-44EF-DCFAF8517138}"/>
              </a:ext>
            </a:extLst>
          </p:cNvPr>
          <p:cNvSpPr txBox="1"/>
          <p:nvPr/>
        </p:nvSpPr>
        <p:spPr>
          <a:xfrm>
            <a:off x="4465961" y="4393294"/>
            <a:ext cx="60982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Dorota </a:t>
            </a:r>
            <a:r>
              <a:rPr lang="pl-PL" sz="1000" dirty="0" err="1">
                <a:solidFill>
                  <a:schemeClr val="bg1"/>
                </a:solidFill>
              </a:rPr>
              <a:t>Konkolewska</a:t>
            </a:r>
            <a:r>
              <a:rPr lang="pl-PL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31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E7E0A-B4EC-66EC-12D2-A6CF0DD22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9F8C61B-DF80-FDC3-063D-0896F0BEC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776" y="2441944"/>
            <a:ext cx="2152526" cy="294178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5CFD2CA-28DD-9BA9-1825-57EE5FDF2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50460"/>
            <a:ext cx="12191999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3300" dirty="0"/>
              <a:t>Maciej </a:t>
            </a:r>
            <a:r>
              <a:rPr lang="pl-PL" sz="3300" dirty="0" err="1"/>
              <a:t>ekert</a:t>
            </a:r>
            <a:endParaRPr lang="pl-PL" sz="33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3E70110-0E76-072C-26B1-741C3DE38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412" y="4782397"/>
            <a:ext cx="1015072" cy="10150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B97DCA1-BE75-3922-48C4-E32D83ACF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39" y="3842088"/>
            <a:ext cx="1572904" cy="264589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11CD2BA-6974-C68C-DD02-E588DB6AF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199" y="2441944"/>
            <a:ext cx="2078486" cy="295288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39ABB47-6A62-E0F7-686C-D8B33471740B}"/>
              </a:ext>
            </a:extLst>
          </p:cNvPr>
          <p:cNvSpPr txBox="1"/>
          <p:nvPr/>
        </p:nvSpPr>
        <p:spPr>
          <a:xfrm>
            <a:off x="4461062" y="4357575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Maciej </a:t>
            </a:r>
            <a:r>
              <a:rPr lang="pl-PL" sz="1200" dirty="0" err="1">
                <a:solidFill>
                  <a:schemeClr val="bg1"/>
                </a:solidFill>
              </a:rPr>
              <a:t>Ekert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6213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57713-593D-5733-5DF1-A173290DC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24C58E4D-4ABE-088B-622F-7BCBFD8D2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602" y="2594593"/>
            <a:ext cx="2210825" cy="294178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ED8243-FCD2-3905-7CFB-BE9FE7F13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577" y="2560244"/>
            <a:ext cx="2078486" cy="29528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A13AEB9-5630-4C92-CF90-B1088A2F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50460"/>
            <a:ext cx="12191999" cy="1326321"/>
          </a:xfrm>
        </p:spPr>
        <p:txBody>
          <a:bodyPr>
            <a:normAutofit/>
          </a:bodyPr>
          <a:lstStyle/>
          <a:p>
            <a:r>
              <a:rPr lang="pl-PL" sz="3300" dirty="0"/>
              <a:t>Andrzej Wrona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04F3CFF-D9A5-C392-1C72-5F1DE1D7B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412" y="4782397"/>
            <a:ext cx="1015072" cy="10150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7E369FD-E86D-8048-768F-6496B063A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839" y="3842088"/>
            <a:ext cx="1572904" cy="264589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B650265-EF73-0B1A-8BD9-29331F172CAC}"/>
              </a:ext>
            </a:extLst>
          </p:cNvPr>
          <p:cNvSpPr txBox="1"/>
          <p:nvPr/>
        </p:nvSpPr>
        <p:spPr>
          <a:xfrm>
            <a:off x="7016003" y="4505398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Andrzej Wrona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12096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42" y="1314457"/>
            <a:ext cx="4044134" cy="38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A5EA50-31D0-3FC0-66C2-5218FDFD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Medal</a:t>
            </a:r>
            <a:br>
              <a:rPr lang="pl-PL" dirty="0"/>
            </a:br>
            <a:r>
              <a:rPr lang="pl-PL" dirty="0"/>
              <a:t>„POLONIA PURA”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E4E1A31-981E-9A3D-2CE4-42D490626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590" y="2042492"/>
            <a:ext cx="3635995" cy="36957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BA89E6-473F-E3A4-3DFF-E550A7CA8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65" y="2275857"/>
            <a:ext cx="3366052" cy="32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9CE9B-9F0B-42A4-8431-D68C5C348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F9B3C46-5473-D00D-1E19-4BFD29624CB8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1380A9DC-5CFE-1AF5-8D6C-0647677EA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780" y="1986888"/>
            <a:ext cx="10361296" cy="438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Michałowi Dąbrowskiemu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 defTabSz="9144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defTabSz="9144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pPr defTabSz="9144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algn="ctr"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algn="ctr"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pl-PL" sz="619" dirty="0">
                <a:solidFill>
                  <a:prstClr val="black"/>
                </a:solidFill>
                <a:latin typeface="Calibri"/>
              </a:rPr>
              <a:t> 21 maja 2026 r.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FC99A75C-3359-E2F1-4B43-B5651A6D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54" y="490488"/>
            <a:ext cx="6524587" cy="100433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CB8424E-AFBF-ABAE-B746-3471B9E2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91" y="4816948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0E50332-2962-05E3-7AEC-CDCE54C69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010" y="2838063"/>
            <a:ext cx="1508836" cy="150883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C7DC2E2-3214-DCDA-AF40-CD37BDA0F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33" y="5068525"/>
            <a:ext cx="1058495" cy="10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9097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A8771-0779-9EAA-56A6-720A39A6F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72A12C0-F434-06C5-0603-AA1FD3EE5F56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A07D1DF2-799A-DABD-447D-5E00EB4B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780" y="1939247"/>
            <a:ext cx="10361296" cy="447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sz="1350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Pawłowi Wojnie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788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za długoletnią pracę menadżerską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 szczególną aktywność na rzecz rozwoju krajowej gospodarki odpadami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200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200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20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20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Prezes Zarządu Krajowego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 defTabSz="9144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defTabSz="9144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pPr defTabSz="9144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pl-PL" sz="619" dirty="0">
                <a:solidFill>
                  <a:prstClr val="black"/>
                </a:solidFill>
                <a:latin typeface="Calibri"/>
              </a:rPr>
              <a:t>21 maja 2026 r.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6939CA8-495B-BFAF-038A-52519C133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060" y="206188"/>
            <a:ext cx="6947646" cy="147406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r>
              <a:rPr lang="pl-PL" sz="1800" b="1" i="1" dirty="0"/>
              <a:t> Krajowe Forum Dyrektorów Zakładów Oczyszczania Miast</a:t>
            </a:r>
            <a:br>
              <a:rPr lang="pl-PL" sz="1800" b="1" i="1" dirty="0"/>
            </a:br>
            <a:r>
              <a:rPr lang="pl-PL" sz="1800" b="1" i="1" dirty="0"/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2304CCC-58B8-7F6E-0A39-FE05CBEC1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91" y="4816948"/>
            <a:ext cx="1039133" cy="105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C287391-D77F-3916-E557-5042BA104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015" y="2393156"/>
            <a:ext cx="1381125" cy="20716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1BA9A6A-595D-9E67-034F-925E6E430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45" y="5117030"/>
            <a:ext cx="1039133" cy="10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883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DCCA7-AAA7-0B38-BFD5-019F04D07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243C96-A229-CA22-BD68-FFCDA08F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67" y="1116371"/>
            <a:ext cx="8670310" cy="111637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67 Zjazd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Krajowego Forum Dyrektorów 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Zakładów Oczyszczania Miast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590A080-E149-0521-1AEB-F7C5C5CFB4FA}"/>
              </a:ext>
            </a:extLst>
          </p:cNvPr>
          <p:cNvSpPr txBox="1"/>
          <p:nvPr/>
        </p:nvSpPr>
        <p:spPr>
          <a:xfrm>
            <a:off x="2408030" y="5684535"/>
            <a:ext cx="6210502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Ustka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20-22 maja 2026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1DB43B9-9AD6-97DB-78B4-1022F5483F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D817291-6920-56CF-DE1A-EAE1900D6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8007118F-FB65-B0A9-F5D3-5C8FC1BA15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B086513-67BB-297B-2FDE-FA3D6C5D1C28}"/>
              </a:ext>
            </a:extLst>
          </p:cNvPr>
          <p:cNvSpPr txBox="1"/>
          <p:nvPr/>
        </p:nvSpPr>
        <p:spPr>
          <a:xfrm>
            <a:off x="603967" y="2214912"/>
            <a:ext cx="2510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n-ea"/>
                <a:cs typeface="+mn-cs"/>
              </a:rPr>
              <a:t>  Gospodarz Zjazdu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A96A08C-F382-1DDE-9064-500315B2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870" y="2093832"/>
            <a:ext cx="524865" cy="31242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2078988-3D6F-B972-BC53-CBDFB0FCA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87" y="4078757"/>
            <a:ext cx="1908213" cy="95715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A4DDBE3-6574-BCEE-7FA5-9850DA78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85" y="3022884"/>
            <a:ext cx="1908213" cy="780356"/>
          </a:xfrm>
          <a:prstGeom prst="rect">
            <a:avLst/>
          </a:prstGeom>
        </p:spPr>
      </p:pic>
      <p:pic>
        <p:nvPicPr>
          <p:cNvPr id="18" name="Picture 2" descr="Obraz znaleziony dla: hotel lubicz grand">
            <a:extLst>
              <a:ext uri="{FF2B5EF4-FFF2-40B4-BE49-F238E27FC236}">
                <a16:creationId xmlns:a16="http://schemas.microsoft.com/office/drawing/2014/main" id="{CCB1C499-F7A0-157D-349E-DD5A8E46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62" y="2342230"/>
            <a:ext cx="4959429" cy="278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3A313C8-6CAF-61BC-E78F-5F5FD3777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3733800"/>
            <a:ext cx="304800" cy="3048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875C446-AAB1-0754-04B3-F3A003670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0034" y="2093832"/>
            <a:ext cx="933450" cy="31242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F90F86F-8375-04F7-5D0D-15D0849ED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4877" y="2093832"/>
            <a:ext cx="990600" cy="3124200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E56DB27-DE4B-9529-431A-0F3AC479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723" y="2346639"/>
            <a:ext cx="689068" cy="6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8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2"/>
    </mc:Choice>
    <mc:Fallback xmlns="">
      <p:transition spd="slow" advTm="15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CAFC3-534D-3511-1AD5-CE914B44A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57A15CF3-F357-EDA2-DBEC-5BECB1AEF445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3429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58A9C87-6245-235D-2A78-0510FBC13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8" y="2364618"/>
            <a:ext cx="8201025" cy="406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050" b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za szczególny wkład na rzecz rozwoju polskiej gospodarki odpadami </a:t>
            </a:r>
            <a:endParaRPr lang="pl-PL" sz="1350" b="1" dirty="0">
              <a:solidFill>
                <a:prstClr val="black"/>
              </a:solidFill>
              <a:latin typeface="Berlin Sans FB Dem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350" b="1" dirty="0">
              <a:solidFill>
                <a:prstClr val="black"/>
              </a:solidFill>
              <a:latin typeface="Berlin Sans FB Dem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Jackowi Ścigała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013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013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500" b="1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500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5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15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15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 defTabSz="3429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defTabSz="3429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pPr defTabSz="3429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algn="ctr"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algn="ctr" defTabSz="342900"/>
            <a:r>
              <a:rPr lang="pl-PL" sz="619" dirty="0">
                <a:solidFill>
                  <a:prstClr val="black"/>
                </a:solidFill>
                <a:latin typeface="Calibri"/>
              </a:rPr>
              <a:t> 21 maja 2026 roku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F4089825-6276-66E9-BB98-B3CB21D8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530" y="1223753"/>
            <a:ext cx="6425418" cy="12408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>
                <a:solidFill>
                  <a:schemeClr val="tx1"/>
                </a:solidFill>
              </a:rPr>
            </a:br>
            <a:r>
              <a:rPr lang="pl-PL" sz="1238" b="1" i="1" dirty="0">
                <a:solidFill>
                  <a:schemeClr val="tx1"/>
                </a:solidFill>
              </a:rPr>
              <a:t> </a:t>
            </a:r>
            <a:r>
              <a:rPr lang="pl-PL" sz="1650" b="1" i="1" dirty="0">
                <a:solidFill>
                  <a:schemeClr val="tx1"/>
                </a:solidFill>
              </a:rPr>
              <a:t>Krajowe Forum Dyrektorów Zakładów Oczyszczania Miast</a:t>
            </a:r>
            <a:br>
              <a:rPr lang="pl-PL" sz="1650" b="1" i="1" dirty="0">
                <a:solidFill>
                  <a:schemeClr val="tx1"/>
                </a:solidFill>
              </a:rPr>
            </a:br>
            <a:r>
              <a:rPr lang="pl-PL" sz="1650" b="1" i="1" dirty="0">
                <a:solidFill>
                  <a:schemeClr val="tx1"/>
                </a:solidFill>
              </a:rPr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DA54D66-5741-7556-5789-EF5ACEF3B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25" y="4037746"/>
            <a:ext cx="1206802" cy="1229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B225516-BA8F-BD3F-F6F9-B87A60FD3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814" y="3781640"/>
            <a:ext cx="1234134" cy="185261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2FAB3C-A058-8548-8528-C118355B3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47" y="5155384"/>
            <a:ext cx="1017593" cy="9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2610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A8F8E-AD05-6C29-5BCD-75A97207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19FD285-384E-04E8-8377-0901A8D8D296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3429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58F7CFA8-17D1-B64C-0334-95BA0BED4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6" y="2412259"/>
            <a:ext cx="8201025" cy="396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050" b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za szczególny wkład na rzecz rozwoju polskiej gospodarki odpadami </a:t>
            </a:r>
            <a:endParaRPr lang="pl-PL" sz="1350" b="1" dirty="0">
              <a:solidFill>
                <a:prstClr val="black"/>
              </a:solidFill>
              <a:latin typeface="Berlin Sans FB Dem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350" b="1" dirty="0">
              <a:solidFill>
                <a:prstClr val="black"/>
              </a:solidFill>
              <a:latin typeface="Berlin Sans FB Dem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Wojciechowi Klepackiemu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013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013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500" b="1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500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5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15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15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 defTabSz="3429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defTabSz="3429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pPr defTabSz="3429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algn="ctr" defTabSz="342900"/>
            <a:r>
              <a:rPr lang="pl-PL" sz="619" dirty="0">
                <a:solidFill>
                  <a:prstClr val="black"/>
                </a:solidFill>
                <a:latin typeface="Calibri"/>
              </a:rPr>
              <a:t>   </a:t>
            </a:r>
          </a:p>
          <a:p>
            <a:pPr algn="ctr"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algn="ctr" defTabSz="342900"/>
            <a:r>
              <a:rPr lang="pl-PL" sz="619" dirty="0">
                <a:solidFill>
                  <a:prstClr val="black"/>
                </a:solidFill>
                <a:latin typeface="Calibri"/>
              </a:rPr>
              <a:t>21 maja 2026 roku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EC14D72-BD16-E3E4-B450-3C2B3B1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530" y="1223751"/>
            <a:ext cx="6425418" cy="12408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>
                <a:solidFill>
                  <a:schemeClr val="tx1"/>
                </a:solidFill>
              </a:rPr>
            </a:br>
            <a:r>
              <a:rPr lang="pl-PL" sz="1238" b="1" i="1" dirty="0">
                <a:solidFill>
                  <a:schemeClr val="tx1"/>
                </a:solidFill>
              </a:rPr>
              <a:t> </a:t>
            </a:r>
            <a:r>
              <a:rPr lang="pl-PL" sz="1650" b="1" i="1" dirty="0">
                <a:solidFill>
                  <a:schemeClr val="tx1"/>
                </a:solidFill>
              </a:rPr>
              <a:t>Krajowe Forum Dyrektorów Zakładów Oczyszczania Miast</a:t>
            </a:r>
            <a:br>
              <a:rPr lang="pl-PL" sz="1650" b="1" i="1" dirty="0">
                <a:solidFill>
                  <a:schemeClr val="tx1"/>
                </a:solidFill>
              </a:rPr>
            </a:br>
            <a:r>
              <a:rPr lang="pl-PL" sz="1650" b="1" i="1" dirty="0">
                <a:solidFill>
                  <a:schemeClr val="tx1"/>
                </a:solidFill>
              </a:rPr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86CA448-2337-87A9-FFFC-2A01E8C77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09" y="4180447"/>
            <a:ext cx="1206802" cy="1229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BF2E3D8-1977-913A-3E0A-73C07E9D7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83" y="3952278"/>
            <a:ext cx="1206802" cy="160823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673EA3F-0EE1-A44C-6549-3240387BA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177" y="5265291"/>
            <a:ext cx="877322" cy="8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9513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C1667-FDB8-58BB-A516-CBC6D6F98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FDA5A4E7-18E6-897A-0FC7-63ABDFED114D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3429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9DD274C1-5F95-628E-15E9-B248324B3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89" y="2254076"/>
            <a:ext cx="7529512" cy="425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75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2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przyznaje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i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050" b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za szczególny wkład na rzecz rozwoju polskiej gospodarki odpadami </a:t>
            </a:r>
            <a:endParaRPr lang="pl-PL" sz="1350" b="1" dirty="0">
              <a:solidFill>
                <a:prstClr val="black"/>
              </a:solidFill>
              <a:latin typeface="Berlin Sans FB Dem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350" b="1" dirty="0">
              <a:solidFill>
                <a:prstClr val="black"/>
              </a:solidFill>
              <a:latin typeface="Berlin Sans FB Dem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Panu</a:t>
            </a:r>
            <a:endParaRPr lang="pl-PL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b="1" i="1" dirty="0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Sławomirowi  </a:t>
            </a:r>
            <a:r>
              <a:rPr lang="pl-PL" b="1" i="1" dirty="0" err="1">
                <a:solidFill>
                  <a:prstClr val="black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Matyśkiewiczowi</a:t>
            </a:r>
            <a:endParaRPr lang="pl-PL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013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1013" b="1" dirty="0">
              <a:solidFill>
                <a:prstClr val="black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500" b="1" dirty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Honorowy Medal</a:t>
            </a:r>
            <a:endParaRPr lang="pl-PL" sz="1500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5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„Polonia </a:t>
            </a:r>
            <a:r>
              <a:rPr lang="pl-PL" sz="1500" b="1" dirty="0" err="1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Pura</a:t>
            </a:r>
            <a:r>
              <a:rPr lang="pl-PL" sz="1500" b="1" dirty="0">
                <a:solidFill>
                  <a:prstClr val="black"/>
                </a:solidFill>
                <a:latin typeface="Berlin Sans FB Demi" pitchFamily="34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75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Prezes Zarządu Krajowego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	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3429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algn="ctr" defTabSz="342900"/>
            <a:endParaRPr lang="pl-PL" sz="619" i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defTabSz="3429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</a:t>
            </a:r>
          </a:p>
          <a:p>
            <a:pPr defTabSz="342900"/>
            <a:r>
              <a:rPr lang="pl-PL" sz="619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</a:t>
            </a: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algn="ctr" defTabSz="342900"/>
            <a:r>
              <a:rPr lang="pl-PL" sz="619" dirty="0">
                <a:solidFill>
                  <a:prstClr val="black"/>
                </a:solidFill>
                <a:latin typeface="Calibri"/>
              </a:rPr>
              <a:t>   </a:t>
            </a:r>
          </a:p>
          <a:p>
            <a:pPr algn="ctr"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algn="ctr" defTabSz="342900"/>
            <a:endParaRPr lang="pl-PL" sz="619" dirty="0">
              <a:solidFill>
                <a:prstClr val="black"/>
              </a:solidFill>
              <a:latin typeface="Calibri"/>
            </a:endParaRPr>
          </a:p>
          <a:p>
            <a:pPr algn="ctr" defTabSz="342900"/>
            <a:r>
              <a:rPr lang="pl-PL" sz="619" dirty="0">
                <a:solidFill>
                  <a:prstClr val="black"/>
                </a:solidFill>
                <a:latin typeface="Calibri"/>
              </a:rPr>
              <a:t>21 maja 2026 roku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75F12E4A-3382-65A8-116B-96AB1CCF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530" y="1223751"/>
            <a:ext cx="6425418" cy="12408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>
                <a:solidFill>
                  <a:schemeClr val="tx1"/>
                </a:solidFill>
              </a:rPr>
            </a:br>
            <a:r>
              <a:rPr lang="pl-PL" sz="1238" b="1" i="1" dirty="0">
                <a:solidFill>
                  <a:schemeClr val="tx1"/>
                </a:solidFill>
              </a:rPr>
              <a:t> </a:t>
            </a:r>
            <a:r>
              <a:rPr lang="pl-PL" sz="1650" b="1" i="1" dirty="0">
                <a:solidFill>
                  <a:schemeClr val="tx1"/>
                </a:solidFill>
              </a:rPr>
              <a:t>Krajowe Forum Dyrektorów Zakładów Oczyszczania Miast</a:t>
            </a:r>
            <a:br>
              <a:rPr lang="pl-PL" sz="1650" b="1" i="1" dirty="0">
                <a:solidFill>
                  <a:schemeClr val="tx1"/>
                </a:solidFill>
              </a:rPr>
            </a:br>
            <a:r>
              <a:rPr lang="pl-PL" sz="1650" b="1" i="1" dirty="0">
                <a:solidFill>
                  <a:schemeClr val="tx1"/>
                </a:solidFill>
              </a:rPr>
              <a:t>rok założenia 1992 </a:t>
            </a:r>
            <a:br>
              <a:rPr lang="pl-PL" dirty="0"/>
            </a:br>
            <a:endParaRPr lang="pl-P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0CE1BC2-2B3A-946D-9FB1-32825B45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149" y="4092878"/>
            <a:ext cx="1233420" cy="1256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FEE3F4A-A9B5-DB81-27A1-722158A4D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31" y="3932295"/>
            <a:ext cx="1184384" cy="157757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B174CDA-BBFF-AF57-FD8F-8CCEF96E3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75" y="5233999"/>
            <a:ext cx="998332" cy="9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3846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63935-B5CA-D27A-6A01-345BBA0AB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2B991D25-FED9-1D45-0B95-6375B06EB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42" y="1314457"/>
            <a:ext cx="4044134" cy="38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7A2DE-FCC0-41F8-9350-23C7D64A7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974" y="1148196"/>
            <a:ext cx="9104243" cy="119495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Złoty Pierścień </a:t>
            </a:r>
            <a:b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2325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Krajowego Forum </a:t>
            </a:r>
            <a:br>
              <a:rPr lang="pl-PL" sz="2325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2325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Dyrektorów zakładów oczyszczania miast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19255-6286-BDF1-BF90-783C915B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306" y="2632627"/>
            <a:ext cx="4062853" cy="376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0ED23-0D98-E3A1-68EB-B6DB0E550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6BE7394B-FB2E-3D9A-76FE-8CC051EA1D23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A2EC4C26-EC03-52A4-21D0-E218D78EA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239" y="1959428"/>
            <a:ext cx="9036423" cy="478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3200" b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ZŁOTY PIERŚCIEŃ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25" b="1" i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Krajowego Forum Dyrektorów Zakładów Oczyszczania Miast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srgbClr val="FFC000"/>
                </a:solidFill>
                <a:latin typeface="Britannic Bold" panose="020B0903060703020204" pitchFamily="34" charset="0"/>
              </a:rPr>
            </a:br>
            <a:endParaRPr lang="pl-PL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i="1" dirty="0">
                <a:solidFill>
                  <a:prstClr val="black"/>
                </a:solidFill>
                <a:latin typeface="Britannic Bold" panose="020B0903060703020204" pitchFamily="34" charset="0"/>
              </a:rPr>
              <a:t>dla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prstClr val="black"/>
                </a:solidFill>
                <a:latin typeface="Britannic Bold" panose="020B0903060703020204" pitchFamily="34" charset="0"/>
              </a:rPr>
            </a:br>
            <a:r>
              <a:rPr lang="pl-PL" sz="3600" i="1" dirty="0">
                <a:solidFill>
                  <a:prstClr val="black"/>
                </a:solidFill>
                <a:latin typeface="Arial Black" panose="020B0A04020102020204" pitchFamily="34" charset="0"/>
              </a:rPr>
              <a:t>Jolanty </a:t>
            </a:r>
            <a:r>
              <a:rPr lang="pl-PL" sz="3600" i="1" dirty="0" err="1">
                <a:solidFill>
                  <a:prstClr val="black"/>
                </a:solidFill>
                <a:latin typeface="Arial Black" panose="020B0A04020102020204" pitchFamily="34" charset="0"/>
              </a:rPr>
              <a:t>Jabłońskiej-Wojciul</a:t>
            </a:r>
            <a:b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  <a:t>za aktywny udział w działalności stowarzyszenia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900" i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Członek Zarządu Krajowego                                                                              Prezes Zarządu Krajowego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Ewa Kaczmarska</a:t>
            </a: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21 maja  2026 roku</a:t>
            </a:r>
            <a:endParaRPr lang="pl-PL" sz="1013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B3B5E-3DFB-4FE9-C240-EF735032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64" y="878216"/>
            <a:ext cx="6032649" cy="83359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r>
              <a:rPr lang="pl-PL" sz="2000" b="1" i="1" dirty="0"/>
              <a:t>Krajowe Forum Dyrektorów Zakładów Oczyszczania Miast</a:t>
            </a:r>
            <a:br>
              <a:rPr lang="pl-PL" sz="2000" b="1" i="1" dirty="0"/>
            </a:br>
            <a:r>
              <a:rPr lang="pl-PL" sz="2000" b="1" i="1" dirty="0"/>
              <a:t>rok założenia 1992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5A783F5-74B9-BF6D-692B-A8C3E5C9C1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0275" y="3343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EF0D4EC1-288B-D601-5815-2F04C524D0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F3EADE3-AA70-0B57-ED4E-798EABA8A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23" y="3096835"/>
            <a:ext cx="1458334" cy="13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081F194-CD21-AF37-C0B9-48293391A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560" y="3085800"/>
            <a:ext cx="1142503" cy="15233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66434A7-1E30-0805-3E0D-B963DC794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31" y="5378235"/>
            <a:ext cx="914988" cy="9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7232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D1E8A-290E-FCB1-6035-DD3AF897B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13268BC-005D-1A17-9BF8-8F5A820F4C85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27206C17-C12A-CB9B-9BC2-935DAA44A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239" y="1959428"/>
            <a:ext cx="9036423" cy="478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3200" b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ZŁOTY PIERŚCIEŃ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25" b="1" i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Krajowego Forum Dyrektorów Zakładów Oczyszczania Miast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srgbClr val="FFC000"/>
                </a:solidFill>
                <a:latin typeface="Britannic Bold" panose="020B0903060703020204" pitchFamily="34" charset="0"/>
              </a:rPr>
            </a:br>
            <a:endParaRPr lang="pl-PL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i="1" dirty="0">
                <a:solidFill>
                  <a:prstClr val="black"/>
                </a:solidFill>
                <a:latin typeface="Britannic Bold" panose="020B0903060703020204" pitchFamily="34" charset="0"/>
              </a:rPr>
              <a:t>dla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prstClr val="black"/>
                </a:solidFill>
                <a:latin typeface="Britannic Bold" panose="020B0903060703020204" pitchFamily="34" charset="0"/>
              </a:rPr>
            </a:br>
            <a:r>
              <a:rPr lang="pl-PL" sz="3600" i="1" dirty="0">
                <a:solidFill>
                  <a:prstClr val="black"/>
                </a:solidFill>
                <a:latin typeface="Arial Black" panose="020B0A04020102020204" pitchFamily="34" charset="0"/>
              </a:rPr>
              <a:t>Artura Bartosiewicza</a:t>
            </a:r>
            <a:b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  <a:t>za aktywny udział w działalności stowarzyszenia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900" i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Członek Zarządu Krajowego                                                                              Prezes Zarządu Krajowego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Ewa Kaczmarska</a:t>
            </a: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21 maja 2026 roku</a:t>
            </a:r>
            <a:endParaRPr lang="pl-PL" sz="1013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921DEB6-36B2-F8C1-CAB9-BB7087B7F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64" y="878216"/>
            <a:ext cx="6032649" cy="83359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r>
              <a:rPr lang="pl-PL" sz="2000" b="1" i="1" dirty="0"/>
              <a:t>Krajowe Forum Dyrektorów Zakładów Oczyszczania Miast</a:t>
            </a:r>
            <a:br>
              <a:rPr lang="pl-PL" sz="2000" b="1" i="1" dirty="0"/>
            </a:br>
            <a:r>
              <a:rPr lang="pl-PL" sz="2000" b="1" i="1" dirty="0"/>
              <a:t>rok założenia 1992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837BA8E-30C9-C70A-C66A-E29C0BF6DA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0275" y="3343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7970A4DD-373F-FA1E-23A9-D0565920BC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AAE6056-C49F-6342-B614-5C27E332A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23" y="3096835"/>
            <a:ext cx="1458334" cy="13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CD8A381-FBBA-8CBA-5C67-9E1DC02E9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566" y="3114305"/>
            <a:ext cx="1013418" cy="13512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292CC19-DE66-ADA2-9790-00CC73CB2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80" y="5481566"/>
            <a:ext cx="823454" cy="8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6869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10D1B-6B64-4A3D-24F5-7B7B6AAC1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35C01E1-0B73-F29D-3A49-A2F8BB85CB06}"/>
              </a:ext>
            </a:extLst>
          </p:cNvPr>
          <p:cNvSpPr txBox="1"/>
          <p:nvPr/>
        </p:nvSpPr>
        <p:spPr>
          <a:xfrm>
            <a:off x="3966255" y="2946794"/>
            <a:ext cx="45365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67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endParaRPr lang="pl-PL" sz="67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98863EF-EDFA-92C8-CFFB-7E250078E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239" y="1959428"/>
            <a:ext cx="9036423" cy="478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3200" b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ZŁOTY PIERŚCIEŃ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2025" b="1" i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Krajowego Forum Dyrektorów Zakładów Oczyszczania Miast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2025" b="1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srgbClr val="FFC000"/>
                </a:solidFill>
                <a:latin typeface="Britannic Bold" panose="020B0903060703020204" pitchFamily="34" charset="0"/>
              </a:rPr>
            </a:br>
            <a:endParaRPr lang="pl-PL" i="1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350" i="1" dirty="0">
                <a:solidFill>
                  <a:prstClr val="black"/>
                </a:solidFill>
                <a:latin typeface="Britannic Bold" panose="020B0903060703020204" pitchFamily="34" charset="0"/>
              </a:rPr>
              <a:t>dla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br>
              <a:rPr lang="pl-PL" i="1" dirty="0">
                <a:solidFill>
                  <a:prstClr val="black"/>
                </a:solidFill>
                <a:latin typeface="Britannic Bold" panose="020B0903060703020204" pitchFamily="34" charset="0"/>
              </a:rPr>
            </a:br>
            <a:r>
              <a:rPr lang="pl-PL" sz="3600" i="1" dirty="0">
                <a:solidFill>
                  <a:prstClr val="black"/>
                </a:solidFill>
                <a:latin typeface="Arial Black" panose="020B0A04020102020204" pitchFamily="34" charset="0"/>
              </a:rPr>
              <a:t>Leszka Wołowca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1600" i="1" dirty="0">
                <a:solidFill>
                  <a:prstClr val="black"/>
                </a:solidFill>
                <a:latin typeface="Arial Black" panose="020B0A04020102020204" pitchFamily="34" charset="0"/>
              </a:rPr>
              <a:t>za aktywny udział w działalności stowarzyszenia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900" i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srgbClr val="FFC000"/>
              </a:solidFill>
              <a:latin typeface="Bodoni MT Black" panose="02070A03080606020203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Członek Zarządu Krajowego                                                                              Prezes Zarządu Krajowego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Ewa Kaczmarska</a:t>
            </a: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 </a:t>
            </a:r>
            <a:r>
              <a:rPr lang="pl-PL" sz="619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Wojciech Janka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394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r>
              <a:rPr lang="pl-PL" sz="619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21 maja  2026 roku</a:t>
            </a:r>
            <a:endParaRPr lang="pl-PL" sz="1013" dirty="0">
              <a:solidFill>
                <a:prstClr val="black"/>
              </a:solidFill>
              <a:latin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6006" algn="l"/>
              </a:tabLst>
            </a:pPr>
            <a:endParaRPr lang="pl-PL" sz="619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227D6125-5BC6-04B3-FA95-916F8079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64" y="878216"/>
            <a:ext cx="6032649" cy="83359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br>
              <a:rPr lang="pl-PL" sz="1238" b="1" i="1" dirty="0"/>
            </a:br>
            <a:r>
              <a:rPr lang="pl-PL" sz="2000" b="1" i="1" dirty="0"/>
              <a:t>Krajowe Forum Dyrektorów Zakładów Oczyszczania Miast</a:t>
            </a:r>
            <a:br>
              <a:rPr lang="pl-PL" sz="2000" b="1" i="1" dirty="0"/>
            </a:br>
            <a:r>
              <a:rPr lang="pl-PL" sz="2000" b="1" i="1" dirty="0"/>
              <a:t>rok założenia 1992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C53D75E2-0272-1234-4ED1-BF5531BE81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0275" y="3343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0650A455-0200-E922-38F0-D3843CB983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l-PL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490958C-405F-267D-55E7-DD1769272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08" y="3114305"/>
            <a:ext cx="1458334" cy="13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D61EEC1-E7E8-B051-D38E-63381F6DB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058" y="3180591"/>
            <a:ext cx="1013418" cy="13512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47F9F75-DD06-E395-751D-EA50A2925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23" y="5316013"/>
            <a:ext cx="963853" cy="96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7113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20" y="1636572"/>
            <a:ext cx="3926972" cy="37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E6A0E-6D3E-FD01-D2CB-961F42589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PLEBISCYT</a:t>
            </a:r>
            <a:br>
              <a:rPr lang="pl-PL" dirty="0"/>
            </a:br>
            <a:r>
              <a:rPr lang="pl-PL" dirty="0"/>
              <a:t>„</a:t>
            </a:r>
            <a:r>
              <a:rPr lang="pl-PL" dirty="0" err="1"/>
              <a:t>PERŁy</a:t>
            </a:r>
            <a:r>
              <a:rPr lang="pl-PL" dirty="0"/>
              <a:t> ROKU 2025’’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84EE400-CF5F-C007-3B2D-D88E1F89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61" y="3020998"/>
            <a:ext cx="2889519" cy="198361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615740E-8E86-DCD4-F62B-3F7EF1F37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38" y="2840345"/>
            <a:ext cx="2255716" cy="216426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1AA522F-03FA-8A6C-75DE-A0C6E9B47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963" y="2840345"/>
            <a:ext cx="1166145" cy="351882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43F92A7-35FD-0774-6C6A-9064D1708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870" y="1827411"/>
            <a:ext cx="1170533" cy="351769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145F3EA-9062-5F7D-1D2E-808356667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591" y="2588313"/>
            <a:ext cx="1170533" cy="351769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6FABD4A-9163-E908-1102-B4C14AAFA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870" y="5718880"/>
            <a:ext cx="1127858" cy="77425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EBC0A37-4F43-DFC6-BC77-318B78467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6105" y="4637835"/>
            <a:ext cx="1127858" cy="77425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4103778-583D-BF87-B373-A81BB703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944" y="5435788"/>
            <a:ext cx="1127858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CD9633-7CF9-42F8-9BD7-679AC8C7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51" y="1577343"/>
            <a:ext cx="7765321" cy="339783"/>
          </a:xfrm>
        </p:spPr>
        <p:txBody>
          <a:bodyPr>
            <a:normAutofit fontScale="90000"/>
          </a:bodyPr>
          <a:lstStyle/>
          <a:p>
            <a:br>
              <a:rPr lang="pl-PL" sz="4950" dirty="0">
                <a:solidFill>
                  <a:schemeClr val="tx2"/>
                </a:solidFill>
              </a:rPr>
            </a:br>
            <a:r>
              <a:rPr lang="pl-PL" sz="4950" dirty="0">
                <a:solidFill>
                  <a:schemeClr val="tx2"/>
                </a:solidFill>
              </a:rPr>
              <a:t>67 Zjazd KFDZOM</a:t>
            </a:r>
            <a:br>
              <a:rPr lang="pl-PL" sz="4950" dirty="0">
                <a:solidFill>
                  <a:schemeClr val="tx2"/>
                </a:solidFill>
              </a:rPr>
            </a:br>
            <a:r>
              <a:rPr lang="pl-PL" sz="495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Gala nagród</a:t>
            </a:r>
          </a:p>
        </p:txBody>
      </p:sp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74" y="3046098"/>
            <a:ext cx="2891039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4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C6E80-3EB9-AB4B-8071-B42246E0B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34E060-3934-D36D-4A39-50EC5053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SCANIA Polska S.A. Nadarzyn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7809B70-FAF7-287B-3757-61779203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33" y="5321490"/>
            <a:ext cx="1524132" cy="14631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DE24286-26E5-CBA3-2EC2-D5B831781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354" y="3404613"/>
            <a:ext cx="1932599" cy="132904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6824D4F-BA44-8FCF-B882-559B83C02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96" y="1272760"/>
            <a:ext cx="1738112" cy="52647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94BED85-70EA-5A8D-2622-802898B05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19" y="5585240"/>
            <a:ext cx="1362981" cy="935668"/>
          </a:xfrm>
          <a:prstGeom prst="rect">
            <a:avLst/>
          </a:prstGeom>
        </p:spPr>
      </p:pic>
      <p:sp>
        <p:nvSpPr>
          <p:cNvPr id="8" name="AutoShape 2" descr="Scania Polska SA">
            <a:extLst>
              <a:ext uri="{FF2B5EF4-FFF2-40B4-BE49-F238E27FC236}">
                <a16:creationId xmlns:a16="http://schemas.microsoft.com/office/drawing/2014/main" id="{1B4900CF-BB19-5872-CD4B-D71E40347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BDD3A3-9445-8143-B53E-B2D987341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861" y="1805720"/>
            <a:ext cx="3337477" cy="333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1BC14-45FC-C0C8-28D8-BC7A2F1B7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73F404-0278-8F1E-6FE6-925097D97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MELEX Sp. z o.o. Mielec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2CFF654-BA51-AC64-3ACC-93F501D2A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150" y="5154334"/>
            <a:ext cx="1524132" cy="14631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61EFB29-C25F-0A0C-F94E-787A2AB68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354" y="3404613"/>
            <a:ext cx="1932599" cy="132904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B692FFC-61CA-4068-7336-5B822BB1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96" y="1272760"/>
            <a:ext cx="1738112" cy="52647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E898D6B-62A6-C97C-9311-1FF329422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19" y="5585240"/>
            <a:ext cx="1362981" cy="935668"/>
          </a:xfrm>
          <a:prstGeom prst="rect">
            <a:avLst/>
          </a:prstGeom>
        </p:spPr>
      </p:pic>
      <p:pic>
        <p:nvPicPr>
          <p:cNvPr id="2052" name="Picture 4" descr="Melex | Mielec">
            <a:extLst>
              <a:ext uri="{FF2B5EF4-FFF2-40B4-BE49-F238E27FC236}">
                <a16:creationId xmlns:a16="http://schemas.microsoft.com/office/drawing/2014/main" id="{C49E1634-310D-1EDE-1416-98FB0E55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474" y="1703666"/>
            <a:ext cx="3218414" cy="321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E2DF6-EEAB-A2E5-098D-73345A16B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4B0B92-E260-3C93-A2FF-DE8EFCA9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Bergmann</a:t>
            </a:r>
            <a:r>
              <a:rPr lang="pl-PL" dirty="0"/>
              <a:t> Polska Sp. z o.o. </a:t>
            </a:r>
            <a:br>
              <a:rPr lang="pl-PL" dirty="0"/>
            </a:br>
            <a:r>
              <a:rPr lang="pl-PL" dirty="0"/>
              <a:t>Nowa Wieś Wrocławska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AE14586-5A97-C561-4E31-C1B1FF0AB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462" y="4785233"/>
            <a:ext cx="1524132" cy="14631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F54F2B1-B724-B639-E82B-DE0052940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354" y="3404613"/>
            <a:ext cx="1932599" cy="132904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3410231-0D7C-BF5D-6C36-8B0276C7C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96" y="1272760"/>
            <a:ext cx="1738112" cy="52647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C7C4E29-EC21-4F6D-7923-88CC08D6F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19" y="5585240"/>
            <a:ext cx="1362981" cy="935668"/>
          </a:xfrm>
          <a:prstGeom prst="rect">
            <a:avLst/>
          </a:prstGeom>
        </p:spPr>
      </p:pic>
      <p:pic>
        <p:nvPicPr>
          <p:cNvPr id="3074" name="Picture 2" descr="Producent maszyn do recyklingu tworzyw sztucznych - Bergmann-Polska">
            <a:extLst>
              <a:ext uri="{FF2B5EF4-FFF2-40B4-BE49-F238E27FC236}">
                <a16:creationId xmlns:a16="http://schemas.microsoft.com/office/drawing/2014/main" id="{3490A838-A3B2-954B-4CEB-1DA36EB2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745" y="2178281"/>
            <a:ext cx="5613860" cy="20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644DB-9074-F974-5A05-4407F7119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A3BF1E-DD91-CECD-894D-F7745184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Kopalnia Soli Kłodawa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2113B02-498F-2990-E5A1-E43074BA4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462" y="4785233"/>
            <a:ext cx="1524132" cy="14631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831D4D9-30CD-39C9-3041-A5C626BE0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354" y="3404613"/>
            <a:ext cx="1932599" cy="132904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DF7178B-C425-7B00-62E3-02A920718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96" y="1272760"/>
            <a:ext cx="1738112" cy="52647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45F602C-744D-E50D-DC2C-DB49D0409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19" y="5585240"/>
            <a:ext cx="1362981" cy="935668"/>
          </a:xfrm>
          <a:prstGeom prst="rect">
            <a:avLst/>
          </a:prstGeom>
        </p:spPr>
      </p:pic>
      <p:pic>
        <p:nvPicPr>
          <p:cNvPr id="4098" name="Picture 2" descr="KOPALNIA SOLI „KŁODAWA” S.A., Polska | Solone.com.pl">
            <a:extLst>
              <a:ext uri="{FF2B5EF4-FFF2-40B4-BE49-F238E27FC236}">
                <a16:creationId xmlns:a16="http://schemas.microsoft.com/office/drawing/2014/main" id="{0E2339CF-D27F-2422-0C5B-3C6ABC253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08" y="1627741"/>
            <a:ext cx="2341239" cy="298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3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868A9-B147-257A-4C7A-258C1CC30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B8BA55-E837-E454-6D97-37AD4FB8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OZAMET Sp. z o.o. Jonkowo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8D4DBFB-816E-3AA4-6795-471D40D37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462" y="4785233"/>
            <a:ext cx="1524132" cy="14631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6F8E764-6C74-E3BD-6E4C-EDF16C6CB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354" y="3404613"/>
            <a:ext cx="1932599" cy="132904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0FF4390-05B2-398A-6787-8BDB627D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96" y="1272760"/>
            <a:ext cx="1738112" cy="52647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0172B95-8A31-BE65-22EE-DD40BDD9B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19" y="5585240"/>
            <a:ext cx="1362981" cy="935668"/>
          </a:xfrm>
          <a:prstGeom prst="rect">
            <a:avLst/>
          </a:prstGeom>
        </p:spPr>
      </p:pic>
      <p:pic>
        <p:nvPicPr>
          <p:cNvPr id="5122" name="Picture 2" descr="Ozamet: Sprzęt do zimowego utrzymania dróg">
            <a:extLst>
              <a:ext uri="{FF2B5EF4-FFF2-40B4-BE49-F238E27FC236}">
                <a16:creationId xmlns:a16="http://schemas.microsoft.com/office/drawing/2014/main" id="{5095C560-DA67-ED25-DD65-A213DC41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20" y="2628595"/>
            <a:ext cx="5411959" cy="132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0ADE0-5C92-4430-5BC1-507F816EC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2434789-1E28-9838-4F66-20D08F941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20" y="1636572"/>
            <a:ext cx="3926972" cy="37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459F3F-38CB-4FB3-BD5D-8362B6AF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51" y="1143000"/>
            <a:ext cx="7765321" cy="78867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Dyplomy uznania</a:t>
            </a:r>
          </a:p>
        </p:txBody>
      </p:sp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10" y="4375774"/>
            <a:ext cx="1372712" cy="13160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34E3EFD-B396-361B-F8C5-935A344CB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7499">
            <a:off x="3232370" y="2450713"/>
            <a:ext cx="1754779" cy="13160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1B8DB59-0221-CEF2-7095-1400D7AB7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1363">
            <a:off x="4610100" y="2357435"/>
            <a:ext cx="1743720" cy="13077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5EE9376-D1CE-455E-8E34-9BC67D31A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8492">
            <a:off x="5925358" y="2496598"/>
            <a:ext cx="1840379" cy="13802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3E42D7E-9E37-D8CF-DAE4-1CA5ED5F9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71391">
            <a:off x="7332245" y="2786636"/>
            <a:ext cx="1709515" cy="12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E975E-FFA8-2189-EBCD-2D43F5639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C8E9CB2-4202-57CC-CD6C-A39EAF7F6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66" y="2138062"/>
            <a:ext cx="1012024" cy="1018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C3347FC-0532-470F-A1B1-BA695173D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9" y="4232422"/>
            <a:ext cx="1902117" cy="13351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48FDFDA-51B8-CE5B-7BBB-EA5AC26AB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1157760"/>
            <a:ext cx="6796354" cy="50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0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A35C9BD-49C6-D878-F1D0-D297078D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66" y="2138062"/>
            <a:ext cx="1012024" cy="1018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CE778EE-BB32-D0D8-8677-C6159602F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9" y="4232422"/>
            <a:ext cx="1902117" cy="13351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9DC4268-0D2A-A9A8-FD6A-616F6AF68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54" y="857176"/>
            <a:ext cx="6858197" cy="514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E3B66-D0D8-65A6-0B62-0FAB04B5A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83F685B-70BF-746D-D86F-3600B80A6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66" y="2138062"/>
            <a:ext cx="1012024" cy="1018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DBD60FE-7518-3DC2-D570-7AF689E91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9" y="4232422"/>
            <a:ext cx="1902117" cy="13351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C160BEA-F638-9392-77C4-FC134875F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17" y="668332"/>
            <a:ext cx="7361781" cy="552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603F9F-B212-47EA-A45D-0F1CAFEAF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Dyplomy </a:t>
            </a:r>
            <a:br>
              <a:rPr lang="pl-PL" sz="4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</a:br>
            <a:r>
              <a:rPr lang="pl-PL" sz="4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Heraklesa</a:t>
            </a:r>
            <a:endParaRPr lang="pl-PL" sz="4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Symbol zastępczy zawartości 1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365258CB-A258-4478-859A-588CEE7C3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56" y="2757505"/>
            <a:ext cx="1650438" cy="2771775"/>
          </a:xfrm>
          <a:prstGeom prst="rect">
            <a:avLst/>
          </a:prstGeom>
        </p:spPr>
      </p:pic>
      <p:pic>
        <p:nvPicPr>
          <p:cNvPr id="6" name="Picture 2" descr="Złoty Dyplom Heraklesa">
            <a:extLst>
              <a:ext uri="{FF2B5EF4-FFF2-40B4-BE49-F238E27FC236}">
                <a16:creationId xmlns:a16="http://schemas.microsoft.com/office/drawing/2014/main" id="{8F64D964-3A81-45A9-989D-46C86D28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57" y="4175646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łoty Dyplom Heraklesa">
            <a:extLst>
              <a:ext uri="{FF2B5EF4-FFF2-40B4-BE49-F238E27FC236}">
                <a16:creationId xmlns:a16="http://schemas.microsoft.com/office/drawing/2014/main" id="{23662172-586E-4EF4-9D6F-C304FC213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48" y="3232516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łoty Dyplom Heraklesa">
            <a:extLst>
              <a:ext uri="{FF2B5EF4-FFF2-40B4-BE49-F238E27FC236}">
                <a16:creationId xmlns:a16="http://schemas.microsoft.com/office/drawing/2014/main" id="{705887E3-552D-484A-A6BB-8693A9A0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57" y="2428878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4628782-61FC-4CD5-9C63-6ECDB0FE1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45" y="4076247"/>
            <a:ext cx="986831" cy="140540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611DED5-5356-4B45-B6CA-5AD24014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904" y="3251266"/>
            <a:ext cx="986831" cy="14054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35FEA08-BDA9-4B26-B1E8-BCD29BDE4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74" y="2428878"/>
            <a:ext cx="986831" cy="14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26407-F6BA-FD5F-262E-24AE69B40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945118A-04AB-251C-A997-021B64C7C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66" y="2138062"/>
            <a:ext cx="1012024" cy="1018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DC363BB-051E-7B4B-17C0-E3EF682BD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9" y="4232422"/>
            <a:ext cx="1902117" cy="13351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B71B1E0-BD12-3A0D-A3A1-329C25686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69" y="786699"/>
            <a:ext cx="7375033" cy="553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5C698-35E8-38E8-8DEF-BD5F1091C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D180C86-0C4E-0A93-994F-E3564C253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66" y="2138062"/>
            <a:ext cx="1012024" cy="1018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C9BCAB3-EB5C-109B-3BA7-FD5A3023E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9" y="4232422"/>
            <a:ext cx="1902117" cy="13351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3B8BA26-448B-0BD5-C14A-33F49A4F2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57" y="695288"/>
            <a:ext cx="7289898" cy="546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205C7-911B-4D33-A7AD-B1A1CC110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1FDE482-E431-DF24-27D9-98D2012D4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66" y="2138062"/>
            <a:ext cx="1012024" cy="1018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8484A26-0E96-F56C-4A76-9B1BF5AB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9" y="4232422"/>
            <a:ext cx="1902117" cy="13351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87D84D9-3F81-30F7-BC5E-CE53CF0EC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42" y="747845"/>
            <a:ext cx="7487479" cy="5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0D250-F0A3-F18A-D070-D81FC25AE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CD88789-F6DD-11F8-7583-904CE11FE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66" y="2138062"/>
            <a:ext cx="1012024" cy="1018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FD9FB5F-D57D-2C16-924F-2CAB1EB27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9" y="4232422"/>
            <a:ext cx="1902117" cy="13351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4D92CF6-B462-C633-8698-08BEEFD26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47" y="985481"/>
            <a:ext cx="7003972" cy="525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94ABE-FA32-3D65-DF95-233276866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A1F3B2A-114B-B5C9-104D-FEE055680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66" y="2138062"/>
            <a:ext cx="1012024" cy="1018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13313B8-B9DE-F06E-6C9C-037A6DE00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9" y="4232422"/>
            <a:ext cx="1902117" cy="133514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4FC611F-C71A-2C38-21DF-4463D2664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50" y="856130"/>
            <a:ext cx="7980580" cy="51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88963-0B96-E598-1416-94766C1CD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4DADE4D-ED91-1186-E86D-BE4FA614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66" y="2138062"/>
            <a:ext cx="1012024" cy="1018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1F5CEDE-EA50-1810-0ED9-322CD5BA5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9" y="4232422"/>
            <a:ext cx="1902117" cy="13351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196DE51-2CF7-8331-5068-99794A780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39" y="601317"/>
            <a:ext cx="7540487" cy="56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4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840E2-BA32-1ED7-255B-3905E33B1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5212B6F-7A06-E1F5-A571-6BA023F4A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66" y="2138062"/>
            <a:ext cx="1012024" cy="1018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5B16E1A-D7E9-99D9-F061-FA990753E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9" y="4232422"/>
            <a:ext cx="1902117" cy="13351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FE6CA5B-3628-7D74-A184-548BA1D4B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26" y="519245"/>
            <a:ext cx="7759346" cy="581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92B28-5DF7-5A13-C1A8-E16B5C542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A8638B-5A27-125E-BE3D-23C599F4A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66" y="2138062"/>
            <a:ext cx="1012024" cy="10181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F566686-6731-3A6F-343C-4413139B8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9" y="4232422"/>
            <a:ext cx="1902117" cy="133514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CE1A5F3-8BC6-6DB7-C859-0CEA16136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11" y="1299882"/>
            <a:ext cx="6669741" cy="466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9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20" y="1636572"/>
            <a:ext cx="3926972" cy="37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A7F2A-38AF-40E8-B2A2-A1829358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Honorowe Certyfikaty</a:t>
            </a:r>
            <a:br>
              <a:rPr lang="pl-PL" dirty="0"/>
            </a:br>
            <a:r>
              <a:rPr lang="pl-PL" dirty="0"/>
              <a:t> kompetencji zawodowych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1F37C2E-C028-4692-B36E-2D4FC5071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50" y="3040432"/>
            <a:ext cx="1218920" cy="13204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7BE1F44-7CC3-4402-A9DA-2520DECE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02" y="3040432"/>
            <a:ext cx="1218920" cy="132049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31391CD-B2F7-42AD-BE88-EC8A13ECE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95" y="2309194"/>
            <a:ext cx="3389385" cy="33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8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7A2DE-FCC0-41F8-9350-23C7D64A7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5212" y="1148196"/>
            <a:ext cx="6556664" cy="119495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  <a:latin typeface="Bodoni MT Black" panose="02070A03080606020203" pitchFamily="18" charset="0"/>
              </a:rPr>
              <a:t>Złote Dyplomy Heraklesa</a:t>
            </a:r>
          </a:p>
        </p:txBody>
      </p:sp>
      <p:pic>
        <p:nvPicPr>
          <p:cNvPr id="1026" name="Picture 2" descr="Złoty Dyplom Heraklesa">
            <a:extLst>
              <a:ext uri="{FF2B5EF4-FFF2-40B4-BE49-F238E27FC236}">
                <a16:creationId xmlns:a16="http://schemas.microsoft.com/office/drawing/2014/main" id="{8310DEBE-CD24-41E1-BC24-F31DBC84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820" y="2381028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łoty Dyplom Heraklesa">
            <a:extLst>
              <a:ext uri="{FF2B5EF4-FFF2-40B4-BE49-F238E27FC236}">
                <a16:creationId xmlns:a16="http://schemas.microsoft.com/office/drawing/2014/main" id="{BB990C7B-1B66-43FC-B336-0CB7E6EC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225" y="3227987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łoty Dyplom Heraklesa">
            <a:extLst>
              <a:ext uri="{FF2B5EF4-FFF2-40B4-BE49-F238E27FC236}">
                <a16:creationId xmlns:a16="http://schemas.microsoft.com/office/drawing/2014/main" id="{0D61C8C1-A6BF-47E0-BE1E-C96760267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629" y="4077512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łoty Dyplom Heraklesa">
            <a:extLst>
              <a:ext uri="{FF2B5EF4-FFF2-40B4-BE49-F238E27FC236}">
                <a16:creationId xmlns:a16="http://schemas.microsoft.com/office/drawing/2014/main" id="{83360CE2-955A-42BB-8C1C-9CDD441C1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81" y="2381028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łoty Dyplom Heraklesa">
            <a:extLst>
              <a:ext uri="{FF2B5EF4-FFF2-40B4-BE49-F238E27FC236}">
                <a16:creationId xmlns:a16="http://schemas.microsoft.com/office/drawing/2014/main" id="{2CD33D4C-C0F7-489D-A8CC-08038AADE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76" y="3287465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Złoty Dyplom Heraklesa">
            <a:extLst>
              <a:ext uri="{FF2B5EF4-FFF2-40B4-BE49-F238E27FC236}">
                <a16:creationId xmlns:a16="http://schemas.microsoft.com/office/drawing/2014/main" id="{7C600BEE-6801-49AC-944A-50CD3509F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26" y="4176328"/>
            <a:ext cx="1080706" cy="13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ymbol zastępczy zawartości 1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3BC221AD-9038-43E3-8613-C37921B8D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78" y="2330675"/>
            <a:ext cx="1918127" cy="32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70902-1E07-1227-A6F1-CB5F7F65F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CD8F16-A7D7-EED2-AF9D-5CF7FB343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30" y="524742"/>
            <a:ext cx="7765321" cy="1579418"/>
          </a:xfrm>
        </p:spPr>
        <p:txBody>
          <a:bodyPr/>
          <a:lstStyle/>
          <a:p>
            <a:r>
              <a:rPr lang="pl-PL" dirty="0"/>
              <a:t>Certyfikat kompetencji zawodowych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8CD55B9-63E4-94A3-B9D6-700AA9574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95" y="4206570"/>
            <a:ext cx="1015072" cy="10196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57C603C-44CE-A207-FDD0-6F412E392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63" y="3963149"/>
            <a:ext cx="1012086" cy="15813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A9E79B0-EE5E-DA4F-2028-F9D47A670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059" y="1925613"/>
            <a:ext cx="5876861" cy="440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30" y="1516631"/>
            <a:ext cx="3989316" cy="38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B96FA-67A8-49A1-956F-7F5A82C1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733550"/>
            <a:ext cx="10113818" cy="10819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KONKURS</a:t>
            </a:r>
            <a:b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Dyrektor roku 2025</a:t>
            </a:r>
            <a:b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pl-PL" sz="3100" dirty="0">
                <a:solidFill>
                  <a:schemeClr val="tx2"/>
                </a:solidFill>
                <a:latin typeface="Arial Black" panose="020B0A04020102020204" pitchFamily="34" charset="0"/>
              </a:rPr>
              <a:t>Zakładów Oczyszczania Miast</a:t>
            </a:r>
            <a:br>
              <a:rPr lang="pl-PL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br>
              <a:rPr lang="pl-PL" dirty="0"/>
            </a:br>
            <a:endParaRPr lang="pl-PL" dirty="0"/>
          </a:p>
        </p:txBody>
      </p:sp>
      <p:pic>
        <p:nvPicPr>
          <p:cNvPr id="5" name="Picture 2" descr="Obraz znaleziony dla: ZŁOTY LAUR">
            <a:extLst>
              <a:ext uri="{FF2B5EF4-FFF2-40B4-BE49-F238E27FC236}">
                <a16:creationId xmlns:a16="http://schemas.microsoft.com/office/drawing/2014/main" id="{B9674A71-A081-42AB-8889-0AAEA1CA2A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762" y="2823180"/>
            <a:ext cx="3132608" cy="2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5EAE639A-C69E-4105-9C3E-3B64000D0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45" y="4783340"/>
            <a:ext cx="642608" cy="616098"/>
          </a:xfrm>
          <a:prstGeom prst="rect">
            <a:avLst/>
          </a:prstGeom>
        </p:spPr>
      </p:pic>
      <p:pic>
        <p:nvPicPr>
          <p:cNvPr id="6" name="Obraz 5" descr="Obraz zawierający mężczyzna, trzymający, stojące, jazda&#10;&#10;Opis wygenerowany automatycznie">
            <a:extLst>
              <a:ext uri="{FF2B5EF4-FFF2-40B4-BE49-F238E27FC236}">
                <a16:creationId xmlns:a16="http://schemas.microsoft.com/office/drawing/2014/main" id="{24B76C09-1EA7-4D27-A9F3-B112820D1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40" y="3111906"/>
            <a:ext cx="1027652" cy="172585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CA48465-892D-6282-2F27-E3F59F3E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119" y="5399438"/>
            <a:ext cx="1057897" cy="3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C6DF4C-68F6-4A9D-EC4D-1D8661571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dirty="0">
                <a:solidFill>
                  <a:srgbClr val="FF0000"/>
                </a:solidFill>
              </a:rPr>
              <a:t>Prosimy o zgłaszanie kandydatur </a:t>
            </a:r>
          </a:p>
          <a:p>
            <a:pPr marL="0" indent="0" algn="ctr">
              <a:buNone/>
            </a:pPr>
            <a:r>
              <a:rPr lang="pl-PL" sz="4000" b="1" dirty="0">
                <a:solidFill>
                  <a:srgbClr val="FF0000"/>
                </a:solidFill>
              </a:rPr>
              <a:t>celem wyboru </a:t>
            </a:r>
          </a:p>
          <a:p>
            <a:pPr marL="0" indent="0" algn="ctr">
              <a:buNone/>
            </a:pPr>
            <a:r>
              <a:rPr lang="pl-PL" sz="4000" b="1" dirty="0">
                <a:solidFill>
                  <a:srgbClr val="FF0000"/>
                </a:solidFill>
              </a:rPr>
              <a:t>5-ciu nominacji</a:t>
            </a:r>
          </a:p>
        </p:txBody>
      </p:sp>
    </p:spTree>
    <p:extLst>
      <p:ext uri="{BB962C8B-B14F-4D97-AF65-F5344CB8AC3E}">
        <p14:creationId xmlns:p14="http://schemas.microsoft.com/office/powerpoint/2010/main" val="14841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11" y="1036081"/>
            <a:ext cx="4991778" cy="47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26956A-07C1-4C7A-9767-D85E582E6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216" y="945742"/>
            <a:ext cx="6619244" cy="4254909"/>
          </a:xfrm>
        </p:spPr>
        <p:txBody>
          <a:bodyPr>
            <a:normAutofit/>
          </a:bodyPr>
          <a:lstStyle/>
          <a:p>
            <a:pPr algn="ctr"/>
            <a:r>
              <a:rPr lang="pl-PL" sz="4950" dirty="0">
                <a:solidFill>
                  <a:srgbClr val="FFC000"/>
                </a:solidFill>
              </a:rPr>
              <a:t>Nowi</a:t>
            </a:r>
            <a:r>
              <a:rPr lang="pl-PL" sz="4050" dirty="0">
                <a:solidFill>
                  <a:srgbClr val="FFC000"/>
                </a:solidFill>
              </a:rPr>
              <a:t> </a:t>
            </a:r>
            <a:br>
              <a:rPr lang="pl-PL" sz="4050" dirty="0">
                <a:solidFill>
                  <a:srgbClr val="FFC000"/>
                </a:solidFill>
              </a:rPr>
            </a:br>
            <a:r>
              <a:rPr lang="pl-PL" sz="4050" dirty="0">
                <a:solidFill>
                  <a:srgbClr val="FFC000"/>
                </a:solidFill>
              </a:rPr>
              <a:t>członkowie zwyczajni</a:t>
            </a:r>
            <a:br>
              <a:rPr lang="pl-PL" sz="4050" dirty="0">
                <a:solidFill>
                  <a:srgbClr val="FFC000"/>
                </a:solidFill>
              </a:rPr>
            </a:br>
            <a:br>
              <a:rPr lang="pl-PL" sz="4050" dirty="0">
                <a:solidFill>
                  <a:srgbClr val="FFC000"/>
                </a:solidFill>
              </a:rPr>
            </a:br>
            <a:r>
              <a:rPr lang="pl-PL" sz="4050" dirty="0">
                <a:solidFill>
                  <a:srgbClr val="FFC000"/>
                </a:solidFill>
              </a:rPr>
              <a:t>KFDZOM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9696BD-4395-4D1F-9344-8494106E6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2623" y="6989912"/>
            <a:ext cx="6619244" cy="64606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9218" name="Picture 2" descr="Krajowe Forum Dyrektorów Zakładów Oczyszczania Miast">
            <a:extLst>
              <a:ext uri="{FF2B5EF4-FFF2-40B4-BE49-F238E27FC236}">
                <a16:creationId xmlns:a16="http://schemas.microsoft.com/office/drawing/2014/main" id="{96FB364C-9634-48E2-ADA9-8953F55F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81" y="342901"/>
            <a:ext cx="1890714" cy="20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14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75214F-882D-4A36-B656-20AA78AAF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201705"/>
            <a:ext cx="12070975" cy="3071219"/>
          </a:xfrm>
        </p:spPr>
        <p:txBody>
          <a:bodyPr>
            <a:normAutofit fontScale="90000"/>
          </a:bodyPr>
          <a:lstStyle/>
          <a:p>
            <a:br>
              <a:rPr lang="pl-PL" sz="4800" dirty="0"/>
            </a:br>
            <a:r>
              <a:rPr lang="pl-PL" sz="4800" dirty="0" err="1">
                <a:solidFill>
                  <a:srgbClr val="FFFF00"/>
                </a:solidFill>
              </a:rPr>
              <a:t>dorota</a:t>
            </a:r>
            <a:r>
              <a:rPr lang="pl-PL" sz="4800" dirty="0">
                <a:solidFill>
                  <a:srgbClr val="FFFF00"/>
                </a:solidFill>
              </a:rPr>
              <a:t> </a:t>
            </a:r>
            <a:r>
              <a:rPr lang="pl-PL" sz="4800" dirty="0" err="1">
                <a:solidFill>
                  <a:srgbClr val="FFFF00"/>
                </a:solidFill>
              </a:rPr>
              <a:t>mościcka</a:t>
            </a:r>
            <a:br>
              <a:rPr lang="pl-PL" sz="4800" dirty="0">
                <a:solidFill>
                  <a:srgbClr val="FFFF00"/>
                </a:solidFill>
              </a:rPr>
            </a:br>
            <a:br>
              <a:rPr lang="pl-PL" sz="4800" dirty="0"/>
            </a:br>
            <a:r>
              <a:rPr lang="pl-PL" sz="3600" dirty="0">
                <a:solidFill>
                  <a:srgbClr val="FFC000"/>
                </a:solidFill>
              </a:rPr>
              <a:t>spółka gmin dolnej odry sp. z o.o.</a:t>
            </a:r>
            <a:br>
              <a:rPr lang="pl-PL" sz="3600" dirty="0">
                <a:solidFill>
                  <a:srgbClr val="FFC000"/>
                </a:solidFill>
              </a:rPr>
            </a:br>
            <a:r>
              <a:rPr lang="pl-PL" sz="3600" dirty="0" err="1">
                <a:solidFill>
                  <a:srgbClr val="FFC000"/>
                </a:solidFill>
              </a:rPr>
              <a:t>chojna</a:t>
            </a:r>
            <a:br>
              <a:rPr lang="pl-PL" sz="2800" dirty="0"/>
            </a:br>
            <a:r>
              <a:rPr lang="pl-PL" sz="2800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66E4C8-1A16-4EEB-B7E2-CF5D5C6D1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27" y="3945354"/>
            <a:ext cx="1542857" cy="167142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4378FB1-8813-B388-AE52-F584CD44D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712" y="4108639"/>
            <a:ext cx="1609483" cy="15424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47B35D0-1AB4-FCB4-95D3-E7272EF2D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448" y="3272924"/>
            <a:ext cx="25241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7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D1303-AE9F-82CF-033E-CAFA60FDC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F3364B3B-630D-B5CF-E15D-FA9CC7955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11" y="1036081"/>
            <a:ext cx="4991778" cy="47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26956A-07C1-4C7A-9767-D85E582E6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216" y="857254"/>
            <a:ext cx="6619244" cy="4395355"/>
          </a:xfrm>
        </p:spPr>
        <p:txBody>
          <a:bodyPr/>
          <a:lstStyle/>
          <a:p>
            <a:pPr algn="ctr"/>
            <a:r>
              <a:rPr lang="pl-PL" sz="4950" dirty="0">
                <a:solidFill>
                  <a:srgbClr val="FFC000"/>
                </a:solidFill>
              </a:rPr>
              <a:t>Nowi </a:t>
            </a:r>
            <a:br>
              <a:rPr lang="pl-PL" sz="4050" dirty="0">
                <a:solidFill>
                  <a:srgbClr val="FFC000"/>
                </a:solidFill>
              </a:rPr>
            </a:br>
            <a:r>
              <a:rPr lang="pl-PL" sz="4050" dirty="0">
                <a:solidFill>
                  <a:srgbClr val="FFC000"/>
                </a:solidFill>
              </a:rPr>
              <a:t>członkowie wspierający</a:t>
            </a:r>
            <a:br>
              <a:rPr lang="pl-PL" sz="4050" dirty="0">
                <a:solidFill>
                  <a:srgbClr val="FFC000"/>
                </a:solidFill>
              </a:rPr>
            </a:br>
            <a:br>
              <a:rPr lang="pl-PL" sz="4050" dirty="0">
                <a:solidFill>
                  <a:srgbClr val="FFC000"/>
                </a:solidFill>
              </a:rPr>
            </a:br>
            <a:r>
              <a:rPr lang="pl-PL" sz="4050" dirty="0">
                <a:solidFill>
                  <a:srgbClr val="FFC000"/>
                </a:solidFill>
              </a:rPr>
              <a:t>KFDZOM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9696BD-4395-4D1F-9344-8494106E6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316" y="7045219"/>
            <a:ext cx="6619244" cy="64606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42" name="Picture 2" descr="Krajowe Forum Dyrektorów Zakładów Oczyszczania Miast">
            <a:extLst>
              <a:ext uri="{FF2B5EF4-FFF2-40B4-BE49-F238E27FC236}">
                <a16:creationId xmlns:a16="http://schemas.microsoft.com/office/drawing/2014/main" id="{3F99E17C-7EE9-4D08-B865-FB61165D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38" y="600075"/>
            <a:ext cx="1553240" cy="168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9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1E28B-B4D3-923E-ECA5-C5C14FDF3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A97846-538A-69AA-B0E9-EBE3AD125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38" y="654456"/>
            <a:ext cx="10353762" cy="1615061"/>
          </a:xfrm>
        </p:spPr>
        <p:txBody>
          <a:bodyPr>
            <a:normAutofit fontScale="90000"/>
          </a:bodyPr>
          <a:lstStyle/>
          <a:p>
            <a:br>
              <a:rPr lang="pl-PL" sz="4400" dirty="0">
                <a:latin typeface="Arial Black" panose="020B0A04020102020204" pitchFamily="34" charset="0"/>
              </a:rPr>
            </a:br>
            <a:br>
              <a:rPr lang="pl-PL" sz="4400" dirty="0">
                <a:latin typeface="Arial Black" panose="020B0A04020102020204" pitchFamily="34" charset="0"/>
              </a:rPr>
            </a:br>
            <a:r>
              <a:rPr lang="pl-PL" sz="3100" dirty="0">
                <a:latin typeface="Arial Black" panose="020B0A04020102020204" pitchFamily="34" charset="0"/>
              </a:rPr>
              <a:t>port czystej energii Sp. z o.o.</a:t>
            </a:r>
            <a:br>
              <a:rPr lang="pl-PL" sz="3100" dirty="0">
                <a:latin typeface="Arial Black" panose="020B0A04020102020204" pitchFamily="34" charset="0"/>
              </a:rPr>
            </a:br>
            <a:r>
              <a:rPr lang="pl-PL" sz="3100" dirty="0" err="1">
                <a:latin typeface="Arial Black" panose="020B0A04020102020204" pitchFamily="34" charset="0"/>
              </a:rPr>
              <a:t>gdańsk</a:t>
            </a:r>
            <a:br>
              <a:rPr lang="pl-PL" sz="4400" dirty="0">
                <a:latin typeface="Arial Black" panose="020B0A04020102020204" pitchFamily="34" charset="0"/>
              </a:rPr>
            </a:br>
            <a:br>
              <a:rPr lang="pl-PL" sz="4400" dirty="0">
                <a:latin typeface="Arial Black" panose="020B0A04020102020204" pitchFamily="34" charset="0"/>
              </a:rPr>
            </a:br>
            <a:endParaRPr lang="pl-PL" sz="4400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05878EE-A08D-AD6A-22BA-5F2B4B5A0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50" y="3144300"/>
            <a:ext cx="1542857" cy="167142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1EC3DDF-7C2B-40BD-0C79-1B5FF142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41" y="3424241"/>
            <a:ext cx="45719" cy="45719"/>
          </a:xfrm>
          <a:prstGeom prst="rect">
            <a:avLst/>
          </a:prstGeom>
        </p:spPr>
      </p:pic>
      <p:sp>
        <p:nvSpPr>
          <p:cNvPr id="3" name="AutoShape 2" descr="MPGK Świętochłowice">
            <a:extLst>
              <a:ext uri="{FF2B5EF4-FFF2-40B4-BE49-F238E27FC236}">
                <a16:creationId xmlns:a16="http://schemas.microsoft.com/office/drawing/2014/main" id="{A1702622-6F7D-90FF-49C6-0CA869BA52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AutoShape 4" descr="MPGK Świętochłowice">
            <a:extLst>
              <a:ext uri="{FF2B5EF4-FFF2-40B4-BE49-F238E27FC236}">
                <a16:creationId xmlns:a16="http://schemas.microsoft.com/office/drawing/2014/main" id="{A7A9FA97-9579-FFBA-E2E7-FD6D82CD24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39A86A7-1F8B-43C1-EC6F-CD7E8D4D6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338" y="3273307"/>
            <a:ext cx="1609483" cy="15424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82A9B46-800A-FF09-AB76-AA1857126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260" y="2255476"/>
            <a:ext cx="3449079" cy="34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7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4CE9F-2D5F-40AF-70CC-624B47E5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6457FF-1355-356F-4291-FC0A01033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481" y="2426080"/>
            <a:ext cx="2223546" cy="29341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C830EA0-BB3C-81E0-10C0-FEF45797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32" y="2462306"/>
            <a:ext cx="2156957" cy="282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8B2EC68-A780-5749-8BCA-4428D74A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rgbClr val="FFC000"/>
                </a:solidFill>
              </a:rPr>
              <a:t>Elżbieta Rokita</a:t>
            </a:r>
            <a:br>
              <a:rPr lang="pl-PL" sz="3300" dirty="0">
                <a:solidFill>
                  <a:schemeClr val="accent6"/>
                </a:solidFill>
              </a:rPr>
            </a:br>
            <a:endParaRPr lang="pl-PL" sz="3300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6C28EE-1065-1DA3-7282-B6323781A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472" y="4818846"/>
            <a:ext cx="1015072" cy="101507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AB5E688-95F2-0445-5557-FF8234329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83" y="3602507"/>
            <a:ext cx="1572904" cy="2645893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1B97DB0-967A-003C-E3FB-F70469C40DE9}"/>
              </a:ext>
            </a:extLst>
          </p:cNvPr>
          <p:cNvSpPr txBox="1"/>
          <p:nvPr/>
        </p:nvSpPr>
        <p:spPr>
          <a:xfrm>
            <a:off x="6693821" y="4120116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Elżbietą Rokita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9168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CD461B-5EE8-4DB2-A006-D1DF1D37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38" y="654456"/>
            <a:ext cx="10353762" cy="1615061"/>
          </a:xfrm>
        </p:spPr>
        <p:txBody>
          <a:bodyPr>
            <a:normAutofit fontScale="90000"/>
          </a:bodyPr>
          <a:lstStyle/>
          <a:p>
            <a:br>
              <a:rPr lang="pl-PL" sz="4400" dirty="0">
                <a:latin typeface="Arial Black" panose="020B0A04020102020204" pitchFamily="34" charset="0"/>
              </a:rPr>
            </a:br>
            <a:br>
              <a:rPr lang="pl-PL" sz="4400" dirty="0">
                <a:latin typeface="Arial Black" panose="020B0A04020102020204" pitchFamily="34" charset="0"/>
              </a:rPr>
            </a:br>
            <a:r>
              <a:rPr lang="pl-PL" sz="3100" dirty="0">
                <a:latin typeface="Arial Black" panose="020B0A04020102020204" pitchFamily="34" charset="0"/>
              </a:rPr>
              <a:t>Przedsiębiorstwo Użyteczności  Publicznej TRANS-net S.A.</a:t>
            </a:r>
            <a:br>
              <a:rPr lang="pl-PL" sz="3100" dirty="0">
                <a:latin typeface="Arial Black" panose="020B0A04020102020204" pitchFamily="34" charset="0"/>
              </a:rPr>
            </a:br>
            <a:r>
              <a:rPr lang="pl-PL" sz="3100" dirty="0">
                <a:latin typeface="Arial Black" panose="020B0A04020102020204" pitchFamily="34" charset="0"/>
              </a:rPr>
              <a:t>police</a:t>
            </a:r>
            <a:br>
              <a:rPr lang="pl-PL" sz="4400" dirty="0">
                <a:latin typeface="Arial Black" panose="020B0A04020102020204" pitchFamily="34" charset="0"/>
              </a:rPr>
            </a:br>
            <a:br>
              <a:rPr lang="pl-PL" sz="4400" dirty="0">
                <a:latin typeface="Arial Black" panose="020B0A04020102020204" pitchFamily="34" charset="0"/>
              </a:rPr>
            </a:br>
            <a:endParaRPr lang="pl-PL" sz="4400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1CF92F-916D-4E4A-A406-E42D2282F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816" y="3191109"/>
            <a:ext cx="1542857" cy="167142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58A44B5-32EE-4CF1-AF01-A0ADE4D2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41" y="3424241"/>
            <a:ext cx="45719" cy="45719"/>
          </a:xfrm>
          <a:prstGeom prst="rect">
            <a:avLst/>
          </a:prstGeom>
        </p:spPr>
      </p:pic>
      <p:sp>
        <p:nvSpPr>
          <p:cNvPr id="3" name="AutoShape 2" descr="MPGK Świętochłowice">
            <a:extLst>
              <a:ext uri="{FF2B5EF4-FFF2-40B4-BE49-F238E27FC236}">
                <a16:creationId xmlns:a16="http://schemas.microsoft.com/office/drawing/2014/main" id="{E3EA8055-C8B5-0252-C110-25C76DE143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AutoShape 4" descr="MPGK Świętochłowice">
            <a:extLst>
              <a:ext uri="{FF2B5EF4-FFF2-40B4-BE49-F238E27FC236}">
                <a16:creationId xmlns:a16="http://schemas.microsoft.com/office/drawing/2014/main" id="{ACD431D2-AC7D-AC84-F3BD-B2FD1DE154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98070C3-0F50-5C54-6B82-3941E9C7B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38" y="3191109"/>
            <a:ext cx="1609483" cy="1542422"/>
          </a:xfrm>
          <a:prstGeom prst="rect">
            <a:avLst/>
          </a:prstGeom>
        </p:spPr>
      </p:pic>
      <p:pic>
        <p:nvPicPr>
          <p:cNvPr id="1026" name="Picture 2" descr="Przedsiębiorstwo Użyteczności Publicznej TRANS-NET S.A. - Biuletyn  Informacji Publicznej - Portal Gov.pl">
            <a:extLst>
              <a:ext uri="{FF2B5EF4-FFF2-40B4-BE49-F238E27FC236}">
                <a16:creationId xmlns:a16="http://schemas.microsoft.com/office/drawing/2014/main" id="{1C2CE0C9-8693-92AE-EB9A-386947CFC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705" y="3126606"/>
            <a:ext cx="5571427" cy="167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61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BA17F-CC90-5410-AECB-3A17414FE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FF5586-311E-0A35-448A-D7FCE7A51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38" y="654456"/>
            <a:ext cx="10353762" cy="1615061"/>
          </a:xfrm>
        </p:spPr>
        <p:txBody>
          <a:bodyPr>
            <a:normAutofit fontScale="90000"/>
          </a:bodyPr>
          <a:lstStyle/>
          <a:p>
            <a:br>
              <a:rPr lang="pl-PL" sz="4400" dirty="0">
                <a:latin typeface="Arial Black" panose="020B0A04020102020204" pitchFamily="34" charset="0"/>
              </a:rPr>
            </a:br>
            <a:br>
              <a:rPr lang="pl-PL" sz="4400" dirty="0">
                <a:latin typeface="Arial Black" panose="020B0A04020102020204" pitchFamily="34" charset="0"/>
              </a:rPr>
            </a:br>
            <a:r>
              <a:rPr lang="pl-PL" sz="3100" dirty="0">
                <a:latin typeface="Arial Black" panose="020B0A04020102020204" pitchFamily="34" charset="0"/>
              </a:rPr>
              <a:t>regionalny zakład </a:t>
            </a:r>
            <a:br>
              <a:rPr lang="pl-PL" sz="3100" dirty="0">
                <a:latin typeface="Arial Black" panose="020B0A04020102020204" pitchFamily="34" charset="0"/>
              </a:rPr>
            </a:br>
            <a:r>
              <a:rPr lang="pl-PL" sz="3100" dirty="0">
                <a:latin typeface="Arial Black" panose="020B0A04020102020204" pitchFamily="34" charset="0"/>
              </a:rPr>
              <a:t>zagospodarowania odpadów sp. z o.o.</a:t>
            </a:r>
            <a:br>
              <a:rPr lang="pl-PL" sz="3100" dirty="0">
                <a:latin typeface="Arial Black" panose="020B0A04020102020204" pitchFamily="34" charset="0"/>
              </a:rPr>
            </a:br>
            <a:r>
              <a:rPr lang="pl-PL" sz="3100" dirty="0">
                <a:latin typeface="Arial Black" panose="020B0A04020102020204" pitchFamily="34" charset="0"/>
              </a:rPr>
              <a:t>ostrów wielkopolski</a:t>
            </a:r>
            <a:br>
              <a:rPr lang="pl-PL" sz="4400" dirty="0">
                <a:latin typeface="Arial Black" panose="020B0A04020102020204" pitchFamily="34" charset="0"/>
              </a:rPr>
            </a:br>
            <a:br>
              <a:rPr lang="pl-PL" sz="4400" dirty="0">
                <a:latin typeface="Arial Black" panose="020B0A04020102020204" pitchFamily="34" charset="0"/>
              </a:rPr>
            </a:br>
            <a:endParaRPr lang="pl-PL" sz="4400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4F3EFCA-BADC-4055-F9E1-4737A8166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96" y="3248415"/>
            <a:ext cx="1542857" cy="167142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E65A28-8251-FC8E-4F9F-A47E2E83C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41" y="3424241"/>
            <a:ext cx="45719" cy="45719"/>
          </a:xfrm>
          <a:prstGeom prst="rect">
            <a:avLst/>
          </a:prstGeom>
        </p:spPr>
      </p:pic>
      <p:sp>
        <p:nvSpPr>
          <p:cNvPr id="3" name="AutoShape 2" descr="MPGK Świętochłowice">
            <a:extLst>
              <a:ext uri="{FF2B5EF4-FFF2-40B4-BE49-F238E27FC236}">
                <a16:creationId xmlns:a16="http://schemas.microsoft.com/office/drawing/2014/main" id="{5FCE7C85-08B6-2027-85AE-5FA605327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AutoShape 4" descr="MPGK Świętochłowice">
            <a:extLst>
              <a:ext uri="{FF2B5EF4-FFF2-40B4-BE49-F238E27FC236}">
                <a16:creationId xmlns:a16="http://schemas.microsoft.com/office/drawing/2014/main" id="{56BCF84A-7883-8E9D-A793-282EFA5BAF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34ADDCE-3B71-1773-ED28-3ECACB92D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36" y="3312918"/>
            <a:ext cx="1609483" cy="154242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2102EDC-6935-FF54-6D57-0E598663C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628" y="3276600"/>
            <a:ext cx="5396664" cy="16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EB40E-2749-F953-1305-B12733CB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EF7AA6-2905-FCA2-8FA8-2FB91A7D9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38" y="654456"/>
            <a:ext cx="10353762" cy="1615061"/>
          </a:xfrm>
        </p:spPr>
        <p:txBody>
          <a:bodyPr>
            <a:normAutofit fontScale="90000"/>
          </a:bodyPr>
          <a:lstStyle/>
          <a:p>
            <a:br>
              <a:rPr lang="pl-PL" sz="4400" dirty="0">
                <a:latin typeface="Arial Black" panose="020B0A04020102020204" pitchFamily="34" charset="0"/>
              </a:rPr>
            </a:br>
            <a:br>
              <a:rPr lang="pl-PL" sz="4400" dirty="0">
                <a:latin typeface="Arial Black" panose="020B0A04020102020204" pitchFamily="34" charset="0"/>
              </a:rPr>
            </a:br>
            <a:r>
              <a:rPr lang="pl-PL" sz="3100" dirty="0">
                <a:latin typeface="Arial Black" panose="020B0A04020102020204" pitchFamily="34" charset="0"/>
              </a:rPr>
              <a:t>4 M </a:t>
            </a:r>
            <a:r>
              <a:rPr lang="pl-PL" sz="3100" dirty="0" err="1">
                <a:latin typeface="Arial Black" panose="020B0A04020102020204" pitchFamily="34" charset="0"/>
              </a:rPr>
              <a:t>Sp.j</a:t>
            </a:r>
            <a:r>
              <a:rPr lang="pl-PL" sz="3100" dirty="0">
                <a:latin typeface="Arial Black" panose="020B0A04020102020204" pitchFamily="34" charset="0"/>
              </a:rPr>
              <a:t>.</a:t>
            </a:r>
            <a:br>
              <a:rPr lang="pl-PL" sz="3100" dirty="0">
                <a:latin typeface="Arial Black" panose="020B0A04020102020204" pitchFamily="34" charset="0"/>
              </a:rPr>
            </a:br>
            <a:r>
              <a:rPr lang="pl-PL" sz="3100" dirty="0" err="1">
                <a:latin typeface="Arial Black" panose="020B0A04020102020204" pitchFamily="34" charset="0"/>
              </a:rPr>
              <a:t>poznań</a:t>
            </a:r>
            <a:br>
              <a:rPr lang="pl-PL" sz="4400" dirty="0">
                <a:latin typeface="Arial Black" panose="020B0A04020102020204" pitchFamily="34" charset="0"/>
              </a:rPr>
            </a:br>
            <a:br>
              <a:rPr lang="pl-PL" sz="4400" dirty="0">
                <a:latin typeface="Arial Black" panose="020B0A04020102020204" pitchFamily="34" charset="0"/>
              </a:rPr>
            </a:br>
            <a:endParaRPr lang="pl-PL" sz="4400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BB3E2C-C38E-1F82-F3B5-484A3449F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058" y="3005242"/>
            <a:ext cx="1542857" cy="167142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9051747-8453-33FB-FE30-81B90B1B8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41" y="3424241"/>
            <a:ext cx="45719" cy="45719"/>
          </a:xfrm>
          <a:prstGeom prst="rect">
            <a:avLst/>
          </a:prstGeom>
        </p:spPr>
      </p:pic>
      <p:sp>
        <p:nvSpPr>
          <p:cNvPr id="3" name="AutoShape 2" descr="MPGK Świętochłowice">
            <a:extLst>
              <a:ext uri="{FF2B5EF4-FFF2-40B4-BE49-F238E27FC236}">
                <a16:creationId xmlns:a16="http://schemas.microsoft.com/office/drawing/2014/main" id="{7458C660-BD62-F72A-03D1-F46E3FC8C3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AutoShape 4" descr="MPGK Świętochłowice">
            <a:extLst>
              <a:ext uri="{FF2B5EF4-FFF2-40B4-BE49-F238E27FC236}">
                <a16:creationId xmlns:a16="http://schemas.microsoft.com/office/drawing/2014/main" id="{EA637F40-2920-F033-1327-B9695F4BF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99D6E42-1DD5-E82E-D634-EF7A00073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643" y="2962589"/>
            <a:ext cx="1609483" cy="15424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FF6DE72-B155-57E7-E6EC-ECD6CD29E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084" y="2500314"/>
            <a:ext cx="4412631" cy="268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9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7E21C-A1F1-A788-F714-21D51DEB4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D8FF57F0-48B9-7E48-35F8-F9104D43E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11" y="1036081"/>
            <a:ext cx="4991778" cy="47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170304-98E5-426D-8014-7DE70B90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9" y="762001"/>
            <a:ext cx="7765321" cy="1962151"/>
          </a:xfrm>
        </p:spPr>
        <p:txBody>
          <a:bodyPr>
            <a:normAutofit/>
          </a:bodyPr>
          <a:lstStyle/>
          <a:p>
            <a:r>
              <a:rPr lang="pl-PL" sz="49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JUBILEUSZE</a:t>
            </a:r>
            <a:br>
              <a:rPr lang="pl-PL" sz="495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listy gratulacyjne</a:t>
            </a:r>
          </a:p>
        </p:txBody>
      </p:sp>
      <p:pic>
        <p:nvPicPr>
          <p:cNvPr id="13314" name="Picture 2" descr="Zobacz obraz źródłowy">
            <a:extLst>
              <a:ext uri="{FF2B5EF4-FFF2-40B4-BE49-F238E27FC236}">
                <a16:creationId xmlns:a16="http://schemas.microsoft.com/office/drawing/2014/main" id="{B17EA053-2161-4C70-ACF4-F899F1F723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1421" y="2469355"/>
            <a:ext cx="4989157" cy="33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F367ED4-E67D-C799-F7C4-491BD1210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784" y="3219369"/>
            <a:ext cx="1961322" cy="137155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122B7A0-773F-A787-A528-8E390275A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160" y="3131171"/>
            <a:ext cx="1541008" cy="1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77E837-B924-46ED-951E-945EDDD6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324"/>
            <a:ext cx="11236036" cy="2054183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30 lat </a:t>
            </a:r>
            <a:b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SCANIA  Polska S.A.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pl-PL" sz="2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B0F4DC2-36F9-3C95-D9E4-B79A7C1CA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018" y="2617445"/>
            <a:ext cx="1036766" cy="112282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64E0FD5-8766-5637-0765-1EE6579F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165" y="3178855"/>
            <a:ext cx="1307705" cy="9144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0715C8-DCF4-38F6-4355-49604289C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29" y="3136998"/>
            <a:ext cx="1201119" cy="12065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603577F-21DA-D08F-DD05-8AA119EDE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700" y="1928926"/>
            <a:ext cx="5434013" cy="36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C95FA-6A2E-FBEA-E891-14E062D66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A353B7-21A3-8A7F-B59E-D31D5F498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324"/>
            <a:ext cx="11236036" cy="2054183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 lat </a:t>
            </a:r>
            <a:b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2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POLSuper</a:t>
            </a:r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Sp. z o.o.</a:t>
            </a:r>
            <a:b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Warszawa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pl-PL" sz="2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317B7F7-C16B-BA01-DD00-5E3F109C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018" y="2617445"/>
            <a:ext cx="1036766" cy="112282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533261A-6185-A9B1-B93F-A48D8FB6A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557" y="3371964"/>
            <a:ext cx="1307705" cy="9144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AD835D3-5239-FFAA-E001-37E603B27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518" y="3371964"/>
            <a:ext cx="1201119" cy="120653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DF6C414-B59D-8719-B551-14BDA08A7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2114550"/>
            <a:ext cx="40481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5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E07A8-E778-AFC0-2A9A-CE7258FB8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A8F83F-02D3-963B-6E21-236EF01E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324"/>
            <a:ext cx="11236036" cy="2054183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 lat </a:t>
            </a:r>
            <a:b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MZGOK Sp. z o.o.</a:t>
            </a:r>
            <a:b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 </a:t>
            </a:r>
            <a:r>
              <a:rPr lang="pl-PL" sz="32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janczycach</a:t>
            </a: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pl-PL" sz="2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5194656-2834-A26E-4A39-B92B4B701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018" y="2617445"/>
            <a:ext cx="1036766" cy="112282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E0DFED4-D4AC-620A-04E7-EA800AB76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431" y="3368903"/>
            <a:ext cx="1307705" cy="9144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6D596F8-35F2-69DB-0F3F-8569FC5FE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973" y="3371964"/>
            <a:ext cx="1201119" cy="12065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E052CC9-50DD-1ED9-BB48-42B4045D7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987" y="2435324"/>
            <a:ext cx="2547938" cy="285369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D8A3228-3865-B10E-BFDE-FB06E5DD5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412" y="2338373"/>
            <a:ext cx="3154255" cy="28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2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09499-B19D-D95F-9A06-87401B6BB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93CB2-1D4D-A94B-8D7C-BDB575834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324"/>
            <a:ext cx="11236036" cy="2054183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10 lat </a:t>
            </a:r>
            <a:b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Spalarnia </a:t>
            </a:r>
            <a:r>
              <a:rPr lang="pl-PL" sz="32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puhp</a:t>
            </a:r>
            <a: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Lech Sp. z o.o. </a:t>
            </a:r>
            <a:b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32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białystok</a:t>
            </a:r>
            <a:br>
              <a:rPr lang="pl-PL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pl-PL" sz="27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pl-PL" sz="2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06DA1EC-CC49-F7B3-1C91-566DC8F22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018" y="2617445"/>
            <a:ext cx="1036766" cy="112282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366EA74-DD61-E5A4-FC51-EF4339227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992" y="3136999"/>
            <a:ext cx="1307705" cy="9144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C889EBC-9636-4EA1-7920-C2030B6C5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03" y="3178855"/>
            <a:ext cx="1201119" cy="12065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6C70313-8C6E-C379-F606-183FFFA1B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15" y="2165394"/>
            <a:ext cx="5602083" cy="314974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30EE1C2-EDF6-8995-2B72-D67ED5E13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020" y="2212632"/>
            <a:ext cx="23050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B4E8B-47F1-1A1F-3A89-FD2FAEE36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8BB08F47-7F4E-6A6B-7E1F-9BC94370F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11" y="1036081"/>
            <a:ext cx="4991778" cy="47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1A3CF-3F55-CF43-CD2A-C24D01FC2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394C0D7-1CF0-6B07-4BE4-50C6B9F45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852" y="2434748"/>
            <a:ext cx="2225233" cy="293243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416EA39-C0A3-1478-97CC-2F5CC0898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98" y="2434748"/>
            <a:ext cx="2156957" cy="28802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2370974-88E1-EEC4-04B0-4435A81BD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819" y="879804"/>
            <a:ext cx="10353761" cy="1326321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rgbClr val="FFC000"/>
                </a:solidFill>
              </a:rPr>
              <a:t>Robert </a:t>
            </a:r>
            <a:r>
              <a:rPr lang="pl-PL" sz="3300" dirty="0" err="1">
                <a:solidFill>
                  <a:srgbClr val="FFC000"/>
                </a:solidFill>
              </a:rPr>
              <a:t>acedoński</a:t>
            </a:r>
            <a:br>
              <a:rPr lang="pl-PL" sz="3300" dirty="0">
                <a:solidFill>
                  <a:schemeClr val="accent6"/>
                </a:solidFill>
              </a:rPr>
            </a:br>
            <a:endParaRPr lang="pl-PL" sz="3300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90D4E4A-821C-0DDA-201E-025173216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472" y="4818846"/>
            <a:ext cx="1015072" cy="101507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301D661-755F-F717-22A5-A8CBCC253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83" y="3602507"/>
            <a:ext cx="1572904" cy="264589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CC588ED-6E53-509C-067F-5274E1403859}"/>
              </a:ext>
            </a:extLst>
          </p:cNvPr>
          <p:cNvSpPr txBox="1"/>
          <p:nvPr/>
        </p:nvSpPr>
        <p:spPr>
          <a:xfrm>
            <a:off x="4138332" y="4090199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Robert </a:t>
            </a:r>
            <a:r>
              <a:rPr lang="pl-PL" sz="1200" dirty="0" err="1">
                <a:solidFill>
                  <a:schemeClr val="bg1"/>
                </a:solidFill>
              </a:rPr>
              <a:t>Acedoński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79870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C3999-5515-9530-D4CC-E1816944A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6B3DE6-3CDB-FBEE-F968-75A82B52D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67" y="1116371"/>
            <a:ext cx="8670310" cy="111637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67 Zjazd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Krajowego Forum Dyrektorów 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Zakładów Oczyszczania Miast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5D9CFCA-583F-ED11-E2EA-656F10D00314}"/>
              </a:ext>
            </a:extLst>
          </p:cNvPr>
          <p:cNvSpPr txBox="1"/>
          <p:nvPr/>
        </p:nvSpPr>
        <p:spPr>
          <a:xfrm>
            <a:off x="2408030" y="5684535"/>
            <a:ext cx="6210502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Ustka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20-22 maja 2026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4CBDAFD-B3C6-D6C7-0755-DA933A0557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2CD8232-BAA7-49B5-6B17-768C280F93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9773DA72-20AD-10A9-CA12-5DBE07C711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74AC3CD-4E37-911B-3C2B-27E3CA257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870" y="2093832"/>
            <a:ext cx="524865" cy="3124200"/>
          </a:xfrm>
          <a:prstGeom prst="rect">
            <a:avLst/>
          </a:prstGeom>
        </p:spPr>
      </p:pic>
      <p:pic>
        <p:nvPicPr>
          <p:cNvPr id="18" name="Picture 2" descr="Obraz znaleziony dla: hotel lubicz grand">
            <a:extLst>
              <a:ext uri="{FF2B5EF4-FFF2-40B4-BE49-F238E27FC236}">
                <a16:creationId xmlns:a16="http://schemas.microsoft.com/office/drawing/2014/main" id="{A73DDCF7-C1A1-9684-6DC0-DBCCE354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62" y="2342230"/>
            <a:ext cx="4959429" cy="278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24BF947-75BF-CCAD-52FF-56CAF7DC3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733800"/>
            <a:ext cx="304800" cy="3048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C31D867-F8DD-6802-481C-99952F08E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034" y="2093832"/>
            <a:ext cx="933450" cy="31242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7224FFF-3A0A-5B3A-9982-52579678D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4877" y="2093832"/>
            <a:ext cx="990600" cy="3124200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05F3995-1D18-4B60-C174-EB066D03C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723" y="2346639"/>
            <a:ext cx="689068" cy="6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F94E7E8-B3D7-7514-786A-044CA4C0FC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967" y="2120542"/>
            <a:ext cx="5949233" cy="49991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116009F-B9B7-2576-3954-FABE3DF2A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765" y="2980144"/>
            <a:ext cx="2591025" cy="65232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1E33E72-0C58-3BD1-EF64-716C24BDC0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50" y="3823252"/>
            <a:ext cx="1121761" cy="112176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E956C59-DF0A-61CD-66F9-A8E14EDCA6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7474" y="3823252"/>
            <a:ext cx="111566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8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2"/>
    </mc:Choice>
    <mc:Fallback xmlns="">
      <p:transition spd="slow" advTm="15792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A1D24-8DA2-E163-252E-6511483FC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DBECC9-0646-8137-5985-31C7133D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67" y="1116371"/>
            <a:ext cx="8670310" cy="111637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67 Zjazd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Krajowego Forum Dyrektorów 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Zakładów Oczyszczania Miast</a:t>
            </a: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br>
              <a:rPr kumimoji="0" lang="pl-PL" sz="40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</a:b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31F28ED-8676-C72D-D7BC-E9A3B4C53EE9}"/>
              </a:ext>
            </a:extLst>
          </p:cNvPr>
          <p:cNvSpPr txBox="1"/>
          <p:nvPr/>
        </p:nvSpPr>
        <p:spPr>
          <a:xfrm>
            <a:off x="2408030" y="5684535"/>
            <a:ext cx="6210502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Ustka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20-22 maja 2026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88A841EA-7A2C-D43C-EFB1-42BE9D1005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3581C40-6206-D946-A571-DE07824D60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0530AB5F-E64D-3875-7304-2AD7888F72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21B7F91-4612-0E21-7550-7D80B628BA8E}"/>
              </a:ext>
            </a:extLst>
          </p:cNvPr>
          <p:cNvSpPr txBox="1"/>
          <p:nvPr/>
        </p:nvSpPr>
        <p:spPr>
          <a:xfrm>
            <a:off x="603967" y="2214912"/>
            <a:ext cx="2510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" pitchFamily="34" charset="0"/>
                <a:ea typeface="+mn-ea"/>
                <a:cs typeface="+mn-cs"/>
              </a:rPr>
              <a:t>  Gospodarz Zjazdu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D8A08C4-9A4A-4858-52FA-F23E5A4CC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870" y="2093832"/>
            <a:ext cx="524865" cy="31242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95E16FF-E8F9-2EFF-089A-30578E21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87" y="4078757"/>
            <a:ext cx="1908213" cy="95715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DBB9E42-F998-C5D2-8AC8-319767E19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85" y="3022884"/>
            <a:ext cx="1908213" cy="780356"/>
          </a:xfrm>
          <a:prstGeom prst="rect">
            <a:avLst/>
          </a:prstGeom>
        </p:spPr>
      </p:pic>
      <p:pic>
        <p:nvPicPr>
          <p:cNvPr id="18" name="Picture 2" descr="Obraz znaleziony dla: hotel lubicz grand">
            <a:extLst>
              <a:ext uri="{FF2B5EF4-FFF2-40B4-BE49-F238E27FC236}">
                <a16:creationId xmlns:a16="http://schemas.microsoft.com/office/drawing/2014/main" id="{DE058C4A-6A6A-8B57-5F55-90F6B870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62" y="2342230"/>
            <a:ext cx="4959429" cy="278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6262E9F-E836-ECBB-F46A-EA7FB9561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3733800"/>
            <a:ext cx="304800" cy="3048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A2FB7E4-72ED-D43B-1438-94B7CC506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0034" y="2093832"/>
            <a:ext cx="933450" cy="31242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5729ED4-2609-2368-94A0-C44E1FE725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4877" y="2093832"/>
            <a:ext cx="990600" cy="3124200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83E50FF-5334-6423-DD42-8D5FDFF3F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723" y="2346639"/>
            <a:ext cx="689068" cy="6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6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2"/>
    </mc:Choice>
    <mc:Fallback xmlns="">
      <p:transition spd="slow" advTm="15792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728B09-D229-4CD2-9356-3012BF014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Dziękuję </a:t>
            </a:r>
          </a:p>
        </p:txBody>
      </p:sp>
      <p:pic>
        <p:nvPicPr>
          <p:cNvPr id="4" name="Symbol zastępczy zawartości 3" descr="Obraz zawierający obiekt, moneta, zdjęcie, niebieski&#10;&#10;Opis wygenerowany automatycznie">
            <a:extLst>
              <a:ext uri="{FF2B5EF4-FFF2-40B4-BE49-F238E27FC236}">
                <a16:creationId xmlns:a16="http://schemas.microsoft.com/office/drawing/2014/main" id="{4B75C786-4AA2-44B6-A94D-665303FD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74" y="2080597"/>
            <a:ext cx="3515064" cy="33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67C51-B0C5-7C0E-071E-755D67F52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004C807-2AC3-384E-5850-2B0956982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852" y="2434748"/>
            <a:ext cx="2225233" cy="293243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7189FD3-7021-5173-C22B-CCFFB8EB5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443" y="2434748"/>
            <a:ext cx="2104786" cy="280068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B809235-C73F-C3CF-2C0F-97F64EAA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rgbClr val="FFC000"/>
                </a:solidFill>
              </a:rPr>
              <a:t>Marcin </a:t>
            </a:r>
            <a:r>
              <a:rPr lang="pl-PL" sz="3300" dirty="0" err="1">
                <a:solidFill>
                  <a:srgbClr val="FFC000"/>
                </a:solidFill>
              </a:rPr>
              <a:t>stawicki</a:t>
            </a:r>
            <a:br>
              <a:rPr lang="pl-PL" sz="3300" dirty="0">
                <a:solidFill>
                  <a:schemeClr val="accent6"/>
                </a:solidFill>
              </a:rPr>
            </a:br>
            <a:endParaRPr lang="pl-PL" sz="3300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D67168A-9D4F-39BC-ED82-F1C00BCF2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472" y="4818846"/>
            <a:ext cx="1015072" cy="101507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01EB82C-B927-6C75-4B3B-F22C52C49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83" y="3602507"/>
            <a:ext cx="1572904" cy="264589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94AA1FF-E254-0572-0F99-E00ECE5A5605}"/>
              </a:ext>
            </a:extLst>
          </p:cNvPr>
          <p:cNvSpPr txBox="1"/>
          <p:nvPr/>
        </p:nvSpPr>
        <p:spPr>
          <a:xfrm>
            <a:off x="4192121" y="4127649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Marcin Stawicki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6452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10B7-9AF9-0620-56A1-BFE142261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Janusz Krygier pokieruje Orlim Stawem - Latarnik Kaliski">
            <a:extLst>
              <a:ext uri="{FF2B5EF4-FFF2-40B4-BE49-F238E27FC236}">
                <a16:creationId xmlns:a16="http://schemas.microsoft.com/office/drawing/2014/main" id="{5BDE460E-6B0D-781D-828F-0A92E1FD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77" y="235033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788D3FF-3350-A496-75F7-C84E9A6C6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100" y="2350330"/>
            <a:ext cx="2066425" cy="280068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2680D49-F084-7476-CC3D-A53BB43F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300" dirty="0">
                <a:solidFill>
                  <a:srgbClr val="FFC000"/>
                </a:solidFill>
              </a:rPr>
              <a:t>Związek komunalny gmin</a:t>
            </a:r>
            <a:br>
              <a:rPr lang="pl-PL" sz="3300" dirty="0">
                <a:solidFill>
                  <a:srgbClr val="FFC000"/>
                </a:solidFill>
              </a:rPr>
            </a:br>
            <a:r>
              <a:rPr lang="pl-PL" sz="3300" dirty="0">
                <a:solidFill>
                  <a:srgbClr val="FFC000"/>
                </a:solidFill>
              </a:rPr>
              <a:t>„czyste </a:t>
            </a:r>
            <a:r>
              <a:rPr lang="pl-PL" sz="3300" dirty="0" err="1">
                <a:solidFill>
                  <a:srgbClr val="FFC000"/>
                </a:solidFill>
              </a:rPr>
              <a:t>miasto,czysta</a:t>
            </a:r>
            <a:r>
              <a:rPr lang="pl-PL" sz="3300" dirty="0">
                <a:solidFill>
                  <a:srgbClr val="FFC000"/>
                </a:solidFill>
              </a:rPr>
              <a:t> gmina”</a:t>
            </a:r>
            <a:br>
              <a:rPr lang="pl-PL" sz="3300" dirty="0">
                <a:solidFill>
                  <a:schemeClr val="accent6"/>
                </a:solidFill>
              </a:rPr>
            </a:br>
            <a:endParaRPr lang="pl-PL" sz="3300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E3382D-BE6D-2460-A016-77F6943E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064" y="4550355"/>
            <a:ext cx="1015072" cy="101507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C75E2F6-ED58-2C94-4830-5F4190124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83" y="3602507"/>
            <a:ext cx="1572904" cy="2645893"/>
          </a:xfrm>
          <a:prstGeom prst="rect">
            <a:avLst/>
          </a:prstGeom>
        </p:spPr>
      </p:pic>
      <p:sp>
        <p:nvSpPr>
          <p:cNvPr id="8" name="AutoShape 2" descr="Logo Związku Komunalnego Gmin „Czyste Miasto, Czysta Gmina”">
            <a:extLst>
              <a:ext uri="{FF2B5EF4-FFF2-40B4-BE49-F238E27FC236}">
                <a16:creationId xmlns:a16="http://schemas.microsoft.com/office/drawing/2014/main" id="{B7763D4F-051C-92A0-1CEF-623C24B415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4" descr="Logo Związku Komunalnego Gmin „Czyste Miasto, Czysta Gmina”">
            <a:extLst>
              <a:ext uri="{FF2B5EF4-FFF2-40B4-BE49-F238E27FC236}">
                <a16:creationId xmlns:a16="http://schemas.microsoft.com/office/drawing/2014/main" id="{755294B9-4DCE-D42A-AF94-737A6F9BCF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6" descr="Logo Związku Komunalnego Gmin „Czyste Miasto, Czysta Gmina”">
            <a:extLst>
              <a:ext uri="{FF2B5EF4-FFF2-40B4-BE49-F238E27FC236}">
                <a16:creationId xmlns:a16="http://schemas.microsoft.com/office/drawing/2014/main" id="{C8A69B63-4222-D9AB-E7A3-4E2BC6D624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" name="AutoShape 14" descr="Logo Związku Komunalnego Gmin „Czyste Miasto, Czysta Gmina”">
            <a:extLst>
              <a:ext uri="{FF2B5EF4-FFF2-40B4-BE49-F238E27FC236}">
                <a16:creationId xmlns:a16="http://schemas.microsoft.com/office/drawing/2014/main" id="{9BEB936F-96D5-8841-C309-6003DE841D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3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ircle/>
      </p:transition>
    </mc:Choice>
    <mc:Fallback xmlns="">
      <p:transition spd="slow">
        <p:circl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4.xml><?xml version="1.0" encoding="utf-8"?>
<a:theme xmlns:a="http://schemas.openxmlformats.org/drawingml/2006/main" name="Sklepienie niebieskie">
  <a:themeElements>
    <a:clrScheme name="Sklepienie niebieski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Sklepienie niebieski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lepienie niebiesk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Damaszek</Template>
  <TotalTime>7273</TotalTime>
  <Words>797</Words>
  <Application>Microsoft Office PowerPoint</Application>
  <PresentationFormat>Panoramiczny</PresentationFormat>
  <Paragraphs>304</Paragraphs>
  <Slides>72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72</vt:i4>
      </vt:variant>
    </vt:vector>
  </HeadingPairs>
  <TitlesOfParts>
    <vt:vector size="88" baseType="lpstr">
      <vt:lpstr>Arial</vt:lpstr>
      <vt:lpstr>Arial Black</vt:lpstr>
      <vt:lpstr>Berlin Sans FB Demi</vt:lpstr>
      <vt:lpstr>Bodoni MT Black</vt:lpstr>
      <vt:lpstr>Bookman Old Style</vt:lpstr>
      <vt:lpstr>Britannic Bold</vt:lpstr>
      <vt:lpstr>Calibri</vt:lpstr>
      <vt:lpstr>Calibri Light</vt:lpstr>
      <vt:lpstr>Century Gothic</vt:lpstr>
      <vt:lpstr>Franklin Gothic Demi</vt:lpstr>
      <vt:lpstr>Franklin Gothic Heavy</vt:lpstr>
      <vt:lpstr>Rockwell</vt:lpstr>
      <vt:lpstr>1_Motyw pakietu Office</vt:lpstr>
      <vt:lpstr>2_Motyw pakietu Office</vt:lpstr>
      <vt:lpstr>Damask</vt:lpstr>
      <vt:lpstr>Sklepienie niebieskie</vt:lpstr>
      <vt:lpstr>Prezentacja programu PowerPoint</vt:lpstr>
      <vt:lpstr>67 Zjazd Krajowego Forum Dyrektorów  Zakładów Oczyszczania Miast   </vt:lpstr>
      <vt:lpstr> 67 Zjazd KFDZOM Gala nagród</vt:lpstr>
      <vt:lpstr>Dyplomy  Heraklesa</vt:lpstr>
      <vt:lpstr>Złote Dyplomy Heraklesa</vt:lpstr>
      <vt:lpstr>Elżbieta Rokita </vt:lpstr>
      <vt:lpstr>Robert acedoński </vt:lpstr>
      <vt:lpstr>Marcin stawicki </vt:lpstr>
      <vt:lpstr>Związek komunalny gmin „czyste miasto,czysta gmina” </vt:lpstr>
      <vt:lpstr>  HONOROWE DYPLOMy HERAKLESA</vt:lpstr>
      <vt:lpstr> Mieczysław Jakubowski</vt:lpstr>
      <vt:lpstr> Daria jankowska</vt:lpstr>
      <vt:lpstr>Dorota Konkolewska </vt:lpstr>
      <vt:lpstr> Maciej ekert</vt:lpstr>
      <vt:lpstr>Andrzej Wrona </vt:lpstr>
      <vt:lpstr>Prezentacja programu PowerPoint</vt:lpstr>
      <vt:lpstr>Medal „POLONIA PURA”</vt:lpstr>
      <vt:lpstr>   Krajowe Forum Dyrektorów Zakładów Oczyszczania Miast rok założenia 1992  </vt:lpstr>
      <vt:lpstr>   Krajowe Forum Dyrektorów Zakładów Oczyszczania Miast rok założenia 1992  </vt:lpstr>
      <vt:lpstr>   Krajowe Forum Dyrektorów Zakładów Oczyszczania Miast rok założenia 1992  </vt:lpstr>
      <vt:lpstr>   Krajowe Forum Dyrektorów Zakładów Oczyszczania Miast rok założenia 1992  </vt:lpstr>
      <vt:lpstr>   Krajowe Forum Dyrektorów Zakładów Oczyszczania Miast rok założenia 1992  </vt:lpstr>
      <vt:lpstr>Prezentacja programu PowerPoint</vt:lpstr>
      <vt:lpstr>Złoty Pierścień  Krajowego Forum  Dyrektorów zakładów oczyszczania miast</vt:lpstr>
      <vt:lpstr>    Krajowe Forum Dyrektorów Zakładów Oczyszczania Miast rok założenia 1992  </vt:lpstr>
      <vt:lpstr>    Krajowe Forum Dyrektorów Zakładów Oczyszczania Miast rok założenia 1992  </vt:lpstr>
      <vt:lpstr>    Krajowe Forum Dyrektorów Zakładów Oczyszczania Miast rok założenia 1992  </vt:lpstr>
      <vt:lpstr>Prezentacja programu PowerPoint</vt:lpstr>
      <vt:lpstr>PLEBISCYT „PERŁy ROKU 2025’’</vt:lpstr>
      <vt:lpstr>SCANIA Polska S.A. Nadarzyn </vt:lpstr>
      <vt:lpstr>MELEX Sp. z o.o. Mielec </vt:lpstr>
      <vt:lpstr>Bergmann Polska Sp. z o.o.  Nowa Wieś Wrocławska </vt:lpstr>
      <vt:lpstr>Kopalnia Soli Kłodawa </vt:lpstr>
      <vt:lpstr>OZAMET Sp. z o.o. Jonkowo </vt:lpstr>
      <vt:lpstr>Prezentacja programu PowerPoint</vt:lpstr>
      <vt:lpstr>Dyplomy uznania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Honorowe Certyfikaty  kompetencji zawodowych</vt:lpstr>
      <vt:lpstr>Certyfikat kompetencji zawodowych</vt:lpstr>
      <vt:lpstr>Prezentacja programu PowerPoint</vt:lpstr>
      <vt:lpstr>KONKURS Dyrektor roku 2025 Zakładów Oczyszczania Miast  </vt:lpstr>
      <vt:lpstr>Prezentacja programu PowerPoint</vt:lpstr>
      <vt:lpstr>Prezentacja programu PowerPoint</vt:lpstr>
      <vt:lpstr>Nowi  członkowie zwyczajni  KFDZOM</vt:lpstr>
      <vt:lpstr> dorota mościcka  spółka gmin dolnej odry sp. z o.o. chojna  </vt:lpstr>
      <vt:lpstr>Prezentacja programu PowerPoint</vt:lpstr>
      <vt:lpstr>Nowi  członkowie wspierający  KFDZOM</vt:lpstr>
      <vt:lpstr>  port czystej energii Sp. z o.o. gdańsk  </vt:lpstr>
      <vt:lpstr>  Przedsiębiorstwo Użyteczności  Publicznej TRANS-net S.A. police  </vt:lpstr>
      <vt:lpstr>  regionalny zakład  zagospodarowania odpadów sp. z o.o. ostrów wielkopolski  </vt:lpstr>
      <vt:lpstr>  4 M Sp.j. poznań  </vt:lpstr>
      <vt:lpstr>Prezentacja programu PowerPoint</vt:lpstr>
      <vt:lpstr>JUBILEUSZE listy gratulacyjne</vt:lpstr>
      <vt:lpstr>30 lat  SCANIA  Polska S.A. </vt:lpstr>
      <vt:lpstr>20 lat  POLSuper Sp. z o.o. Warszawa </vt:lpstr>
      <vt:lpstr>20 lat  MZGOK Sp. z o.o. w janczycach </vt:lpstr>
      <vt:lpstr>10 lat  Spalarnia puhp Lech Sp. z o.o.  białystok  </vt:lpstr>
      <vt:lpstr>Prezentacja programu PowerPoint</vt:lpstr>
      <vt:lpstr>67 Zjazd Krajowego Forum Dyrektorów  Zakładów Oczyszczania Miast   </vt:lpstr>
      <vt:lpstr>67 Zjazd Krajowego Forum Dyrektorów  Zakładów Oczyszczania Miast   </vt:lpstr>
      <vt:lpstr>Dziękuję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57 Zjazd KFDZOM Gala nagród</dc:title>
  <dc:creator>wojciech janka wojciech janka</dc:creator>
  <cp:lastModifiedBy>Krajowe Forum</cp:lastModifiedBy>
  <cp:revision>574</cp:revision>
  <dcterms:created xsi:type="dcterms:W3CDTF">2021-08-09T20:46:11Z</dcterms:created>
  <dcterms:modified xsi:type="dcterms:W3CDTF">2026-06-02T06:55:14Z</dcterms:modified>
</cp:coreProperties>
</file>