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sldIdLst>
    <p:sldId id="256" r:id="rId2"/>
    <p:sldId id="313" r:id="rId3"/>
    <p:sldId id="277" r:id="rId4"/>
    <p:sldId id="278" r:id="rId5"/>
    <p:sldId id="279" r:id="rId6"/>
    <p:sldId id="280" r:id="rId7"/>
    <p:sldId id="258" r:id="rId8"/>
    <p:sldId id="260" r:id="rId9"/>
    <p:sldId id="284" r:id="rId10"/>
    <p:sldId id="259" r:id="rId11"/>
    <p:sldId id="288" r:id="rId12"/>
    <p:sldId id="262" r:id="rId13"/>
    <p:sldId id="264" r:id="rId14"/>
    <p:sldId id="265" r:id="rId15"/>
    <p:sldId id="266" r:id="rId16"/>
    <p:sldId id="268" r:id="rId17"/>
    <p:sldId id="270" r:id="rId18"/>
    <p:sldId id="272" r:id="rId19"/>
    <p:sldId id="281" r:id="rId20"/>
    <p:sldId id="289" r:id="rId21"/>
    <p:sldId id="290" r:id="rId22"/>
    <p:sldId id="291" r:id="rId23"/>
    <p:sldId id="293" r:id="rId24"/>
    <p:sldId id="261" r:id="rId25"/>
    <p:sldId id="294" r:id="rId26"/>
    <p:sldId id="295" r:id="rId27"/>
    <p:sldId id="296" r:id="rId28"/>
    <p:sldId id="297" r:id="rId29"/>
    <p:sldId id="298" r:id="rId30"/>
    <p:sldId id="292" r:id="rId31"/>
    <p:sldId id="299" r:id="rId32"/>
    <p:sldId id="309" r:id="rId33"/>
    <p:sldId id="310" r:id="rId34"/>
    <p:sldId id="311" r:id="rId35"/>
    <p:sldId id="312" r:id="rId36"/>
    <p:sldId id="300" r:id="rId37"/>
    <p:sldId id="307" r:id="rId38"/>
    <p:sldId id="308" r:id="rId39"/>
    <p:sldId id="275" r:id="rId40"/>
    <p:sldId id="276" r:id="rId4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7" d="100"/>
          <a:sy n="107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8598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EE919-438D-946D-83FD-BA007AA881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10A2D4-3484-0324-D2AB-333BD68B89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77BD65-F314-FA54-5D62-0E4B14F1BC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DF1C5-90A4-3714-1368-BD92AF36F1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265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2B43E-7151-3D0A-3051-984DB9DF4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B57427-B589-E1B3-8044-02959B42BB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0011D2-4B70-0466-AF65-80EBEC37FD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62CDD0-C562-2721-7D9C-675F861181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201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6A2A2-7534-3624-B819-264FA606B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A2BE98-46BC-82E6-1343-94578A5F37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00B811-2D51-78A8-728F-C50E79424A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52E33-E374-A72B-6351-FF7E4EACB8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905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7810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bgb_template/logo_transparent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892040" y="731520"/>
            <a:ext cx="2377440" cy="237744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166360" y="3108960"/>
            <a:ext cx="1828800" cy="0"/>
          </a:xfrm>
          <a:prstGeom prst="line">
            <a:avLst/>
          </a:prstGeom>
          <a:noFill/>
          <a:ln w="19050">
            <a:solidFill>
              <a:srgbClr val="B8945F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4" name="Text 1"/>
          <p:cNvSpPr/>
          <p:nvPr/>
        </p:nvSpPr>
        <p:spPr>
          <a:xfrm>
            <a:off x="914400" y="3474720"/>
            <a:ext cx="10332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l-PL" sz="3200" b="1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 nowego w prawie?</a:t>
            </a:r>
            <a:endParaRPr lang="pl-PL" sz="3200" noProof="0" dirty="0"/>
          </a:p>
        </p:txBody>
      </p:sp>
      <p:sp>
        <p:nvSpPr>
          <p:cNvPr id="5" name="Text 2"/>
          <p:cNvSpPr/>
          <p:nvPr/>
        </p:nvSpPr>
        <p:spPr>
          <a:xfrm>
            <a:off x="914400" y="438912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endParaRPr lang="pl-PL" i="1" noProof="0" dirty="0">
              <a:solidFill>
                <a:srgbClr val="D4B57E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endParaRPr lang="pl-PL" i="1" noProof="0" dirty="0">
              <a:solidFill>
                <a:srgbClr val="D4B57E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algn="ctr"/>
            <a:r>
              <a:rPr lang="pl-PL" i="1" noProof="0" dirty="0">
                <a:solidFill>
                  <a:srgbClr val="D4B5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67. Zjazd Krajowego Forum Dyrektorów Zakładów Oczyszczania Miast 20-22.05.2026 r.</a:t>
            </a:r>
            <a:endParaRPr lang="pl-PL" sz="1800" noProof="0" dirty="0"/>
          </a:p>
        </p:txBody>
      </p:sp>
      <p:sp>
        <p:nvSpPr>
          <p:cNvPr id="6" name="Text 3"/>
          <p:cNvSpPr/>
          <p:nvPr/>
        </p:nvSpPr>
        <p:spPr>
          <a:xfrm>
            <a:off x="914400" y="5852160"/>
            <a:ext cx="10332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l-PL" sz="1200" kern="0" spc="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  •  Banaszewska – Gieruń-Banaszewski s.c.</a:t>
            </a:r>
            <a:endParaRPr lang="pl-PL" sz="1200" noProof="0" dirty="0"/>
          </a:p>
        </p:txBody>
      </p:sp>
      <p:sp>
        <p:nvSpPr>
          <p:cNvPr id="7" name="Text 4"/>
          <p:cNvSpPr/>
          <p:nvPr/>
        </p:nvSpPr>
        <p:spPr>
          <a:xfrm>
            <a:off x="944880" y="6172200"/>
            <a:ext cx="10332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l-PL" sz="1000" noProof="0" dirty="0">
                <a:solidFill>
                  <a:srgbClr val="A8AE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Wrocław  •  ul. Piłsudskiego 3/3  •  banaszewscy.pl</a:t>
            </a:r>
            <a:endParaRPr lang="pl-PL" sz="1000" noProof="0" dirty="0"/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9A3F0D9A-AC91-3F1B-7C5E-D053A2A02A9F}"/>
              </a:ext>
            </a:extLst>
          </p:cNvPr>
          <p:cNvSpPr/>
          <p:nvPr/>
        </p:nvSpPr>
        <p:spPr>
          <a:xfrm>
            <a:off x="868680" y="42976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noProof="0" dirty="0">
                <a:solidFill>
                  <a:srgbClr val="B8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Przegląd zmian regulacyjnych  ·  IX 2025 – V 2026</a:t>
            </a:r>
            <a:endParaRPr lang="pl-PL" sz="1400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600" noProof="0" dirty="0">
                <a:solidFill>
                  <a:srgbClr val="B894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DEFINICJA I ROLA</a:t>
            </a:r>
            <a:endParaRPr lang="pl-PL" sz="1000" noProof="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3000" b="1" noProof="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Czym jest DIWASS</a:t>
            </a:r>
            <a:endParaRPr lang="pl-PL" sz="3000" noProof="0" dirty="0"/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20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DIWASS w skrócie</a:t>
            </a:r>
            <a:endParaRPr lang="pl-PL" sz="2000" noProof="0" dirty="0"/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DIWASS (Digital Waste </a:t>
            </a:r>
            <a:r>
              <a:rPr lang="pl-PL" sz="1400" noProof="0" dirty="0" err="1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Shipment</a:t>
            </a: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System) to scentralizowana platforma teleinformatyczna prowadzona przez Komisję Europejską, która zastępuje papierowy obieg dokumentów w transgranicznym przemieszczaniu odpadów (TPO). Umożliwia organom administracji i podmiotom gospodarczym bieżące monitorowanie transportów w czasie rzeczywistym. Cel reformy to uszczelnienie rynku surowców wtórnych, ujednolicenie stosowania przepisów w UE oraz eliminacja procederu nielegalnego wywozu odpadów.</a:t>
            </a:r>
            <a:endParaRPr lang="pl-PL" sz="1400" noProof="0" dirty="0"/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Kluczowe cechy</a:t>
            </a:r>
            <a:endParaRPr lang="pl-PL" sz="1800" noProof="0" dirty="0"/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FontTx/>
              <a:buChar char="■"/>
            </a:pPr>
            <a:r>
              <a:rPr lang="pl-PL" sz="1300" b="1" noProof="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Centralna platforma KE </a:t>
            </a: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pełna cyfryzacja dokumentów TPO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b="1" noProof="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Kontrola w czasie rzeczywistym</a:t>
            </a: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Zastąpienie kontroli ex-post bieżącym nadzorem operacyjnym. Każdy etap transportu jest rejestrowany.</a:t>
            </a: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b="1" noProof="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Wymóg wcześniejszej rejestracji: </a:t>
            </a: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Uczestnictwo możliwe tylko po pomyślnej rejestracji podmiotu w zamkniętej bazie danych.</a:t>
            </a: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b="1" noProof="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Dwie ścieżki dostępu: </a:t>
            </a: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Obsługa przez portal internetowy (GUI) lub bezpośrednia integracja systemów ERP (API).</a:t>
            </a: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b="1" noProof="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Wielopoziomowe uprawnienia: </a:t>
            </a: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Ścisła reglamentacja dostępu w zależności od roli (zgłaszający, przewoźnik, instalacja).</a:t>
            </a:r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b="1" noProof="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Wgląd dla organów kontrolnych: </a:t>
            </a: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Stały dostęp "tylko do odczytu" dla służb (WIOŚ, ITD, KAS) umożliwiający szybką weryfikację.</a:t>
            </a:r>
          </a:p>
          <a:p>
            <a:pPr>
              <a:spcAft>
                <a:spcPts val="1000"/>
              </a:spcAft>
              <a:buSzPct val="100000"/>
            </a:pPr>
            <a:endParaRPr lang="pl-PL" sz="1300" noProof="0" dirty="0"/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lang="pl-PL" sz="900" noProof="0" dirty="0"/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pl-PL" sz="900" noProof="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2028825"/>
            <a:ext cx="3301900" cy="147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44900" y="2028825"/>
            <a:ext cx="3302049" cy="147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27950" y="2028825"/>
            <a:ext cx="3301900" cy="147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4248150"/>
            <a:ext cx="3301900" cy="147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44900" y="4248150"/>
            <a:ext cx="3302049" cy="147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27950" y="4248150"/>
            <a:ext cx="3301900" cy="147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505075" y="1743075"/>
            <a:ext cx="7753350" cy="1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3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505075" y="3962400"/>
            <a:ext cx="7753350" cy="1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3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62000" y="6181725"/>
            <a:ext cx="10668000" cy="29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3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241500" y="1571625"/>
            <a:ext cx="342900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3" descr="image.p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924401" y="1571625"/>
            <a:ext cx="342900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3" descr="image.png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9607450" y="1571625"/>
            <a:ext cx="342900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3" descr="image.png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2241500" y="3790950"/>
            <a:ext cx="342900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3" descr="image.png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5924401" y="3790950"/>
            <a:ext cx="342900" cy="342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3" descr="image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9607450" y="3790950"/>
            <a:ext cx="342900" cy="342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3"/>
          <p:cNvSpPr txBox="1"/>
          <p:nvPr/>
        </p:nvSpPr>
        <p:spPr>
          <a:xfrm>
            <a:off x="762000" y="571500"/>
            <a:ext cx="5343525" cy="12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1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HARMONOGRAM WDROŻENIA</a:t>
            </a:r>
            <a:endParaRPr lang="pl-PL" noProof="0" dirty="0"/>
          </a:p>
        </p:txBody>
      </p:sp>
      <p:sp>
        <p:nvSpPr>
          <p:cNvPr id="102" name="Google Shape;102;p13"/>
          <p:cNvSpPr txBox="1"/>
          <p:nvPr/>
        </p:nvSpPr>
        <p:spPr>
          <a:xfrm>
            <a:off x="762000" y="752475"/>
            <a:ext cx="5610701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850" b="1" i="0" u="none" strike="noStrike" cap="none" noProof="0" dirty="0">
                <a:solidFill>
                  <a:srgbClr val="0F1E36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Kluczowe daty wdrażania DIWASS</a:t>
            </a:r>
            <a:endParaRPr lang="pl-PL" noProof="0" dirty="0"/>
          </a:p>
        </p:txBody>
      </p:sp>
      <p:sp>
        <p:nvSpPr>
          <p:cNvPr id="104" name="Google Shape;104;p13"/>
          <p:cNvSpPr txBox="1"/>
          <p:nvPr/>
        </p:nvSpPr>
        <p:spPr>
          <a:xfrm>
            <a:off x="762000" y="6343650"/>
            <a:ext cx="1247775" cy="12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A0ABBA"/>
                </a:solidFill>
                <a:latin typeface="Plus Jakarta Sans Medium"/>
                <a:ea typeface="Plus Jakarta Sans Medium"/>
                <a:cs typeface="Plus Jakarta Sans Medium"/>
                <a:sym typeface="Plus Jakarta Sans Medium"/>
              </a:rPr>
              <a:t>Kancelaria Prawna BGB</a:t>
            </a:r>
            <a:endParaRPr lang="pl-PL" noProof="0" dirty="0"/>
          </a:p>
        </p:txBody>
      </p:sp>
      <p:sp>
        <p:nvSpPr>
          <p:cNvPr id="105" name="Google Shape;105;p13"/>
          <p:cNvSpPr txBox="1"/>
          <p:nvPr/>
        </p:nvSpPr>
        <p:spPr>
          <a:xfrm>
            <a:off x="11325225" y="6334125"/>
            <a:ext cx="104775" cy="142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1" i="0" u="none" strike="noStrike" cap="none" noProof="0" dirty="0">
                <a:solidFill>
                  <a:srgbClr val="0F1E36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07</a:t>
            </a:r>
            <a:endParaRPr lang="pl-PL" noProof="0" dirty="0"/>
          </a:p>
        </p:txBody>
      </p:sp>
      <p:sp>
        <p:nvSpPr>
          <p:cNvPr id="108" name="Google Shape;108;p13"/>
          <p:cNvSpPr/>
          <p:nvPr/>
        </p:nvSpPr>
        <p:spPr>
          <a:xfrm>
            <a:off x="762000" y="6467475"/>
            <a:ext cx="57150" cy="57150"/>
          </a:xfrm>
          <a:prstGeom prst="roundRect">
            <a:avLst>
              <a:gd name="adj" fmla="val 50000"/>
            </a:avLst>
          </a:prstGeom>
          <a:solidFill>
            <a:srgbClr val="C5A0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l-PL" sz="1800" b="0" i="0" u="none" strike="noStrike" cap="none" noProof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3"/>
          <p:cNvSpPr txBox="1"/>
          <p:nvPr/>
        </p:nvSpPr>
        <p:spPr>
          <a:xfrm>
            <a:off x="942975" y="2209800"/>
            <a:ext cx="2939950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125" b="1" i="0" u="none" strike="noStrike" cap="none" noProof="0" dirty="0">
                <a:solidFill>
                  <a:srgbClr val="0F1E36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Kwiecień 2026 r.</a:t>
            </a:r>
            <a:endParaRPr lang="pl-PL" noProof="0" dirty="0"/>
          </a:p>
        </p:txBody>
      </p:sp>
      <p:sp>
        <p:nvSpPr>
          <p:cNvPr id="110" name="Google Shape;110;p13"/>
          <p:cNvSpPr txBox="1"/>
          <p:nvPr/>
        </p:nvSpPr>
        <p:spPr>
          <a:xfrm>
            <a:off x="942975" y="2419350"/>
            <a:ext cx="2939950" cy="1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750" b="1" i="0" u="none" strike="noStrike" cap="none" noProof="0" dirty="0">
                <a:solidFill>
                  <a:srgbClr val="A47E3B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START REJESTRACJI W DIWASS</a:t>
            </a:r>
            <a:endParaRPr lang="pl-PL" noProof="0" dirty="0"/>
          </a:p>
        </p:txBody>
      </p:sp>
      <p:sp>
        <p:nvSpPr>
          <p:cNvPr id="111" name="Google Shape;111;p13"/>
          <p:cNvSpPr txBox="1"/>
          <p:nvPr/>
        </p:nvSpPr>
        <p:spPr>
          <a:xfrm>
            <a:off x="4625875" y="2209800"/>
            <a:ext cx="2940099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125" b="1" i="0" u="none" strike="noStrike" cap="none" noProof="0" dirty="0">
                <a:solidFill>
                  <a:srgbClr val="0F1E36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21 maja 2026 r.</a:t>
            </a:r>
            <a:endParaRPr lang="pl-PL" noProof="0" dirty="0"/>
          </a:p>
        </p:txBody>
      </p:sp>
      <p:sp>
        <p:nvSpPr>
          <p:cNvPr id="112" name="Google Shape;112;p13"/>
          <p:cNvSpPr txBox="1"/>
          <p:nvPr/>
        </p:nvSpPr>
        <p:spPr>
          <a:xfrm>
            <a:off x="4625875" y="2419350"/>
            <a:ext cx="2940099" cy="1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750" b="1" i="0" u="none" strike="noStrike" cap="none" noProof="0" dirty="0">
                <a:solidFill>
                  <a:srgbClr val="A47E3B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OBOWIĄZKOWE NOTYFIKACJE (PIC)</a:t>
            </a:r>
            <a:endParaRPr lang="pl-PL" noProof="0" dirty="0"/>
          </a:p>
        </p:txBody>
      </p:sp>
      <p:sp>
        <p:nvSpPr>
          <p:cNvPr id="113" name="Google Shape;113;p13"/>
          <p:cNvSpPr txBox="1"/>
          <p:nvPr/>
        </p:nvSpPr>
        <p:spPr>
          <a:xfrm>
            <a:off x="8308925" y="2209800"/>
            <a:ext cx="2939950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125" b="1" i="0" u="none" strike="noStrike" cap="none" noProof="0" dirty="0">
                <a:solidFill>
                  <a:srgbClr val="0F1E36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21.05 – 31.12.2026 r.</a:t>
            </a:r>
            <a:endParaRPr lang="pl-PL" noProof="0" dirty="0"/>
          </a:p>
        </p:txBody>
      </p:sp>
      <p:sp>
        <p:nvSpPr>
          <p:cNvPr id="114" name="Google Shape;114;p13"/>
          <p:cNvSpPr txBox="1"/>
          <p:nvPr/>
        </p:nvSpPr>
        <p:spPr>
          <a:xfrm>
            <a:off x="8308925" y="2419350"/>
            <a:ext cx="2939950" cy="1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750" b="1" i="0" u="none" strike="noStrike" cap="none" noProof="0" dirty="0">
                <a:solidFill>
                  <a:srgbClr val="A47E3B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OKRES PRZEJŚCIOWY (ZIELONA LISTA)</a:t>
            </a:r>
            <a:endParaRPr lang="pl-PL" noProof="0" dirty="0"/>
          </a:p>
        </p:txBody>
      </p:sp>
      <p:sp>
        <p:nvSpPr>
          <p:cNvPr id="115" name="Google Shape;115;p13"/>
          <p:cNvSpPr txBox="1"/>
          <p:nvPr/>
        </p:nvSpPr>
        <p:spPr>
          <a:xfrm>
            <a:off x="942975" y="4429125"/>
            <a:ext cx="2939950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125" b="1" i="0" u="none" strike="noStrike" cap="none" noProof="0" dirty="0">
                <a:solidFill>
                  <a:srgbClr val="0F1E36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1 stycznia 2027 r.</a:t>
            </a:r>
            <a:endParaRPr lang="pl-PL" noProof="0" dirty="0"/>
          </a:p>
        </p:txBody>
      </p:sp>
      <p:sp>
        <p:nvSpPr>
          <p:cNvPr id="116" name="Google Shape;116;p13"/>
          <p:cNvSpPr txBox="1"/>
          <p:nvPr/>
        </p:nvSpPr>
        <p:spPr>
          <a:xfrm>
            <a:off x="942975" y="4638675"/>
            <a:ext cx="2939950" cy="1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750" b="1" i="0" u="none" strike="noStrike" cap="none" noProof="0" dirty="0">
                <a:solidFill>
                  <a:srgbClr val="A47E3B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PEŁNA CYFRYZACJA ZAŁĄCZNIKA VII</a:t>
            </a:r>
            <a:endParaRPr lang="pl-PL" noProof="0" dirty="0"/>
          </a:p>
        </p:txBody>
      </p:sp>
      <p:sp>
        <p:nvSpPr>
          <p:cNvPr id="117" name="Google Shape;117;p13"/>
          <p:cNvSpPr txBox="1"/>
          <p:nvPr/>
        </p:nvSpPr>
        <p:spPr>
          <a:xfrm>
            <a:off x="4625875" y="4429125"/>
            <a:ext cx="2940099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125" b="1" i="0" u="none" strike="noStrike" cap="none" noProof="0" dirty="0">
                <a:solidFill>
                  <a:srgbClr val="0F1E36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20 maja 2027 r.</a:t>
            </a:r>
            <a:endParaRPr lang="pl-PL" noProof="0" dirty="0"/>
          </a:p>
        </p:txBody>
      </p:sp>
      <p:sp>
        <p:nvSpPr>
          <p:cNvPr id="118" name="Google Shape;118;p13"/>
          <p:cNvSpPr txBox="1"/>
          <p:nvPr/>
        </p:nvSpPr>
        <p:spPr>
          <a:xfrm>
            <a:off x="4625875" y="4638675"/>
            <a:ext cx="2940099" cy="1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750" b="1" i="0" u="none" strike="noStrike" cap="none" noProof="0" dirty="0">
                <a:solidFill>
                  <a:srgbClr val="A47E3B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KONIEC ZWYKŁYCH ZEZWOLEŃ</a:t>
            </a:r>
            <a:endParaRPr lang="pl-PL" noProof="0" dirty="0"/>
          </a:p>
        </p:txBody>
      </p:sp>
      <p:sp>
        <p:nvSpPr>
          <p:cNvPr id="119" name="Google Shape;119;p13"/>
          <p:cNvSpPr txBox="1"/>
          <p:nvPr/>
        </p:nvSpPr>
        <p:spPr>
          <a:xfrm>
            <a:off x="8308925" y="4429125"/>
            <a:ext cx="2939950" cy="1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125" b="1" i="0" u="none" strike="noStrike" cap="none" noProof="0" dirty="0">
                <a:solidFill>
                  <a:srgbClr val="0F1E36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20 maja 2029 r.</a:t>
            </a:r>
            <a:endParaRPr lang="pl-PL" noProof="0" dirty="0"/>
          </a:p>
        </p:txBody>
      </p:sp>
      <p:sp>
        <p:nvSpPr>
          <p:cNvPr id="120" name="Google Shape;120;p13"/>
          <p:cNvSpPr txBox="1"/>
          <p:nvPr/>
        </p:nvSpPr>
        <p:spPr>
          <a:xfrm>
            <a:off x="8308925" y="4638675"/>
            <a:ext cx="2939950" cy="1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750" b="1" i="0" u="none" strike="noStrike" cap="none" noProof="0" dirty="0">
                <a:solidFill>
                  <a:srgbClr val="A47E3B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ZEZWOLENIA PRE-APPROVED</a:t>
            </a:r>
            <a:endParaRPr lang="pl-PL" noProof="0" dirty="0"/>
          </a:p>
        </p:txBody>
      </p:sp>
      <p:sp>
        <p:nvSpPr>
          <p:cNvPr id="121" name="Google Shape;121;p13"/>
          <p:cNvSpPr txBox="1"/>
          <p:nvPr/>
        </p:nvSpPr>
        <p:spPr>
          <a:xfrm>
            <a:off x="1076325" y="2628900"/>
            <a:ext cx="2806600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GIOŚ uruchamia procedurę rejestracji podmiotów i nadawania uprawnień.</a:t>
            </a:r>
            <a:endParaRPr lang="pl-PL" noProof="0" dirty="0"/>
          </a:p>
        </p:txBody>
      </p:sp>
      <p:sp>
        <p:nvSpPr>
          <p:cNvPr id="122" name="Google Shape;122;p13"/>
          <p:cNvSpPr txBox="1"/>
          <p:nvPr/>
        </p:nvSpPr>
        <p:spPr>
          <a:xfrm>
            <a:off x="1076325" y="2979241"/>
            <a:ext cx="2806600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1" i="0" u="none" strike="noStrike" cap="none" noProof="0" dirty="0">
                <a:solidFill>
                  <a:srgbClr val="0F1E36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Rekomendacja:</a:t>
            </a: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 Przygotowanie kont EU Login w I kw. 2026 r.</a:t>
            </a:r>
            <a:endParaRPr lang="pl-PL" noProof="0" dirty="0"/>
          </a:p>
        </p:txBody>
      </p:sp>
      <p:sp>
        <p:nvSpPr>
          <p:cNvPr id="123" name="Google Shape;123;p13"/>
          <p:cNvSpPr txBox="1"/>
          <p:nvPr/>
        </p:nvSpPr>
        <p:spPr>
          <a:xfrm>
            <a:off x="4759225" y="2628900"/>
            <a:ext cx="2806749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Wejście w życie rozporządzenia (UE) 2024/1157 bez okresu przejściowego.</a:t>
            </a:r>
            <a:endParaRPr lang="pl-PL" noProof="0" dirty="0"/>
          </a:p>
        </p:txBody>
      </p:sp>
      <p:sp>
        <p:nvSpPr>
          <p:cNvPr id="124" name="Google Shape;124;p13"/>
          <p:cNvSpPr txBox="1"/>
          <p:nvPr/>
        </p:nvSpPr>
        <p:spPr>
          <a:xfrm>
            <a:off x="4759225" y="2979241"/>
            <a:ext cx="2806749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Wszystkie wnioski i formularze przesyłane wyłącznie drogą cyfrową.</a:t>
            </a:r>
            <a:endParaRPr lang="pl-PL" noProof="0" dirty="0"/>
          </a:p>
        </p:txBody>
      </p:sp>
      <p:sp>
        <p:nvSpPr>
          <p:cNvPr id="125" name="Google Shape;125;p13"/>
          <p:cNvSpPr txBox="1"/>
          <p:nvPr/>
        </p:nvSpPr>
        <p:spPr>
          <a:xfrm>
            <a:off x="8442275" y="2628900"/>
            <a:ext cx="2806600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Dopuszczona tradycyjna forma papierowa dla Załącznika VII poza DIWASS.</a:t>
            </a:r>
            <a:endParaRPr lang="pl-PL" noProof="0" dirty="0"/>
          </a:p>
        </p:txBody>
      </p:sp>
      <p:sp>
        <p:nvSpPr>
          <p:cNvPr id="126" name="Google Shape;126;p13"/>
          <p:cNvSpPr txBox="1"/>
          <p:nvPr/>
        </p:nvSpPr>
        <p:spPr>
          <a:xfrm>
            <a:off x="8442275" y="2979241"/>
            <a:ext cx="2806600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Wymagane stosowanie nowego wzoru dokumentu oraz podpisanej umowy stron.</a:t>
            </a:r>
            <a:endParaRPr lang="pl-PL" noProof="0" dirty="0"/>
          </a:p>
        </p:txBody>
      </p:sp>
      <p:sp>
        <p:nvSpPr>
          <p:cNvPr id="127" name="Google Shape;127;p13"/>
          <p:cNvSpPr txBox="1"/>
          <p:nvPr/>
        </p:nvSpPr>
        <p:spPr>
          <a:xfrm>
            <a:off x="1076325" y="4848225"/>
            <a:ext cx="2806600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Koniec okresu przejściowego – bezwzględny wymóg obsługi w chmurze DIWASS.</a:t>
            </a:r>
            <a:endParaRPr lang="pl-PL" noProof="0" dirty="0"/>
          </a:p>
        </p:txBody>
      </p:sp>
      <p:sp>
        <p:nvSpPr>
          <p:cNvPr id="128" name="Google Shape;128;p13"/>
          <p:cNvSpPr txBox="1"/>
          <p:nvPr/>
        </p:nvSpPr>
        <p:spPr>
          <a:xfrm>
            <a:off x="1076325" y="5198566"/>
            <a:ext cx="2806600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Konieczność rejestracji wszystkich uczestników (w tym przewoźników).</a:t>
            </a:r>
            <a:endParaRPr lang="pl-PL" noProof="0" dirty="0"/>
          </a:p>
        </p:txBody>
      </p:sp>
      <p:sp>
        <p:nvSpPr>
          <p:cNvPr id="129" name="Google Shape;129;p13"/>
          <p:cNvSpPr txBox="1"/>
          <p:nvPr/>
        </p:nvSpPr>
        <p:spPr>
          <a:xfrm>
            <a:off x="4759225" y="4848225"/>
            <a:ext cx="2806749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Termin na ostateczny odzysk dla decyzji ze starego rozporządzenia 1013/2006.</a:t>
            </a:r>
            <a:endParaRPr lang="pl-PL" noProof="0" dirty="0"/>
          </a:p>
        </p:txBody>
      </p:sp>
      <p:sp>
        <p:nvSpPr>
          <p:cNvPr id="130" name="Google Shape;130;p13"/>
          <p:cNvSpPr txBox="1"/>
          <p:nvPr/>
        </p:nvSpPr>
        <p:spPr>
          <a:xfrm>
            <a:off x="4759225" y="5198566"/>
            <a:ext cx="2806749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Dotyczy instalacji odbiorcy bez zezwolenia wstępnego (</a:t>
            </a:r>
            <a:r>
              <a:rPr lang="pl-PL" sz="825" b="0" i="0" u="none" strike="noStrike" cap="none" noProof="0" dirty="0" err="1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pre-approved</a:t>
            </a: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).</a:t>
            </a:r>
            <a:endParaRPr lang="pl-PL" noProof="0" dirty="0"/>
          </a:p>
        </p:txBody>
      </p:sp>
      <p:sp>
        <p:nvSpPr>
          <p:cNvPr id="131" name="Google Shape;131;p13"/>
          <p:cNvSpPr txBox="1"/>
          <p:nvPr/>
        </p:nvSpPr>
        <p:spPr>
          <a:xfrm>
            <a:off x="8442275" y="4848225"/>
            <a:ext cx="2806600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Ostateczny termin odzysku dla instalacji posiadających status </a:t>
            </a:r>
            <a:r>
              <a:rPr lang="pl-PL" sz="825" b="0" i="0" u="none" strike="noStrike" cap="none" noProof="0" dirty="0" err="1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pre-approved</a:t>
            </a: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.</a:t>
            </a:r>
            <a:endParaRPr lang="pl-PL" noProof="0" dirty="0"/>
          </a:p>
        </p:txBody>
      </p:sp>
      <p:sp>
        <p:nvSpPr>
          <p:cNvPr id="132" name="Google Shape;132;p13"/>
          <p:cNvSpPr txBox="1"/>
          <p:nvPr/>
        </p:nvSpPr>
        <p:spPr>
          <a:xfrm>
            <a:off x="8442275" y="5198566"/>
            <a:ext cx="2806600" cy="293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25" b="0" i="0" u="none" strike="noStrike" cap="none" noProof="0" dirty="0">
                <a:solidFill>
                  <a:srgbClr val="5C6B73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Maksymalny, wydłużony horyzont na rozliczenie starych wysyłek.</a:t>
            </a:r>
            <a:endParaRPr lang="pl-PL" noProof="0" dirty="0"/>
          </a:p>
        </p:txBody>
      </p:sp>
      <p:sp>
        <p:nvSpPr>
          <p:cNvPr id="133" name="Google Shape;133;p13"/>
          <p:cNvSpPr txBox="1"/>
          <p:nvPr/>
        </p:nvSpPr>
        <p:spPr>
          <a:xfrm>
            <a:off x="942975" y="2628900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sp>
        <p:nvSpPr>
          <p:cNvPr id="134" name="Google Shape;134;p13"/>
          <p:cNvSpPr txBox="1"/>
          <p:nvPr/>
        </p:nvSpPr>
        <p:spPr>
          <a:xfrm>
            <a:off x="942975" y="2979241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sp>
        <p:nvSpPr>
          <p:cNvPr id="135" name="Google Shape;135;p13"/>
          <p:cNvSpPr txBox="1"/>
          <p:nvPr/>
        </p:nvSpPr>
        <p:spPr>
          <a:xfrm>
            <a:off x="4625875" y="2628900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sp>
        <p:nvSpPr>
          <p:cNvPr id="136" name="Google Shape;136;p13"/>
          <p:cNvSpPr txBox="1"/>
          <p:nvPr/>
        </p:nvSpPr>
        <p:spPr>
          <a:xfrm>
            <a:off x="4625875" y="2979241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sp>
        <p:nvSpPr>
          <p:cNvPr id="137" name="Google Shape;137;p13"/>
          <p:cNvSpPr txBox="1"/>
          <p:nvPr/>
        </p:nvSpPr>
        <p:spPr>
          <a:xfrm>
            <a:off x="8308925" y="2628900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sp>
        <p:nvSpPr>
          <p:cNvPr id="138" name="Google Shape;138;p13"/>
          <p:cNvSpPr txBox="1"/>
          <p:nvPr/>
        </p:nvSpPr>
        <p:spPr>
          <a:xfrm>
            <a:off x="8308925" y="2979241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sp>
        <p:nvSpPr>
          <p:cNvPr id="139" name="Google Shape;139;p13"/>
          <p:cNvSpPr txBox="1"/>
          <p:nvPr/>
        </p:nvSpPr>
        <p:spPr>
          <a:xfrm>
            <a:off x="942975" y="4848225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sp>
        <p:nvSpPr>
          <p:cNvPr id="140" name="Google Shape;140;p13"/>
          <p:cNvSpPr txBox="1"/>
          <p:nvPr/>
        </p:nvSpPr>
        <p:spPr>
          <a:xfrm>
            <a:off x="942975" y="5198566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sp>
        <p:nvSpPr>
          <p:cNvPr id="141" name="Google Shape;141;p13"/>
          <p:cNvSpPr txBox="1"/>
          <p:nvPr/>
        </p:nvSpPr>
        <p:spPr>
          <a:xfrm>
            <a:off x="4625875" y="4848225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sp>
        <p:nvSpPr>
          <p:cNvPr id="142" name="Google Shape;142;p13"/>
          <p:cNvSpPr txBox="1"/>
          <p:nvPr/>
        </p:nvSpPr>
        <p:spPr>
          <a:xfrm>
            <a:off x="4625875" y="5198566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sp>
        <p:nvSpPr>
          <p:cNvPr id="143" name="Google Shape;143;p13"/>
          <p:cNvSpPr txBox="1"/>
          <p:nvPr/>
        </p:nvSpPr>
        <p:spPr>
          <a:xfrm>
            <a:off x="8308925" y="4848225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sp>
        <p:nvSpPr>
          <p:cNvPr id="144" name="Google Shape;144;p13"/>
          <p:cNvSpPr txBox="1"/>
          <p:nvPr/>
        </p:nvSpPr>
        <p:spPr>
          <a:xfrm>
            <a:off x="8308925" y="5198566"/>
            <a:ext cx="19050" cy="9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525" b="0" i="0" u="none" strike="noStrike" cap="none" noProof="0" dirty="0">
                <a:solidFill>
                  <a:srgbClr val="C5A059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▪</a:t>
            </a:r>
            <a:endParaRPr lang="pl-PL" noProof="0" dirty="0"/>
          </a:p>
        </p:txBody>
      </p:sp>
      <p:pic>
        <p:nvPicPr>
          <p:cNvPr id="2" name="Image 0" descr="/home/claude/bgb_template/logo_emblem_navy.png">
            <a:extLst>
              <a:ext uri="{FF2B5EF4-FFF2-40B4-BE49-F238E27FC236}">
                <a16:creationId xmlns:a16="http://schemas.microsoft.com/office/drawing/2014/main" id="{E2282945-1FA1-67F5-5C2C-570E7E598935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3000" b="1" noProof="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„starych” wniosków notyfikacyjnych</a:t>
            </a:r>
            <a:endParaRPr lang="pl-PL" sz="3000" noProof="0" dirty="0"/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20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Reguła z art. 92 ust. 8 WSR</a:t>
            </a:r>
            <a:endParaRPr lang="pl-PL" sz="2000" noProof="0" dirty="0"/>
          </a:p>
        </p:txBody>
      </p:sp>
      <p:sp>
        <p:nvSpPr>
          <p:cNvPr id="6" name="Text 3"/>
          <p:cNvSpPr/>
          <p:nvPr/>
        </p:nvSpPr>
        <p:spPr>
          <a:xfrm>
            <a:off x="457200" y="2285999"/>
            <a:ext cx="5486400" cy="4069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600"/>
              </a:spcAft>
            </a:pP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„Wnioski o wydanie zgody na przemieszczanie odpadów złożone zgodnie z rozporządzeniem (WE) nr 1013/2006 przed dniem 21 maja 2026 r., które do tego dnia nie zostały potwierdzone przez wszystkie właściwe organy, uznaje się za wycofane z mocy prawa.”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potwierdzenie przez wszystkie właściwe organy’ rozumie się formalne potwierdzenie przyjęcia kompletnego zgłoszenia przez organ państwa wysyłki, przeznaczenia oraz ewentualnych państw tranzytu, zgodnie z procedurą notyfikacyjną.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skutek umorzenia ex lege (wycofania) dotyczy wyłącznie notyfikacji wymagających zgody organów,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przemieszczenia z Załącznika VII nie są notyfikacjami wymagającymi zgody, więc nie podlegają temu</a:t>
            </a:r>
            <a:r>
              <a:rPr lang="pl-PL" b="1" noProof="0" dirty="0"/>
              <a:t> </a:t>
            </a: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umorzeniu, a dla nich przewiduje się inne rozwiązania przejściowe.</a:t>
            </a:r>
          </a:p>
          <a:p>
            <a:pPr>
              <a:spcAft>
                <a:spcPts val="600"/>
              </a:spcAft>
            </a:pP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Podmiot zainteresowany realizacją transportu musi wszcząć całą procedurę administracyjną od nowa — zgodnie z nowym rozporządzeniem 2024/1157 i wymogiem elektronicznej obsługi notyfikacji w systemie DIWASS</a:t>
            </a:r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Praktyczne konsekwencje</a:t>
            </a:r>
            <a:endParaRPr lang="pl-PL" sz="1800" noProof="0" dirty="0"/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Punkt krytyczny dla zakładów opierających działalność na długoterminowych notyfikacjach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Konieczność weryfikacji statusu wszystkich notyfikacji w toku przed 21.05.2026 r.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Ryzyko paraliżu logistycznego — utrata ciągłości wywozu surowców wtórnych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Okres przejściowy 21.05–31.12.2026 r. tylko dla zielonej listy (Załącznik VII)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Rekomendacja: rewizja portfela notyfikacji i wczesna rejestracja w DIWASS</a:t>
            </a:r>
            <a:endParaRPr lang="pl-PL" sz="1300" noProof="0" dirty="0"/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lang="pl-PL" sz="900" noProof="0" dirty="0"/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pl-PL" sz="900" noProof="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600" noProof="0" dirty="0">
                <a:solidFill>
                  <a:srgbClr val="B894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OBOWIĄZEK REJESTRACJI</a:t>
            </a:r>
            <a:endParaRPr lang="pl-PL" sz="1000" noProof="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3000" b="1" noProof="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Kto musi się zarejestrować w DIWASS</a:t>
            </a:r>
            <a:endParaRPr lang="pl-PL" sz="3000" noProof="0" dirty="0"/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1737360"/>
            <a:ext cx="3535680" cy="219456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6" name="Shape 3"/>
          <p:cNvSpPr/>
          <p:nvPr/>
        </p:nvSpPr>
        <p:spPr>
          <a:xfrm>
            <a:off x="777240" y="2057400"/>
            <a:ext cx="640080" cy="640080"/>
          </a:xfrm>
          <a:prstGeom prst="ellipse">
            <a:avLst/>
          </a:prstGeom>
          <a:solidFill>
            <a:srgbClr val="1A2A4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8058" y="2198218"/>
            <a:ext cx="358445" cy="358445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77240" y="2788920"/>
            <a:ext cx="289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5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Zgłaszający i odbiorca</a:t>
            </a:r>
            <a:endParaRPr lang="pl-PL" sz="1500" noProof="0" dirty="0"/>
          </a:p>
        </p:txBody>
      </p:sp>
      <p:sp>
        <p:nvSpPr>
          <p:cNvPr id="9" name="Text 5"/>
          <p:cNvSpPr/>
          <p:nvPr/>
        </p:nvSpPr>
        <p:spPr>
          <a:xfrm>
            <a:off x="777240" y="3154680"/>
            <a:ext cx="2895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1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Podmioty inicjujące i finalnie przyjmujące transport odpadów</a:t>
            </a:r>
            <a:endParaRPr lang="pl-PL" sz="1100" noProof="0" dirty="0"/>
          </a:p>
        </p:txBody>
      </p:sp>
      <p:sp>
        <p:nvSpPr>
          <p:cNvPr id="10" name="Shape 6"/>
          <p:cNvSpPr/>
          <p:nvPr/>
        </p:nvSpPr>
        <p:spPr>
          <a:xfrm>
            <a:off x="4312920" y="1737360"/>
            <a:ext cx="3535680" cy="219456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1" name="Shape 7"/>
          <p:cNvSpPr/>
          <p:nvPr/>
        </p:nvSpPr>
        <p:spPr>
          <a:xfrm>
            <a:off x="4632960" y="2057400"/>
            <a:ext cx="640080" cy="640080"/>
          </a:xfrm>
          <a:prstGeom prst="ellipse">
            <a:avLst/>
          </a:prstGeom>
          <a:solidFill>
            <a:srgbClr val="1A2A4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778" y="2198218"/>
            <a:ext cx="358445" cy="358445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4632960" y="2788920"/>
            <a:ext cx="289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5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Wytwórcy odpadów</a:t>
            </a:r>
            <a:endParaRPr lang="pl-PL" sz="1500" noProof="0" dirty="0"/>
          </a:p>
        </p:txBody>
      </p:sp>
      <p:sp>
        <p:nvSpPr>
          <p:cNvPr id="14" name="Text 9"/>
          <p:cNvSpPr/>
          <p:nvPr/>
        </p:nvSpPr>
        <p:spPr>
          <a:xfrm>
            <a:off x="4632960" y="3154680"/>
            <a:ext cx="2895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1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MPO, ZZO i inne podmioty wytwarzające frakcje surowcowe i RDF</a:t>
            </a:r>
            <a:endParaRPr lang="pl-PL" sz="1100" noProof="0" dirty="0"/>
          </a:p>
        </p:txBody>
      </p:sp>
      <p:sp>
        <p:nvSpPr>
          <p:cNvPr id="15" name="Shape 10"/>
          <p:cNvSpPr/>
          <p:nvPr/>
        </p:nvSpPr>
        <p:spPr>
          <a:xfrm>
            <a:off x="8168640" y="1737360"/>
            <a:ext cx="3535680" cy="219456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6" name="Shape 11"/>
          <p:cNvSpPr/>
          <p:nvPr/>
        </p:nvSpPr>
        <p:spPr>
          <a:xfrm>
            <a:off x="8488680" y="2057400"/>
            <a:ext cx="640080" cy="640080"/>
          </a:xfrm>
          <a:prstGeom prst="ellipse">
            <a:avLst/>
          </a:prstGeom>
          <a:solidFill>
            <a:srgbClr val="1A2A4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29498" y="2198218"/>
            <a:ext cx="358445" cy="358445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8488680" y="2788920"/>
            <a:ext cx="289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5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Organizatorzy transportu</a:t>
            </a:r>
            <a:endParaRPr lang="pl-PL" sz="1500" noProof="0" dirty="0"/>
          </a:p>
        </p:txBody>
      </p:sp>
      <p:sp>
        <p:nvSpPr>
          <p:cNvPr id="19" name="Text 13"/>
          <p:cNvSpPr/>
          <p:nvPr/>
        </p:nvSpPr>
        <p:spPr>
          <a:xfrm>
            <a:off x="8488680" y="3154680"/>
            <a:ext cx="2895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1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Pośrednicy, dealerzy i podmioty organizujące przemieszczenie</a:t>
            </a:r>
            <a:endParaRPr lang="pl-PL" sz="1100" noProof="0" dirty="0"/>
          </a:p>
        </p:txBody>
      </p:sp>
      <p:sp>
        <p:nvSpPr>
          <p:cNvPr id="20" name="Shape 14"/>
          <p:cNvSpPr/>
          <p:nvPr/>
        </p:nvSpPr>
        <p:spPr>
          <a:xfrm>
            <a:off x="457200" y="4251960"/>
            <a:ext cx="3535680" cy="219456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21" name="Shape 15"/>
          <p:cNvSpPr/>
          <p:nvPr/>
        </p:nvSpPr>
        <p:spPr>
          <a:xfrm>
            <a:off x="777240" y="4572000"/>
            <a:ext cx="640080" cy="640080"/>
          </a:xfrm>
          <a:prstGeom prst="ellipse">
            <a:avLst/>
          </a:prstGeom>
          <a:solidFill>
            <a:srgbClr val="1A2A4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8058" y="4712818"/>
            <a:ext cx="358445" cy="358445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777240" y="5303520"/>
            <a:ext cx="289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5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Fizyczni przewoźnicy</a:t>
            </a:r>
            <a:endParaRPr lang="pl-PL" sz="1500" noProof="0" dirty="0"/>
          </a:p>
        </p:txBody>
      </p:sp>
      <p:sp>
        <p:nvSpPr>
          <p:cNvPr id="24" name="Text 17"/>
          <p:cNvSpPr/>
          <p:nvPr/>
        </p:nvSpPr>
        <p:spPr>
          <a:xfrm>
            <a:off x="777240" y="5669280"/>
            <a:ext cx="2895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1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Firmy transportowe wykonujące faktyczny przewóz odpadów</a:t>
            </a:r>
            <a:endParaRPr lang="pl-PL" sz="1100" noProof="0" dirty="0"/>
          </a:p>
        </p:txBody>
      </p:sp>
      <p:sp>
        <p:nvSpPr>
          <p:cNvPr id="25" name="Shape 18"/>
          <p:cNvSpPr/>
          <p:nvPr/>
        </p:nvSpPr>
        <p:spPr>
          <a:xfrm>
            <a:off x="4312920" y="4251960"/>
            <a:ext cx="3535680" cy="219456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26" name="Shape 19"/>
          <p:cNvSpPr/>
          <p:nvPr/>
        </p:nvSpPr>
        <p:spPr>
          <a:xfrm>
            <a:off x="4632960" y="4572000"/>
            <a:ext cx="640080" cy="640080"/>
          </a:xfrm>
          <a:prstGeom prst="ellipse">
            <a:avLst/>
          </a:prstGeom>
          <a:solidFill>
            <a:srgbClr val="1A2A4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73778" y="4712818"/>
            <a:ext cx="358445" cy="358445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4632960" y="5303520"/>
            <a:ext cx="289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5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Instalacje docelowe</a:t>
            </a:r>
            <a:endParaRPr lang="pl-PL" sz="1500" noProof="0" dirty="0"/>
          </a:p>
        </p:txBody>
      </p:sp>
      <p:sp>
        <p:nvSpPr>
          <p:cNvPr id="29" name="Text 21"/>
          <p:cNvSpPr/>
          <p:nvPr/>
        </p:nvSpPr>
        <p:spPr>
          <a:xfrm>
            <a:off x="4632960" y="5669280"/>
            <a:ext cx="2895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1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Instalacje odzysku i unieszkodliwiania, w tym zagraniczne spalarnie i </a:t>
            </a:r>
            <a:r>
              <a:rPr lang="pl-PL" sz="1100" noProof="0" dirty="0" err="1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recyklery</a:t>
            </a:r>
            <a:endParaRPr lang="pl-PL" sz="1100" noProof="0" dirty="0"/>
          </a:p>
        </p:txBody>
      </p:sp>
      <p:sp>
        <p:nvSpPr>
          <p:cNvPr id="30" name="Shape 22"/>
          <p:cNvSpPr/>
          <p:nvPr/>
        </p:nvSpPr>
        <p:spPr>
          <a:xfrm>
            <a:off x="8168640" y="4251960"/>
            <a:ext cx="3535680" cy="219456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31" name="Shape 23"/>
          <p:cNvSpPr/>
          <p:nvPr/>
        </p:nvSpPr>
        <p:spPr>
          <a:xfrm>
            <a:off x="8488680" y="4572000"/>
            <a:ext cx="640080" cy="640080"/>
          </a:xfrm>
          <a:prstGeom prst="ellipse">
            <a:avLst/>
          </a:prstGeom>
          <a:solidFill>
            <a:srgbClr val="1A2A4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pic>
        <p:nvPicPr>
          <p:cNvPr id="32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629498" y="4712818"/>
            <a:ext cx="358445" cy="358445"/>
          </a:xfrm>
          <a:prstGeom prst="rect">
            <a:avLst/>
          </a:prstGeom>
        </p:spPr>
      </p:pic>
      <p:sp>
        <p:nvSpPr>
          <p:cNvPr id="33" name="Text 24"/>
          <p:cNvSpPr/>
          <p:nvPr/>
        </p:nvSpPr>
        <p:spPr>
          <a:xfrm>
            <a:off x="8488680" y="5303520"/>
            <a:ext cx="289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5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Rejestracja przez GIOŚ</a:t>
            </a:r>
            <a:endParaRPr lang="pl-PL" sz="1500" noProof="0" dirty="0"/>
          </a:p>
        </p:txBody>
      </p:sp>
      <p:sp>
        <p:nvSpPr>
          <p:cNvPr id="34" name="Text 25"/>
          <p:cNvSpPr/>
          <p:nvPr/>
        </p:nvSpPr>
        <p:spPr>
          <a:xfrm>
            <a:off x="8488680" y="5669280"/>
            <a:ext cx="2895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1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Login z 2FA, weryfikacja KRS/CEIDG/UPL, NIP, REGON, BDO</a:t>
            </a:r>
            <a:endParaRPr lang="pl-PL" sz="1100" noProof="0" dirty="0"/>
          </a:p>
        </p:txBody>
      </p:sp>
      <p:sp>
        <p:nvSpPr>
          <p:cNvPr id="35" name="Shape 26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36" name="Text 27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lang="pl-PL" sz="900" noProof="0" dirty="0"/>
          </a:p>
        </p:txBody>
      </p:sp>
      <p:sp>
        <p:nvSpPr>
          <p:cNvPr id="37" name="Text 28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pl-PL" sz="900" noProof="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600" noProof="0" dirty="0">
                <a:solidFill>
                  <a:srgbClr val="B894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INTEGRALNOŚĆ DANYCH</a:t>
            </a:r>
            <a:endParaRPr lang="pl-PL" sz="1000" noProof="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3000" b="1" noProof="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Zasada „tylko z listy” — brak rejestracji = brak transportu</a:t>
            </a:r>
            <a:endParaRPr lang="pl-PL" sz="3000" noProof="0" dirty="0"/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20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Mechanizm działania</a:t>
            </a:r>
            <a:endParaRPr lang="pl-PL" sz="2000" noProof="0" dirty="0"/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DIWASS  opiera się na numerach identyfikacyjnych zarejestrowanych podmiotów”. Wszystkie podmioty uczestniczące w transporcie wybiera się wyłącznie z zamkniętej, systemowej listy zarejestrowanych użytkowników.
Brak rejestracji któregokolwiek partnera (odbiorcy, przewoźnika, instalacji itd.) uniemożliwia wypełnienie obowiązkowych pól i wygenerowanie kompletnego dokumentu TPO w DIWASS, co po zakończeniu okresów przejściowych oznacza brak wymaganej dokumentacji i w konsekwencji nielegalny przewóz.</a:t>
            </a:r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Skutki operacyjne</a:t>
            </a:r>
            <a:endParaRPr lang="pl-PL" sz="1800" noProof="0" dirty="0"/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Brak dokumentu DIWASS → przewóz technicznie niemożliwy i nielegalny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Ryzyko zatrzymania pojazdów na granicy przez organy kontrolne (ITD, WIOŚ)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Obowiązek prewencyjnej weryfikacji wszystkich kontrahentów (krajowych i zagranicznych)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Konieczność klauzul umownych nakładających obowiązek rejestracji na partnera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Ryzyko utraty rynków zbytu dla surowców wtórnych i paliw alternatywnych</a:t>
            </a:r>
            <a:endParaRPr lang="pl-PL" sz="1300" noProof="0" dirty="0"/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lang="pl-PL" sz="900" noProof="0" dirty="0"/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pl-PL" sz="900" noProof="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600" noProof="0" dirty="0">
                <a:solidFill>
                  <a:srgbClr val="B894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DOSTĘP DO SYSTEMU</a:t>
            </a:r>
            <a:endParaRPr lang="pl-PL" sz="1000" noProof="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3000" b="1" noProof="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Kanały pracy z DIWASS i poziomy uprawnień</a:t>
            </a:r>
            <a:endParaRPr lang="pl-PL" sz="3000" noProof="0" dirty="0"/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20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Dwa kanały dostępu</a:t>
            </a:r>
            <a:endParaRPr lang="pl-PL" sz="2000" noProof="0" dirty="0"/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Interfejs graficzny (GUI) — dedykowana strona Komisji Europejskiej do ręcznego wprowadzania danych. Rekomendowany dla mniejszych podmiotów o niewielkim wolumenie transgranicznych transportów.
Integracja przez API — automatyczna wymiana danych między wewnętrznym oprogramowaniem ERP a centralną bazą DIWASS. Rozwiązanie dedykowane dużym operatorom oraz zakładom realizującym regularne wywozy surowców wtórnych i RDF.</a:t>
            </a:r>
          </a:p>
          <a:p>
            <a:pPr marL="0" indent="0">
              <a:spcAft>
                <a:spcPts val="600"/>
              </a:spcAft>
              <a:buNone/>
            </a:pPr>
            <a:endParaRPr lang="pl-PL" sz="1400" noProof="0" dirty="0">
              <a:solidFill>
                <a:srgbClr val="1F2937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>
              <a:spcAft>
                <a:spcPts val="600"/>
              </a:spcAft>
            </a:pPr>
            <a:r>
              <a:rPr lang="pl-PL" sz="1400" b="1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Uprawnienia poszczególnych ról wynikają z art. 5 i 14 rozporządzenia wykonawczego (UE) 2025/1290 – użytkownicy uwierzytelniają dokumenty zgodnie ze swoją rolą, a organy inspekcyjne mają dostęp wyłącznie w trybie odczytu</a:t>
            </a:r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Matryca uprawnień</a:t>
            </a:r>
            <a:endParaRPr lang="pl-PL" sz="1800" noProof="0" dirty="0"/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Zgłaszający — pełne prawa edycyjne dokumentu przesyłania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Przewoźnicy — dostęp do dokumentu po formalnych zgodach organów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Instalacje odzysku — dostęp po akceptacji państw zainteresowanych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Służby kontrolne państw członkowskich — stały dostęp „tylko do odczytu”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Możliwość natychmiastowej weryfikacji legalności transportu podczas kontroli drogowej</a:t>
            </a:r>
            <a:endParaRPr lang="pl-PL" sz="1300" noProof="0" dirty="0"/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lang="pl-PL" sz="900" noProof="0" dirty="0"/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pl-PL" sz="900" noProof="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600" noProof="0" dirty="0">
                <a:solidFill>
                  <a:srgbClr val="B894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POTRÓJNY REŻIM</a:t>
            </a:r>
            <a:endParaRPr lang="pl-PL" sz="1000" noProof="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3000" b="1" noProof="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BDO, SENT i DIWASS — porównanie systemów</a:t>
            </a:r>
            <a:endParaRPr lang="pl-PL" sz="3000" noProof="0" dirty="0"/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133903"/>
              </p:ext>
            </p:extLst>
          </p:nvPr>
        </p:nvGraphicFramePr>
        <p:xfrm>
          <a:off x="457200" y="1737360"/>
          <a:ext cx="11247120" cy="4160520"/>
        </p:xfrm>
        <a:graphic>
          <a:graphicData uri="http://schemas.openxmlformats.org/drawingml/2006/table">
            <a:tbl>
              <a:tblPr/>
              <a:tblGrid>
                <a:gridCol w="393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pl-PL" sz="1300" b="1" noProof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Kryterium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300" b="1" noProof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BDO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300" b="1" noProof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SENT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300" b="1" noProof="0" dirty="0">
                          <a:solidFill>
                            <a:srgbClr val="B894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DIWASS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Podstawa prawna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Ustawa o odpadach </a:t>
                      </a:r>
                      <a:r>
                        <a:rPr lang="pl-PL" sz="1200" noProof="0" dirty="0"/>
                        <a:t>z dnia 14 grudnia 2012 r. o odpadach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/>
                        <a:t>Ustawa o systemie monitorowania drogowego i kolejowego przewozu towarów oraz obrotu paliwami opałowymi z dnia 9 marca 2017 r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 err="1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Rozp</a:t>
                      </a: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 (UE) 2024/1157, 2025/1290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Zasięg geograficzny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Krajowy (Polska)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Krajowy (przewozy </a:t>
                      </a:r>
                      <a:r>
                        <a:rPr lang="pl-PL" sz="1200" noProof="0" dirty="0" err="1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międzynar</a:t>
                      </a: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.)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Cała UE i państwa trzecie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Cel nadzoru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Ewidencja ilościowa odpadów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kern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kontrola przewozu tzw. towarów wrażliwych w celu przeciwdziałania naruszeniom podatkowym i nielegalnemu obrotowi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Cyfryzacja procedur TPO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Sposób kontroli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Ex-post (rozliczenia okresowe)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Operacyjnie, w czasie rzeczywistym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Nadzór od zgłoszenia do odzysku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Próg zgłoszeniowy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kern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 do zasady każdy odpad (z wyjątkami w rozporządzeniach)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kern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Odpady objęte WSR – zasadniczo bez progu; zwolnienie dla zielonej listy ≤ 20 kg, wybrane kody z katalogu odpadów ≥ 1000 kg / 1000 l.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kern="1200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Wszystkie przemieszczenia objęte WSR 2024/1157 (notyfikacje + Załącznik VII, z wyjątkami przewidzianymi w przepisach)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85216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i="1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Każda transgraniczna transakcja TPO wymaga równoległego odzwierciedlenia we wszystkich trzech systemach — rozbieżności mogą skutkować kontrolą organów i karami administracyjnymi.</a:t>
            </a:r>
            <a:endParaRPr lang="pl-PL" sz="1000" noProof="0" dirty="0"/>
          </a:p>
        </p:txBody>
      </p:sp>
      <p:sp>
        <p:nvSpPr>
          <p:cNvPr id="7" name="Shape 3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Text 4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lang="pl-PL" sz="900" noProof="0" dirty="0"/>
          </a:p>
        </p:txBody>
      </p:sp>
      <p:sp>
        <p:nvSpPr>
          <p:cNvPr id="5" name="Text 5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pl-PL" sz="900" noProof="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600" noProof="0" dirty="0">
                <a:solidFill>
                  <a:srgbClr val="B894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SKUTKI EKONOMICZNE</a:t>
            </a:r>
            <a:endParaRPr lang="pl-PL" sz="1000" noProof="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3000" b="1" noProof="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Skutki kosztowe i organizacyjne</a:t>
            </a:r>
            <a:endParaRPr lang="pl-PL" sz="3000" noProof="0" dirty="0"/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20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Wzrost kosztów transportu</a:t>
            </a:r>
            <a:endParaRPr lang="pl-PL" sz="2000" noProof="0" dirty="0"/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Firmy transportowe muszą uwzględnić w kalkulacjach koszty dostosowania IT, szkolenia kierowców i personelu oraz ryzyko kar za błędy w DIWASS. Przekłada się to bezpośrednio na wzrost stawek transportowych.
Rygorystyczne wymagania </a:t>
            </a:r>
            <a:r>
              <a:rPr lang="pl-PL" sz="1400" noProof="0" dirty="0" err="1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</a:t>
            </a: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mogą wypchnąć z rynku mniejszych przewoźników, prowadząc do konsolidacji sektora i monopolizacji przez kilka dużych grup kapitałowych. Skutkiem dla gmin będą wyższe ceny i ograniczenie konkurencji w przetargach.</a:t>
            </a:r>
            <a:endParaRPr lang="pl-PL" sz="1400" noProof="0" dirty="0"/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Działania po stronie gminy</a:t>
            </a:r>
            <a:endParaRPr lang="pl-PL" sz="1800" noProof="0" dirty="0"/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Rewizja wzorów umów odbioru odpadów komunalnych i SWZ w przetargach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Precyzyjne przypisanie roli „organizatora przemieszczenia” w kontraktach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Klauzule podziału odpowiedzialności za dane w e-Załączniku VII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Procedury awaryjne na wypadek awarii DIWASS lub braku zasięgu sieci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Możliwy wzrost opłat za gospodarowanie odpadami komunalnymi dla mieszkańców</a:t>
            </a:r>
            <a:endParaRPr lang="pl-PL" sz="1300" noProof="0" dirty="0"/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lang="pl-PL" sz="900" noProof="0" dirty="0"/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pl-PL" sz="900" noProof="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600" noProof="0" dirty="0">
                <a:solidFill>
                  <a:srgbClr val="B894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TARYFIKATOR SANKCJI</a:t>
            </a:r>
            <a:endParaRPr lang="pl-PL" sz="1000" noProof="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3000" b="1" noProof="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Kary administracyjne WIOŚ (</a:t>
            </a:r>
            <a:r>
              <a:rPr lang="pl-PL" sz="3000" b="1" noProof="0" dirty="0" err="1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u.m.p.o</a:t>
            </a:r>
            <a:r>
              <a:rPr lang="pl-PL" sz="3000" b="1" noProof="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.)</a:t>
            </a:r>
            <a:endParaRPr lang="pl-PL" sz="3000" noProof="0" dirty="0"/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196591"/>
              </p:ext>
            </p:extLst>
          </p:nvPr>
        </p:nvGraphicFramePr>
        <p:xfrm>
          <a:off x="457200" y="1737360"/>
          <a:ext cx="11247120" cy="3566160"/>
        </p:xfrm>
        <a:graphic>
          <a:graphicData uri="http://schemas.openxmlformats.org/drawingml/2006/table">
            <a:tbl>
              <a:tblPr/>
              <a:tblGrid>
                <a:gridCol w="393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pl-PL" sz="1300" b="1" noProof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Podmiot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300" b="1" noProof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Naruszenie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300" b="1" noProof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Wysokość kary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300" b="1" noProof="0" dirty="0">
                          <a:solidFill>
                            <a:srgbClr val="B894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Status / uwagi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Odbiorca / Zgłaszający / Organizator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Nielegalne przemieszczanie odpadów (m.in. brak rejestracji w DIWASS, brak zgłoszenia)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10 000 – 1 000 000 zł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32 </a:t>
                      </a:r>
                      <a:r>
                        <a:rPr lang="pl-PL" sz="1200" b="1" noProof="0" dirty="0" err="1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u.m.p.o</a:t>
                      </a: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Odbiorca (prowadzący instalację)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Naruszenie procedur informowania (brak potwierdzeń, użycie tego samego dokumentu)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5 000 – 200 000 zł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rozdz. 9 </a:t>
                      </a:r>
                      <a:r>
                        <a:rPr lang="pl-PL" sz="1200" b="1" noProof="0" dirty="0" err="1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u.m.p.o</a:t>
                      </a: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Zgłaszający (wysyłający)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Naruszenia zgłoszeniowe (brak powiadomienia, przekroczenie limitów ilościowych)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5 000 – 200 000 zł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rozdz. 9 </a:t>
                      </a:r>
                      <a:r>
                        <a:rPr lang="pl-PL" sz="1200" b="1" noProof="0" dirty="0" err="1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u.m.p.o</a:t>
                      </a: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Transportujący (przewoźnik)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Inna trasa, brak e-dokumentów, błędy w DIWASS, zmieszanie ładunków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5 000 – 100 000 zł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rozdz. 9 </a:t>
                      </a:r>
                      <a:r>
                        <a:rPr lang="pl-PL" sz="1200" b="1" noProof="0" dirty="0" err="1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u.m.p.o</a:t>
                      </a: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Odbiorca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Niewykonanie decyzji o zwrocie nielegalnie przywiezionych odpadów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 100 000 zł (projekt nowelizacji)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33 </a:t>
                      </a:r>
                      <a:r>
                        <a:rPr lang="pl-PL" sz="1200" b="1" noProof="0" dirty="0" err="1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u.m.p.o</a:t>
                      </a: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85216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i="1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Niezależnie od sankcji administracyjnych, naruszenia mogą skutkować odpowiedzialnością karną na gruncie art. 183 k.k. (grzywna, ograniczenie wolności, w skrajnych przypadkach pozbawienie wolności).</a:t>
            </a:r>
            <a:endParaRPr lang="pl-PL" sz="1000" noProof="0" dirty="0"/>
          </a:p>
        </p:txBody>
      </p:sp>
      <p:sp>
        <p:nvSpPr>
          <p:cNvPr id="7" name="Shape 3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Text 4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lang="pl-PL" sz="900" noProof="0" dirty="0"/>
          </a:p>
        </p:txBody>
      </p:sp>
      <p:sp>
        <p:nvSpPr>
          <p:cNvPr id="5" name="Text 5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pl-PL" sz="900" noProof="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1828800"/>
            <a:ext cx="73152" cy="32004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3" name="Text 1"/>
          <p:cNvSpPr/>
          <p:nvPr/>
        </p:nvSpPr>
        <p:spPr>
          <a:xfrm>
            <a:off x="868680" y="182880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pl-PL" sz="1200" noProof="0" dirty="0"/>
          </a:p>
        </p:txBody>
      </p:sp>
      <p:sp>
        <p:nvSpPr>
          <p:cNvPr id="4" name="Text 2"/>
          <p:cNvSpPr/>
          <p:nvPr/>
        </p:nvSpPr>
        <p:spPr>
          <a:xfrm>
            <a:off x="868680" y="2331720"/>
            <a:ext cx="10515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4000" b="1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NIS2 w nowej ustawie KSC</a:t>
            </a:r>
            <a:endParaRPr lang="pl-PL" sz="4000" noProof="0" dirty="0"/>
          </a:p>
        </p:txBody>
      </p:sp>
      <p:sp>
        <p:nvSpPr>
          <p:cNvPr id="5" name="Text 3"/>
          <p:cNvSpPr/>
          <p:nvPr/>
        </p:nvSpPr>
        <p:spPr>
          <a:xfrm>
            <a:off x="868680" y="365760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i="1" noProof="0" dirty="0">
                <a:solidFill>
                  <a:srgbClr val="B8C3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Kalendarz wdrożenia, status podmiotu, kary i obowiązki kierownictwa</a:t>
            </a:r>
            <a:endParaRPr lang="pl-PL" sz="1800" noProof="0" dirty="0"/>
          </a:p>
        </p:txBody>
      </p:sp>
      <p:sp>
        <p:nvSpPr>
          <p:cNvPr id="6" name="Text 4"/>
          <p:cNvSpPr/>
          <p:nvPr/>
        </p:nvSpPr>
        <p:spPr>
          <a:xfrm>
            <a:off x="10972800" y="6510528"/>
            <a:ext cx="667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noProof="0" dirty="0">
                <a:solidFill>
                  <a:srgbClr val="8B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13</a:t>
            </a:r>
            <a:endParaRPr lang="pl-PL" sz="900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5486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PREZENTACJI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Agenda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874520"/>
            <a:ext cx="822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i="1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463040" y="19202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Dwa słowa o systemie kaucyjnym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463040" y="225856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rozdz. 5a–5d ustawy o opakowaniach — w mocy od 1.10.2025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463040" y="2578608"/>
            <a:ext cx="10058400" cy="0"/>
          </a:xfrm>
          <a:prstGeom prst="line">
            <a:avLst/>
          </a:prstGeom>
          <a:noFill/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9" name="Text 7"/>
          <p:cNvSpPr/>
          <p:nvPr/>
        </p:nvSpPr>
        <p:spPr>
          <a:xfrm>
            <a:off x="548640" y="2624328"/>
            <a:ext cx="822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i="1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1463040" y="2670048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Decyzje odpadowe — pakiet deregulacyjny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463040" y="3008376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226a u.o. — utrzymanie zezwoleń w mocy do 31.12.2026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463040" y="3328416"/>
            <a:ext cx="10058400" cy="0"/>
          </a:xfrm>
          <a:prstGeom prst="line">
            <a:avLst/>
          </a:prstGeom>
          <a:noFill/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3" name="Text 11"/>
          <p:cNvSpPr/>
          <p:nvPr/>
        </p:nvSpPr>
        <p:spPr>
          <a:xfrm>
            <a:off x="548640" y="3374136"/>
            <a:ext cx="822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i="1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1463040" y="3538728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DIWASS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1463040" y="4078224"/>
            <a:ext cx="10058400" cy="0"/>
          </a:xfrm>
          <a:prstGeom prst="line">
            <a:avLst/>
          </a:prstGeom>
          <a:noFill/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6" name="Text 14"/>
          <p:cNvSpPr/>
          <p:nvPr/>
        </p:nvSpPr>
        <p:spPr>
          <a:xfrm>
            <a:off x="548640" y="4123944"/>
            <a:ext cx="822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i="1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1463040" y="4169664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NIS2 w nowej ustawie KSC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1463040" y="4507992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Dz.U. 2026 poz. 252 — wpis z urzędu, samorejestracja, SZBI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463040" y="4828032"/>
            <a:ext cx="10058400" cy="0"/>
          </a:xfrm>
          <a:prstGeom prst="line">
            <a:avLst/>
          </a:prstGeom>
          <a:noFill/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0" name="Text 18"/>
          <p:cNvSpPr/>
          <p:nvPr/>
        </p:nvSpPr>
        <p:spPr>
          <a:xfrm>
            <a:off x="548640" y="4873752"/>
            <a:ext cx="822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i="1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1463040" y="4919472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Zmiany w Pzp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1463040" y="52578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ustawa deregulacyjna z 21.05.2025 — w mocy od 13.03.2026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463040" y="5577840"/>
            <a:ext cx="10058400" cy="0"/>
          </a:xfrm>
          <a:prstGeom prst="line">
            <a:avLst/>
          </a:prstGeom>
          <a:noFill/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4" name="Text 22"/>
          <p:cNvSpPr/>
          <p:nvPr/>
        </p:nvSpPr>
        <p:spPr>
          <a:xfrm>
            <a:off x="548640" y="5623560"/>
            <a:ext cx="822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i="1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1463040" y="5669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Projekty ustaw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1463040" y="6007608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UC100 (ROP)  ·  UD252 (UCPG)  ·  UD224 (OOŚ)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48640" y="6446520"/>
            <a:ext cx="11091672" cy="0"/>
          </a:xfrm>
          <a:prstGeom prst="line">
            <a:avLst/>
          </a:prstGeom>
          <a:noFill/>
          <a:ln w="9525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8" name="Text 26"/>
          <p:cNvSpPr/>
          <p:nvPr/>
        </p:nvSpPr>
        <p:spPr>
          <a:xfrm>
            <a:off x="548640" y="65105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BGB · Forum Dyrektorów Zakładów Oczyszczania Miast · maj 2026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0972800" y="6510528"/>
            <a:ext cx="667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pic>
        <p:nvPicPr>
          <p:cNvPr id="30" name="Image 0" descr="/home/claude/bgb_template/logo_emblem_navy.png">
            <a:extLst>
              <a:ext uri="{FF2B5EF4-FFF2-40B4-BE49-F238E27FC236}">
                <a16:creationId xmlns:a16="http://schemas.microsoft.com/office/drawing/2014/main" id="{C6A4CB49-2A77-F73A-D7CA-5562AEE91FC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60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ŹRÓDŁA PRAWA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035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Podstawy prawne – regulacje unijne i krajowe</a:t>
            </a:r>
            <a:endParaRPr kumimoji="0" lang="pl-P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Kontekst zagadnienia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NIS2 to unijna dyrektywa o </a:t>
            </a:r>
            <a:r>
              <a:rPr kumimoji="0" lang="pl-PL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cyberbezpieczeństwie</a:t>
            </a: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, której celem jest podniesienie odporności najważniejszych usług (m.in. komunalnych) na ataki i awarie, tak aby zapewnić ciągłość świadczenia usług dla obywateli.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srgbClr val="1A2A4A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Dyrektywa Parlamentu Europejskiego i Rady (UE) 2022/2555 („NIS2”) została wdrożona do polskiego porządku prawnego ustawą z dnia 23 stycznia 2026 r. o zmianie ustawy o krajowym systemie </a:t>
            </a:r>
            <a:r>
              <a:rPr kumimoji="0" lang="pl-PL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oraz niektórych innych ustaw (Dz.U. z 2026 r. poz. 252).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Ustawa nowelizująca weszła w życie 3 kwietnia 2026 r.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Podstawa Prawna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Dyrektywa NIS2: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dyrektywa Parlamentu Europejskiego i Rady (UE) 2022/2555 z dnia 14 grudnia 2022 r. w sprawie środków na rzecz wysokiego wspólnego poziomu 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na terytorium Unii (NIS2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Ustawa o KSC: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ustawa z dnia 5 lipca 2018 r. o krajowym systemie 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Nowelizacja KSC: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ustawa z dnia 23 stycznia 2026 r. o zmianie ustawy o krajowym systemie 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oraz niektórych innych ustaw (Dz.U. z 2026 r. poz. 252)</a:t>
            </a: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Kryterium wielkości: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rozporządzenie Komisji (UE) nr 651/2014 z dnia 17 czerwca 2014 r. uznające niektóre rodzaje pomocy za zgodne z rynkiem wewnętrznym</a:t>
            </a: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60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STATUS PODMIOTU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035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Trzy ścieżki wejścia do KSC dla firm komunalnych</a:t>
            </a:r>
            <a:endParaRPr kumimoji="0" lang="pl-P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Tło regulacyjne 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Gospodarowanie odpadami jest wprost ujęte w katalogu działalności podmiotów ważnych – w załączniku nr 2 do ustawy o krajowym systemie </a:t>
            </a:r>
            <a:r>
              <a:rPr kumimoji="0" lang="pl-PL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, obejmując m.in. zbieranie, transport, przetwarzanie odpadów oraz działalność sprzedawcy i pośrednika w obrocie odpadami.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Spółka komunalna może zostać uznana za podmiot ważny również jako podmiot publiczny wskazany w załączniku nr 2 w sektorze „podmioty publiczne”, w zakresie, w jakim realizuje zadania publiczne z wykorzystaniem systemów informacyjnych. </a:t>
            </a:r>
            <a:b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Niezależnie od tego, organ właściwy do spraw </a:t>
            </a:r>
            <a:r>
              <a:rPr kumimoji="0" lang="pl-PL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może – w drodze indywidualnej decyzji – uznać spółkę z sektora odpadów za podmiot ważny lub kluczowy, jeżeli spełnia przesłanki szczególne z art. 7l ustawy o KSC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Podstawa prawna: </a:t>
            </a:r>
            <a:r>
              <a:rPr kumimoji="0" lang="pl-PL" sz="1100" b="0" i="1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5 ust. 2 ustawy z dnia 5 lipca 2018 r. o krajowym systemie </a:t>
            </a:r>
            <a:r>
              <a:rPr kumimoji="0" lang="pl-PL" sz="1100" b="0" i="1" u="none" strike="noStrike" kern="1200" cap="none" spc="0" normalizeH="0" baseline="0" noProof="0" dirty="0" err="1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100" b="0" i="1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; art. 7l ustawy o KSC; załącznik nr 2 do ustawy (sektor gospodarki odpadami, sektor „podmioty publiczne”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Kluczowe wnioski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Ścieżka 1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– sektor gospodarki odpadami</a:t>
            </a:r>
            <a:b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podmiot prowadzący działalność w sektorze gospodarki odpadami wymienioną w załączniku nr 2 do ustawy o KSC – automatycznie jako podmiot ważny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300" b="1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Ścieżka 2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– podmiot publiczny</a:t>
            </a:r>
            <a:b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podmiot publiczny wskazany w załączniku nr 2 w sektorze „podmioty publiczne”, realizujący zadania publiczne z wykorzystaniem systemów informacyjnych – również jako podmiot ważny, z dodatkowymi wymogami z załącznika nr 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srgbClr val="1A2A4A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Ścieżka 3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– kwalifikacja indywidualna</a:t>
            </a:r>
            <a:b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decyzja organu właściwego do spraw </a:t>
            </a:r>
            <a:r>
              <a:rPr kumimoji="0" lang="pl-PL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na podstawie art. 7l ustawy o KSC – uznanie za podmiot ważny lub kluczowy, jeżeli spółka z sektora odpadów spełnia co najmniej jedną z przesłanek szczególnych (np. jako jedyna świadczy usługę krytyczną, zakłócenie usługi powoduje poważne zagrożenie lub ryzyko systemowe)</a:t>
            </a:r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60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STATUS PODMIOTU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035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Co do zasady: sektor odpadów = podmiot ważny</a:t>
            </a:r>
            <a:endParaRPr kumimoji="0" lang="pl-P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Reguła sektorowa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445168" y="2286000"/>
            <a:ext cx="5486400" cy="3749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Standardowym punktem wyjścia dla zakładów gospodarki odpadami jest status podmiotu ważnego, ponieważ sektor gospodarki odpadami został wymieniony w załączniku nr 2 do ustawy o krajowym systemie 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Podmiot uznaje się za ważny, jeżeli – jako co najmniej średni przedsiębiorca – prowadzi działalność określoną w załączniku nr 2.</a:t>
            </a:r>
            <a:b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 szczególnych przypadkach ten sam podmiot może zostać uznany za podmiot kluczowy – np. gdy zostanie zakwalifikowany jako podmiot krytyczny albo gdy organ wyda decyzję na podstawie art. 7l ustawy o KSC.</a:t>
            </a:r>
            <a:b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Podstawa prawna: </a:t>
            </a:r>
            <a:r>
              <a:rPr kumimoji="0" lang="pl-PL" sz="1100" b="0" i="1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Podstawa prawna: art. 5 ust. 2 ustawy o KSC; art. 7l ustawy o KSC; załącznik nr 2 do ustawy o KSC; rozporządzenie Komisji (UE) nr 651/2014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Kluczowe wnioski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Reguła ogólna: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sektor gospodarki odpadami → działalność ujęta w załączniku nr 2 → podmiot ważny (przy spełnieniu progu wielkości przedsiębiorstwa)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Wyjątek– status podmiotu kluczowego: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możliwy w razie zakwalifikowania jako podmiot krytyczny lub uznania za podmiot kluczowy w indywidualnej decyzji organu na podstawie art. 7l </a:t>
            </a: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ustawy o KSC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Próg wielkości (zasada NIS2):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 najmniej średni przedsiębiorca – &gt; 50 i &lt; 250 osób oraz: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– obrót roczny ≤ 50 mln EUR lub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– suma bilansowa roczna ≤ 43 mln EUR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(zgodnie z rozporządzeniem Komisji (UE) nr 651/2014)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srgbClr val="1A2A4A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Mniejsze podmioty mogą zostać objęte KSC indywidualną decyzją organu (art. 7l)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60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ODPOWIEDZIALNOŚĆ ZARZĄDU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035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Zarząd odpowiada osobiście za organizację, decyzje i nadzór</a:t>
            </a:r>
            <a:endParaRPr kumimoji="0" lang="pl-P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Kontekst zagadnienia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Kierownik podmiotu kluczowego lub ważnego ponosi odpowiedzialność za wykonywanie obowiązków w zakresie </a:t>
            </a:r>
            <a:r>
              <a:rPr kumimoji="0" lang="pl-PL" sz="15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przez ten podmiot – nawet jeżeli powierzył ich realizację innej osobie za jej zgodą.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Jeżeli kierownikiem jest organ wieloosobowy i nie wskazano jednej osoby odpowiedzialnej, odpowiedzialność ponoszą wszyscy członkowie tego organu.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Kierownik (oraz osoba, której powierzono jego obowiązki w zakresie </a:t>
            </a:r>
            <a:r>
              <a:rPr kumimoji="0" lang="pl-PL" sz="15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5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) ma obowiązek raz w roku przejść szkolenie obejmujące kluczowe obowiązki z KSC; udział w szkoleniu musi być udokumentowany.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Podstawa prawna: </a:t>
            </a: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8c, art. 8d, art. 8e ustawy o KSC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4"/>
          <p:cNvSpPr/>
          <p:nvPr/>
        </p:nvSpPr>
        <p:spPr>
          <a:xfrm>
            <a:off x="6400800" y="1463039"/>
            <a:ext cx="5303520" cy="4800599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6649132" y="1485901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Kluczowe wnioski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649132" y="2034540"/>
            <a:ext cx="4918028" cy="42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8d pkt 1 — decyzje zarządcze: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podejmowanie decyzji w zakresie przygotowania, wdrażania, stosowania, przeglądu i nadzoru systemu zarządzania bezpieczeństwem informacji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8d pkt 2 — pieniądze na </a:t>
            </a:r>
            <a:r>
              <a:rPr kumimoji="0" lang="pl-PL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cyberbezpieczeństwo</a:t>
            </a: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planowanie adekwatnych środków finansowych na realizację obowiązków z zakresu </a:t>
            </a:r>
            <a:r>
              <a:rPr kumimoji="0" lang="pl-PL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8d pkt 3 — zadania i nadzór: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przydzielanie zadań z zakresu </a:t>
            </a:r>
            <a:r>
              <a:rPr kumimoji="0" lang="pl-PL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i nadzór nad ich wykonaniem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8d pkt 4 — </a:t>
            </a: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świadomość personelu: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zapewnienie, że personel zna obowiązki z zakresu </a:t>
            </a:r>
            <a:r>
              <a:rPr kumimoji="0" lang="pl-PL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i wewnętrzne regulacje podmiotu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8d pkt 5 – zgodność z prawem: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zapewnienie zgodności działania podmiotu z przepisami prawa i regulacjami wewnętrznymi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8e ust. 1 — </a:t>
            </a: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obowiązkowe szkolenie kierownika: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kierownik (i osoba, której powierzono jego obowiązki) raz w roku kalendarzowym przechodzą szkolenie z obowiązków KSC; udział jest dokumentowany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60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INCYDENTY I RAPORTOWANIE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Incydent poważny: 24 h, 72 h, raport końcowy</a:t>
            </a:r>
            <a:endParaRPr kumimoji="0" lang="pl-P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1920240"/>
            <a:ext cx="2640330" cy="3474720"/>
          </a:xfrm>
          <a:prstGeom prst="rect">
            <a:avLst/>
          </a:prstGeom>
          <a:solidFill>
            <a:srgbClr val="1A2A4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457200" y="2377440"/>
            <a:ext cx="264033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6000" b="1" i="0" u="none" strike="noStrike" kern="1200" cap="none" spc="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24 h</a:t>
            </a:r>
            <a:endParaRPr kumimoji="0" lang="pl-PL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4"/>
          <p:cNvSpPr/>
          <p:nvPr/>
        </p:nvSpPr>
        <p:spPr>
          <a:xfrm>
            <a:off x="1503045" y="3703320"/>
            <a:ext cx="548640" cy="0"/>
          </a:xfrm>
          <a:prstGeom prst="line">
            <a:avLst/>
          </a:prstGeom>
          <a:noFill/>
          <a:ln w="12700">
            <a:solidFill>
              <a:srgbClr val="B8945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5"/>
          <p:cNvSpPr/>
          <p:nvPr/>
        </p:nvSpPr>
        <p:spPr>
          <a:xfrm>
            <a:off x="640080" y="3886200"/>
            <a:ext cx="227457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Wczesne ostrzeżenie</a:t>
            </a: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640080" y="4389120"/>
            <a:ext cx="227457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srgbClr val="A8AEBD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Niezwłoczne zgłoszenie do CSIRT — art. 11 ust. 1 pkt 4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7"/>
          <p:cNvSpPr/>
          <p:nvPr/>
        </p:nvSpPr>
        <p:spPr>
          <a:xfrm>
            <a:off x="3326130" y="1920240"/>
            <a:ext cx="2640330" cy="3474720"/>
          </a:xfrm>
          <a:prstGeom prst="rect">
            <a:avLst/>
          </a:prstGeom>
          <a:solidFill>
            <a:srgbClr val="1A2A4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8"/>
          <p:cNvSpPr/>
          <p:nvPr/>
        </p:nvSpPr>
        <p:spPr>
          <a:xfrm>
            <a:off x="3326130" y="2377440"/>
            <a:ext cx="264033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6000" b="1" i="0" u="none" strike="noStrike" kern="1200" cap="none" spc="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72 h</a:t>
            </a:r>
            <a:endParaRPr kumimoji="0" lang="pl-PL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9"/>
          <p:cNvSpPr/>
          <p:nvPr/>
        </p:nvSpPr>
        <p:spPr>
          <a:xfrm>
            <a:off x="4371975" y="3703320"/>
            <a:ext cx="548640" cy="0"/>
          </a:xfrm>
          <a:prstGeom prst="line">
            <a:avLst/>
          </a:prstGeom>
          <a:noFill/>
          <a:ln w="12700">
            <a:solidFill>
              <a:srgbClr val="B8945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3509010" y="3886200"/>
            <a:ext cx="227457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Zgłoszenie incydentu poważnego</a:t>
            </a: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3509010" y="4389120"/>
            <a:ext cx="227457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srgbClr val="A8AEBD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Pełne zgłoszenie do CSIRT — art. 11 ust. 1 pkt 4a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6195060" y="1920240"/>
            <a:ext cx="2640330" cy="3474720"/>
          </a:xfrm>
          <a:prstGeom prst="rect">
            <a:avLst/>
          </a:prstGeom>
          <a:solidFill>
            <a:srgbClr val="1A2A4A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6195060" y="2377440"/>
            <a:ext cx="264033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1" i="0" u="none" strike="noStrike" kern="1200" cap="none" spc="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1 mies.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4"/>
          <p:cNvSpPr/>
          <p:nvPr/>
        </p:nvSpPr>
        <p:spPr>
          <a:xfrm>
            <a:off x="7240905" y="3703320"/>
            <a:ext cx="548640" cy="0"/>
          </a:xfrm>
          <a:prstGeom prst="line">
            <a:avLst/>
          </a:prstGeom>
          <a:noFill/>
          <a:ln w="12700">
            <a:solidFill>
              <a:srgbClr val="B8945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6377940" y="3886200"/>
            <a:ext cx="227457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Sprawozdanie końcowe</a:t>
            </a: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6377940" y="4389120"/>
            <a:ext cx="227457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srgbClr val="A8AEBD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Raport końcowy — art. 11 ust. 1 pkt 4c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hape 22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3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 24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60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OUTSOURCING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035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Można </a:t>
            </a:r>
            <a:r>
              <a:rPr kumimoji="0" lang="pl-PL" sz="3000" b="1" i="0" u="none" strike="noStrike" kern="1200" cap="none" spc="0" normalizeH="0" baseline="0" noProof="0" dirty="0" err="1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outsourcować</a:t>
            </a: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 wykonanie — nie odpowiedzialność</a:t>
            </a:r>
            <a:endParaRPr kumimoji="0" lang="pl-P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Kontekst zagadnienia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8 ustawy o KSC wymaga, aby podmiot kluczowy lub ważny wdrożył system zarządzania bezpieczeństwem informacji, w tym zapewnił bezpieczeństwo i ciągłość łańcucha dostaw produktów i usług ICT, od których zależy świadczenie usługi.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 ramach tego systemu podmiot może powołać wewnętrzne struktury odpowiedzialne za 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cyberbezpieczeństwo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lub korzystać z usług zewnętrznego dostawcy (np. MSSP/SOC - (zewnętrzny dostawca, który 24/7 monitoruje bezpieczeństwo i reaguje na incydenty) jako elementu łańcucha dostaw.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Powierzenie realizacji obowiązków wynikających z ustawy innemu podmiotowi nie zwalnia jednak podmiotu kluczowego lub ważnego ani jego kierownictwa z odpowiedzialności za ich wykonanie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Podstawa prawna: </a:t>
            </a:r>
            <a:r>
              <a:rPr kumimoji="0" lang="pl-PL" sz="1100" b="0" i="1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8 ustawy o KSC; art. 8b ustawy o KSC; art. 8c ust. 3 ustawy o KSC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Kluczowe wnioski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Dopuszczalne: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powołanie wewnętrznych struktur bezpieczeństwa lub zawarcie umowy z dostawcą usług zarządzanych / usług zarządzanych w zakresie </a:t>
            </a:r>
            <a:r>
              <a:rPr kumimoji="0" lang="pl-PL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(MSSP/SOC) jako elementu łańcucha dostaw ICT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Niedopuszczalne: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przeniesienie odpowiedzialności zarządu / kierownika podmiotu kluczowego lub ważnego za wykonanie obowiązków z ustawy na dostawcę usług – powierzenie zadań nie zwalnia z odpowiedzialności.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Umowa z MSSP nie zastępuje: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decyzji zarządczych, zapewnienia budżetu, ustalenia polityk i procedur, nadzoru nad wykonaniem zadań oraz audytu skuteczności środków bezpieczeństwa – nadal odpowiada za to kierownictwo podmiotu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60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SANKCJE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Ryzyko regulacyjne jest realne</a:t>
            </a:r>
            <a:endParaRPr kumimoji="0" lang="pl-P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743570"/>
              </p:ext>
            </p:extLst>
          </p:nvPr>
        </p:nvGraphicFramePr>
        <p:xfrm>
          <a:off x="457200" y="1737360"/>
          <a:ext cx="11247120" cy="3017520"/>
        </p:xfrm>
        <a:graphic>
          <a:graphicData uri="http://schemas.openxmlformats.org/drawingml/2006/table">
            <a:tbl>
              <a:tblPr/>
              <a:tblGrid>
                <a:gridCol w="3931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8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pl-PL" sz="1300" b="1" noProof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Kategoria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300" b="1" noProof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Kara pieniężna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300" b="1" noProof="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Alternatywnie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A4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300" b="1" noProof="0" dirty="0">
                          <a:solidFill>
                            <a:srgbClr val="B8945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Podstawa prawna</a:t>
                      </a:r>
                      <a:endParaRPr lang="pl-PL" sz="13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B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Podmiot kluczowy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mln EUR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lub 2% przychodu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73 ust. 3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Podmiot ważny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 mln EUR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lub 1,4% przychodu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73 ust. 4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Skutki szczególnie poważne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 100 mln zł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73 ust. 5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Kierownik — ogólnie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 300% wynagrodzenia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73a ust. 4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Kierownik podmiotu publicznego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 100% wynagrodzenia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noProof="0" dirty="0">
                          <a:solidFill>
                            <a:srgbClr val="1F293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200" b="1" noProof="0" dirty="0">
                          <a:solidFill>
                            <a:srgbClr val="1A2A4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art. 73a ust. 5</a:t>
                      </a:r>
                      <a:endParaRPr lang="pl-PL" sz="1200" noProof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8EA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85216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1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Katalog sankcji jest poważny — należy go jednak czytać razem z przepisami przejściowymi. Kary mogą być nałożone po raz pierwszy dopiero po upływie 2 lat od wejścia w życie ustawy, tj. od 3 kwietnia 2028 r. (art. 35 ustawy nowelizującej).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3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4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5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60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HARMONOGRAM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035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Terminy przejściowe — pilne, ale nie natychmiastowe</a:t>
            </a:r>
            <a:endParaRPr kumimoji="0" lang="pl-P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Kontekst zagadnienia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Ustawodawca przewidział jasne przepisy przejściowe.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Nie jest to jednak powód do bierności, lecz argument za działaniem w logice </a:t>
            </a: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pilnego wdrożenia.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Podstawa prawna: </a:t>
            </a:r>
            <a:r>
              <a:rPr kumimoji="0" lang="pl-PL" sz="1100" b="0" i="1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32–35 ustawy z 23 stycznia 2026 r. o zmianie ustawy o krajowym systemie </a:t>
            </a:r>
            <a:r>
              <a:rPr kumimoji="0" lang="pl-PL" sz="1100" b="0" i="1" u="none" strike="noStrike" kern="1200" cap="none" spc="0" normalizeH="0" baseline="0" noProof="0" dirty="0" err="1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cyberbezpieczeństwa</a:t>
            </a:r>
            <a:r>
              <a:rPr kumimoji="0" lang="pl-PL" sz="1100" b="0" i="1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oraz niektórych innych ustaw;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100" b="0" i="1" u="none" strike="noStrike" kern="1200" cap="none" spc="0" normalizeH="0" baseline="0" noProof="0" dirty="0">
              <a:ln>
                <a:noFill/>
              </a:ln>
              <a:solidFill>
                <a:srgbClr val="5B6478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Kluczowe wnioski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7 maja 2026 r. — wejście w życie nowelizacji ustawy o KSC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7 maja – 3 października 2026 r. — okres </a:t>
            </a:r>
            <a:r>
              <a:rPr kumimoji="0" lang="pl-PL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samorejestracji</a:t>
            </a: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w wykazie KSC (150 dni od wejścia w życie)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12 miesięcy od wejścia w życie — termin realizacji obowiązków z rozdziału 3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24 miesiące od wejścia w życie — termin na pierwszy audyt bezpieczeństwa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3 kwietnia 2028 r. — możliwość pierwszego nałożenia kar pieniężnych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60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AUDYT I NADZÓR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035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Organ właściwy: minister właściwy do spraw klimatu</a:t>
            </a:r>
            <a:endParaRPr kumimoji="0" lang="pl-P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Kontekst zagadnienia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Dla podmiotów kluczowych audyt bezpieczeństwa systemu informacyjnego jest obowiązkowy co najmniej raz na 3 lata.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Organ właściwy może również nakazać audyt podmiotowi ważnemu w przypadku wystąpienia incydentu poważnego lub stwierdzenia naruszenia przepisów ustawy.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Podstawa prawna: </a:t>
            </a:r>
            <a:r>
              <a:rPr kumimoji="0" lang="pl-PL" sz="1100" b="0" i="1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15 ust. 1, art. 15 ust. 1b, art. 42 ust. 1 pkt 20 oraz art. 53 ustawy o KSC</a:t>
            </a:r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Kluczowe wnioski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Audyt obowiązkowy: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 najmniej raz na 3 lata – dla podmiotu kluczowego (art. 15 ust. 1 ustawy o KSC)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Audyt nakazany: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organ właściwy może nakazać przeprowadzenie audytu podmiotowi ważnemu w przypadku incydentu poważnego lub naruszenia przepisów (art. 15 ust. 1b ustawy o KSC)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Organ właściwy: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minister właściwy do spraw klimatu jest organem właściwym w sektorze gospodarki odpadami (art. 42 ust. 1 pkt 20 ustawy o KSC)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Nadzór: </a:t>
            </a: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obejmuje monitorowanie, kontrole, wezwania do usunięcia podatności, wydawanie decyzji administracyjnych i inne środki nadzorcze (art. 42 oraz art. 53 ustawy o KSC)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60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ROADMAPA ZARZĄDCZA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Co zarząd powinien zrobić teraz</a:t>
            </a:r>
            <a:endParaRPr kumimoji="0" lang="pl-P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1760220" y="2606040"/>
            <a:ext cx="8641080" cy="0"/>
          </a:xfrm>
          <a:prstGeom prst="line">
            <a:avLst/>
          </a:prstGeom>
          <a:noFill/>
          <a:ln w="25400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3"/>
          <p:cNvSpPr/>
          <p:nvPr/>
        </p:nvSpPr>
        <p:spPr>
          <a:xfrm>
            <a:off x="1348740" y="2194560"/>
            <a:ext cx="822960" cy="822960"/>
          </a:xfrm>
          <a:prstGeom prst="ellipse">
            <a:avLst/>
          </a:prstGeom>
          <a:solidFill>
            <a:srgbClr val="1A2A4A"/>
          </a:solidFill>
          <a:ln w="25400">
            <a:solidFill>
              <a:srgbClr val="B8945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4"/>
          <p:cNvSpPr/>
          <p:nvPr/>
        </p:nvSpPr>
        <p:spPr>
          <a:xfrm>
            <a:off x="1348740" y="21945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5"/>
          <p:cNvSpPr/>
          <p:nvPr/>
        </p:nvSpPr>
        <p:spPr>
          <a:xfrm>
            <a:off x="457200" y="329184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Analiza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594360" y="3794760"/>
            <a:ext cx="2331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Ustalić podstawę wejścia do KSC — sektor odpadów / podmiot publiczny / kwalifikacja indywidualna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7"/>
          <p:cNvSpPr/>
          <p:nvPr/>
        </p:nvSpPr>
        <p:spPr>
          <a:xfrm>
            <a:off x="4229100" y="2194560"/>
            <a:ext cx="822960" cy="822960"/>
          </a:xfrm>
          <a:prstGeom prst="ellipse">
            <a:avLst/>
          </a:prstGeom>
          <a:solidFill>
            <a:srgbClr val="1A2A4A"/>
          </a:solidFill>
          <a:ln w="25400">
            <a:solidFill>
              <a:srgbClr val="B8945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8"/>
          <p:cNvSpPr/>
          <p:nvPr/>
        </p:nvSpPr>
        <p:spPr>
          <a:xfrm>
            <a:off x="4229100" y="21945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3337560" y="329184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3474720" y="3794760"/>
            <a:ext cx="2331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Potwierdzić tryb wpisu do wykazu KSC i formalnie przypisać odpowiedzialność w zarządzie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1"/>
          <p:cNvSpPr/>
          <p:nvPr/>
        </p:nvSpPr>
        <p:spPr>
          <a:xfrm>
            <a:off x="7109460" y="2194560"/>
            <a:ext cx="822960" cy="822960"/>
          </a:xfrm>
          <a:prstGeom prst="ellipse">
            <a:avLst/>
          </a:prstGeom>
          <a:solidFill>
            <a:srgbClr val="1A2A4A"/>
          </a:solidFill>
          <a:ln w="25400">
            <a:solidFill>
              <a:srgbClr val="B8945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2"/>
          <p:cNvSpPr/>
          <p:nvPr/>
        </p:nvSpPr>
        <p:spPr>
          <a:xfrm>
            <a:off x="7109460" y="21945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6217920" y="329184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Wdrożenie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6355080" y="3794760"/>
            <a:ext cx="2331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Uruchomić projekt wdrożenia systemu z art. 8 ustawy o KSC; zaplanować procedurę </a:t>
            </a:r>
            <a:r>
              <a:rPr kumimoji="0" lang="pl-PL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incydentową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hape 15"/>
          <p:cNvSpPr/>
          <p:nvPr/>
        </p:nvSpPr>
        <p:spPr>
          <a:xfrm>
            <a:off x="9989820" y="2194560"/>
            <a:ext cx="822960" cy="822960"/>
          </a:xfrm>
          <a:prstGeom prst="ellipse">
            <a:avLst/>
          </a:prstGeom>
          <a:solidFill>
            <a:srgbClr val="1A2A4A"/>
          </a:solidFill>
          <a:ln w="25400">
            <a:solidFill>
              <a:srgbClr val="B8945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9989820" y="21945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9098280" y="3291840"/>
            <a:ext cx="2606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Wsparcie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8"/>
          <p:cNvSpPr/>
          <p:nvPr/>
        </p:nvSpPr>
        <p:spPr>
          <a:xfrm>
            <a:off x="9235440" y="3794760"/>
            <a:ext cx="2331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Przeprowadzić pierwszy audyt; utrzymanie i aktualizacja systemu; coroczne szkolenie zarządu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hape 19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20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1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1828800"/>
            <a:ext cx="73152" cy="32004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3" name="Text 1"/>
          <p:cNvSpPr/>
          <p:nvPr/>
        </p:nvSpPr>
        <p:spPr>
          <a:xfrm>
            <a:off x="868680" y="182880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pl-PL" sz="1200" b="1" kern="0" spc="600" noProof="0" dirty="0">
              <a:solidFill>
                <a:srgbClr val="C8A45C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pl-PL" sz="1200" noProof="0" dirty="0"/>
          </a:p>
        </p:txBody>
      </p:sp>
      <p:sp>
        <p:nvSpPr>
          <p:cNvPr id="4" name="Text 2"/>
          <p:cNvSpPr/>
          <p:nvPr/>
        </p:nvSpPr>
        <p:spPr>
          <a:xfrm>
            <a:off x="868680" y="2331720"/>
            <a:ext cx="10515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4000" b="1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 kaucyjny</a:t>
            </a:r>
            <a:endParaRPr lang="pl-PL" sz="4000" noProof="0" dirty="0"/>
          </a:p>
        </p:txBody>
      </p:sp>
      <p:sp>
        <p:nvSpPr>
          <p:cNvPr id="5" name="Text 3"/>
          <p:cNvSpPr/>
          <p:nvPr/>
        </p:nvSpPr>
        <p:spPr>
          <a:xfrm>
            <a:off x="868680" y="365760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i="1" noProof="0" dirty="0">
                <a:solidFill>
                  <a:srgbClr val="B8C3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 zmieniło się 1 października 2025 r. i jak to wpływa na strumień odpadów komunalnych</a:t>
            </a:r>
            <a:endParaRPr lang="pl-PL" sz="1800" noProof="0" dirty="0"/>
          </a:p>
        </p:txBody>
      </p:sp>
      <p:sp>
        <p:nvSpPr>
          <p:cNvPr id="6" name="Text 4"/>
          <p:cNvSpPr/>
          <p:nvPr/>
        </p:nvSpPr>
        <p:spPr>
          <a:xfrm>
            <a:off x="10972800" y="6510528"/>
            <a:ext cx="667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noProof="0" dirty="0">
                <a:solidFill>
                  <a:srgbClr val="8B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13</a:t>
            </a:r>
            <a:endParaRPr lang="pl-PL" sz="900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600" normalizeH="0" baseline="0" noProof="0" dirty="0">
                <a:ln>
                  <a:noFill/>
                </a:ln>
                <a:solidFill>
                  <a:srgbClr val="B8945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OBOWIĄZKI PODMIOTU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0350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System zarządzania bezpieczeństwem — nie tylko „IT”</a:t>
            </a:r>
            <a:endParaRPr kumimoji="0" lang="pl-P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Kontekst zagadnienia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8 ustawy o KSC wymaga od podmiotów kluczowych i ważnych wdrożenia systemu zarządzania bezpieczeństwem informacji w systemach informacyjnych wykorzystywanych w procesach wpływających na świadczenie usługi</a:t>
            </a: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System ten musi zapewniać systematyczne szacowanie ryzyka wystąpienia incydentów oraz wdrożenie odpowiednich i proporcjonalnych środków technicznych i organizacyjnych – z uwzględnieniem m.in. wielkości podmiotu, kosztów, skutków społecznych i gospodarczych.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 szczególności obejmuje on polityki i procedury bezpieczeństwa, bezpieczeństwo łańcucha dostaw, plany ciągłości działania, ciągłe monitorowanie, 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cyberhigienę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, kryptografię, zarządzanie aktywami oraz zarządzanie incydentami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1400" b="1" i="0" u="none" strike="noStrike" kern="1200" cap="none" spc="0" normalizeH="0" baseline="0" noProof="0" dirty="0">
              <a:ln>
                <a:noFill/>
              </a:ln>
              <a:solidFill>
                <a:srgbClr val="1F293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Podstawa prawna:  </a:t>
            </a: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art. 8 ust. 1 ustawy o KSC; art. 9 ust. 1 ustawy o KSC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Kluczowe wnioski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Polityki szacowania ryzyka i bezpieczeństwa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Bezpieczeństwo łańcucha dostaw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Plany ciągłości działania i plany awaryjne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Monitorowanie systemu w trybie ciągłym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Kryptografia, kontrola dostępu, </a:t>
            </a:r>
            <a:r>
              <a:rPr kumimoji="0" lang="pl-PL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cyberhigiena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Zarządzanie aktywami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Tx/>
              <a:buChar char="■"/>
              <a:tabLst/>
              <a:defRPr/>
            </a:pPr>
            <a:r>
              <a:rPr kumimoji="0" lang="pl-PL" sz="1300" b="0" i="0" u="none" strike="noStrike" kern="1200" cap="none" spc="0" normalizeH="0" baseline="0" noProof="0" dirty="0">
                <a:ln>
                  <a:noFill/>
                </a:ln>
                <a:solidFill>
                  <a:srgbClr val="1F293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 najmniej 2 osoby kontaktowe z podmiotami KSC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B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1" i="0" u="none" strike="noStrike" kern="1200" cap="none" spc="0" normalizeH="0" baseline="0" noProof="0" dirty="0">
                <a:ln>
                  <a:noFill/>
                </a:ln>
                <a:solidFill>
                  <a:srgbClr val="1A2A4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4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095452-DFB2-EF53-5182-552714C55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BC83DE4-E50A-1C81-7ACD-566ADF3C7195}"/>
              </a:ext>
            </a:extLst>
          </p:cNvPr>
          <p:cNvSpPr/>
          <p:nvPr/>
        </p:nvSpPr>
        <p:spPr>
          <a:xfrm>
            <a:off x="548640" y="1828800"/>
            <a:ext cx="73152" cy="32004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BA478856-9B63-E94C-873E-5AB4217DEBF4}"/>
              </a:ext>
            </a:extLst>
          </p:cNvPr>
          <p:cNvSpPr/>
          <p:nvPr/>
        </p:nvSpPr>
        <p:spPr>
          <a:xfrm>
            <a:off x="868680" y="182880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pl-PL" sz="1200" noProof="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8BA88672-8003-B98C-97D3-581DCD3A66A3}"/>
              </a:ext>
            </a:extLst>
          </p:cNvPr>
          <p:cNvSpPr/>
          <p:nvPr/>
        </p:nvSpPr>
        <p:spPr>
          <a:xfrm>
            <a:off x="868680" y="2331720"/>
            <a:ext cx="10515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4000" b="1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Kluczowe zmiany </a:t>
            </a:r>
          </a:p>
          <a:p>
            <a:pPr marL="0" indent="0">
              <a:buNone/>
            </a:pPr>
            <a:r>
              <a:rPr lang="pl-PL" sz="4000" b="1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 Prawie Zamówień Publicznych</a:t>
            </a:r>
            <a:endParaRPr lang="pl-PL" sz="4000" noProof="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18D2B8A8-F79E-678C-3B05-83EAF945D980}"/>
              </a:ext>
            </a:extLst>
          </p:cNvPr>
          <p:cNvSpPr/>
          <p:nvPr/>
        </p:nvSpPr>
        <p:spPr>
          <a:xfrm>
            <a:off x="868680" y="365760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pl-PL" sz="1800" noProof="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AA2AAE89-8B66-2E42-A70C-527A04C9572D}"/>
              </a:ext>
            </a:extLst>
          </p:cNvPr>
          <p:cNvSpPr/>
          <p:nvPr/>
        </p:nvSpPr>
        <p:spPr>
          <a:xfrm>
            <a:off x="10972800" y="6510528"/>
            <a:ext cx="667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noProof="0" dirty="0">
                <a:solidFill>
                  <a:srgbClr val="8B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13</a:t>
            </a:r>
            <a:endParaRPr lang="pl-PL" sz="900" noProof="0" dirty="0"/>
          </a:p>
        </p:txBody>
      </p:sp>
    </p:spTree>
    <p:extLst>
      <p:ext uri="{BB962C8B-B14F-4D97-AF65-F5344CB8AC3E}">
        <p14:creationId xmlns:p14="http://schemas.microsoft.com/office/powerpoint/2010/main" val="1005337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5486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400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ZMIANY W </a:t>
            </a:r>
            <a:r>
              <a:rPr lang="pl-PL" sz="1000" b="1" kern="0" spc="400" noProof="0" dirty="0" err="1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Pzp</a:t>
            </a:r>
            <a:endParaRPr lang="pl-PL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2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Nowelizacja </a:t>
            </a:r>
            <a:r>
              <a:rPr lang="pl-PL" sz="2400" b="1" noProof="0" dirty="0" err="1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Pzp</a:t>
            </a:r>
            <a:r>
              <a:rPr lang="pl-PL" sz="2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2026 — procedura odwoławcza przed KIO</a:t>
            </a:r>
            <a:endParaRPr lang="pl-PL" sz="2400" noProof="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457200" cy="36576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2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Wejście w życie kluczowych zmian: 13 marca 2026 r. (ustawa </a:t>
            </a:r>
            <a:r>
              <a:rPr lang="pl-PL" sz="1200" i="1" noProof="0" dirty="0" err="1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deregulacyjna</a:t>
            </a:r>
            <a:r>
              <a:rPr lang="pl-PL" sz="12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z 21.05.2025 r.)</a:t>
            </a:r>
            <a:endParaRPr lang="pl-PL" sz="1200" noProof="0" dirty="0"/>
          </a:p>
        </p:txBody>
      </p:sp>
      <p:sp>
        <p:nvSpPr>
          <p:cNvPr id="7" name="Text 5"/>
          <p:cNvSpPr/>
          <p:nvPr/>
        </p:nvSpPr>
        <p:spPr>
          <a:xfrm>
            <a:off x="548640" y="2240280"/>
            <a:ext cx="6766560" cy="406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200"/>
              </a:spcAft>
            </a:pPr>
            <a:r>
              <a:rPr lang="pl-PL" sz="105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Odpowiedź zamawiającego na odwołanie</a:t>
            </a:r>
            <a:endParaRPr lang="pl-PL" sz="1050" noProof="0" dirty="0"/>
          </a:p>
          <a:p>
            <a:pPr marL="0" indent="0">
              <a:spcAft>
                <a:spcPts val="1000"/>
              </a:spcAft>
              <a:buNone/>
            </a:pPr>
            <a:r>
              <a:rPr lang="pl-PL" sz="10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 wyznacza Prezes KIO – nie krótszy niż 5 dni. Bieg terminu liczony jest od wpływu odwołania (lub jego kopii) do Izby, a nie od dnia wydania postanowienia/wezwania. Daje to Izbie większą elastyczność, ale przenosi na zamawiającego ryzyko, że realnie będzie miał mniej czasu na przygotowanie odpowiedzi – znika dotychczasowy „sztywny” siedmiodniowy </a:t>
            </a:r>
            <a:r>
              <a:rPr lang="pl-PL" sz="1050" noProof="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termin.</a:t>
            </a:r>
            <a:r>
              <a:rPr lang="pl-PL" sz="1050" b="1" noProof="0" dirty="0" err="1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Pismo</a:t>
            </a:r>
            <a:r>
              <a:rPr lang="pl-PL" sz="105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przystępującego do postępowania odwoławczego</a:t>
            </a:r>
            <a:endParaRPr lang="pl-PL" sz="1050" noProof="0" dirty="0"/>
          </a:p>
          <a:p>
            <a:pPr marL="0" indent="0">
              <a:spcAft>
                <a:spcPts val="1000"/>
              </a:spcAft>
              <a:buNone/>
            </a:pPr>
            <a:r>
              <a:rPr lang="pl-PL" sz="10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Zachowany krótki, sztywny termin na zgłoszenie przystąpienia, liczony od doręczenia informacji o odwołaniu. Nowość: już na etapie przystąpienia obowiązek zarysowania stanowiska co do zarzutów i dowodów — nie wystarczy formalne zgłoszenie udziału w sporze.</a:t>
            </a:r>
            <a:endParaRPr lang="pl-PL" sz="1050" noProof="0" dirty="0"/>
          </a:p>
          <a:p>
            <a:pPr marL="0" indent="0">
              <a:spcAft>
                <a:spcPts val="200"/>
              </a:spcAft>
              <a:buNone/>
            </a:pPr>
            <a:r>
              <a:rPr lang="pl-PL" sz="105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Pismo przystępującego do postępowania odwoławczego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pl-PL" sz="1050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Zachowany zostaje krótki, sztywny termin na zgłoszenie przystąpienia, liczony od doręczenia informacji o odwołaniu. Nowość: już w piśmie o przystąpieniu uczestnik powinien zarysować swoje stanowisko co do zarzutów oraz wskazać zasadnicze dowody – nie wystarcza czysto formalne zgłoszenie udziału w sprawie.</a:t>
            </a:r>
          </a:p>
          <a:p>
            <a:pPr marL="0" indent="0">
              <a:spcAft>
                <a:spcPts val="200"/>
              </a:spcAft>
              <a:buNone/>
            </a:pPr>
            <a:endParaRPr lang="pl-PL" sz="1050" b="1" noProof="0" dirty="0">
              <a:solidFill>
                <a:srgbClr val="0F1E3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spcAft>
                <a:spcPts val="200"/>
              </a:spcAft>
              <a:buNone/>
            </a:pPr>
            <a:r>
              <a:rPr lang="pl-PL" sz="105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 zmian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pl-PL" sz="1050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Usprawnienie i „zdyscyplinowanie” uczestników postępowania – mniej spóźnionych wniosków i pism „w ostatniej chwili”, większa przewidywalność przebiegu sprawy przed KIO oraz skrócenie średniego czasu rozpoznawania odwołań.</a:t>
            </a:r>
            <a:endParaRPr lang="pl-PL" sz="1050" noProof="0" dirty="0"/>
          </a:p>
        </p:txBody>
      </p:sp>
      <p:sp>
        <p:nvSpPr>
          <p:cNvPr id="8" name="Shape 6"/>
          <p:cNvSpPr/>
          <p:nvPr/>
        </p:nvSpPr>
        <p:spPr>
          <a:xfrm>
            <a:off x="7635240" y="2240280"/>
            <a:ext cx="4005072" cy="406908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Shape 7"/>
          <p:cNvSpPr/>
          <p:nvPr/>
        </p:nvSpPr>
        <p:spPr>
          <a:xfrm>
            <a:off x="7635240" y="2240280"/>
            <a:ext cx="73152" cy="406908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0" name="Text 8"/>
          <p:cNvSpPr/>
          <p:nvPr/>
        </p:nvSpPr>
        <p:spPr>
          <a:xfrm>
            <a:off x="7863840" y="2377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 to zmienia w praktyce</a:t>
            </a:r>
            <a:endParaRPr lang="pl-PL" sz="1400" noProof="0" dirty="0"/>
          </a:p>
        </p:txBody>
      </p:sp>
      <p:sp>
        <p:nvSpPr>
          <p:cNvPr id="11" name="Text 9"/>
          <p:cNvSpPr/>
          <p:nvPr/>
        </p:nvSpPr>
        <p:spPr>
          <a:xfrm>
            <a:off x="7863840" y="2834640"/>
            <a:ext cx="3657600" cy="3337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Zamawiający musi się liczyć z tym, że realny czas na odpowiedź będzie krótszy niż wynika „intuicyjnie” z pisma z KIO.</a:t>
            </a:r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Wykonawca przystępujący musi mieć zasadnicze stanowisko merytoryczne gotowe od pierwszego dnia – zanika strategia „przystąpię, a stanowisko doślę później”.</a:t>
            </a:r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Większa dyscyplina po obu stronach: przygotowanie </a:t>
            </a:r>
            <a:r>
              <a:rPr lang="pl-PL" sz="1000" noProof="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przedprocesowe</a:t>
            </a: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(zebranie dokumentów, analiza zarzutów, decyzje co do modyfikacji czynności) staje się ważniejsze niż reakcja na sali rozpraw.</a:t>
            </a:r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obrony – po stronie zamawiającego – oraz plan zarzutów – po stronie wykonawcy – wraz z podstawowym pakietem argumentacyjnym muszą być gotowe przed upływem terminów wyznaczonych przez KIO, bo późniejsze dowody i twierdzenia mogą zostać potraktowane jako spóźnione (prekluzja).</a:t>
            </a:r>
            <a:endParaRPr lang="pl-PL" sz="1000" noProof="0" dirty="0"/>
          </a:p>
        </p:txBody>
      </p:sp>
      <p:sp>
        <p:nvSpPr>
          <p:cNvPr id="12" name="Shape 10"/>
          <p:cNvSpPr/>
          <p:nvPr/>
        </p:nvSpPr>
        <p:spPr>
          <a:xfrm>
            <a:off x="548640" y="6446520"/>
            <a:ext cx="11091672" cy="0"/>
          </a:xfrm>
          <a:prstGeom prst="line">
            <a:avLst/>
          </a:prstGeom>
          <a:noFill/>
          <a:ln w="9525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3" name="Text 11"/>
          <p:cNvSpPr/>
          <p:nvPr/>
        </p:nvSpPr>
        <p:spPr>
          <a:xfrm>
            <a:off x="548640" y="65105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BGB · Forum Dyrektorów Zakładów Oczyszczania Miast · maj 2026</a:t>
            </a:r>
            <a:endParaRPr lang="pl-PL" sz="900" noProof="0" dirty="0"/>
          </a:p>
        </p:txBody>
      </p:sp>
      <p:sp>
        <p:nvSpPr>
          <p:cNvPr id="14" name="Text 12"/>
          <p:cNvSpPr/>
          <p:nvPr/>
        </p:nvSpPr>
        <p:spPr>
          <a:xfrm>
            <a:off x="7680960" y="6510528"/>
            <a:ext cx="39593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endParaRPr lang="pl-PL" sz="900" noProof="0" dirty="0"/>
          </a:p>
        </p:txBody>
      </p:sp>
      <p:pic>
        <p:nvPicPr>
          <p:cNvPr id="15" name="Image 0" descr="/home/claude/bgb_template/logo_emblem_navy.png">
            <a:extLst>
              <a:ext uri="{FF2B5EF4-FFF2-40B4-BE49-F238E27FC236}">
                <a16:creationId xmlns:a16="http://schemas.microsoft.com/office/drawing/2014/main" id="{6F23BAC9-E919-9BDB-B4D2-1D3E33ACD7C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5486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400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ZMIANY W </a:t>
            </a:r>
            <a:r>
              <a:rPr lang="pl-PL" sz="1000" b="1" kern="0" spc="400" noProof="0" dirty="0" err="1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Pzp</a:t>
            </a:r>
            <a:endParaRPr lang="pl-PL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2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Prekluzja dowodowa — „wszystko jak najszybciej”</a:t>
            </a:r>
            <a:endParaRPr lang="pl-PL" sz="2400" noProof="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457200" cy="36576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2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Nowa zasada koncentracji materiału dowodowego w postępowaniu odwoławczym przed KIO</a:t>
            </a:r>
            <a:endParaRPr lang="pl-PL" sz="1200" noProof="0" dirty="0"/>
          </a:p>
        </p:txBody>
      </p:sp>
      <p:sp>
        <p:nvSpPr>
          <p:cNvPr id="7" name="Text 5"/>
          <p:cNvSpPr/>
          <p:nvPr/>
        </p:nvSpPr>
        <p:spPr>
          <a:xfrm>
            <a:off x="548640" y="2240280"/>
            <a:ext cx="6766560" cy="406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pl-PL" sz="105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Nowa zasada koncentracji materiału dowodowego w postępowaniu odwoławczym przed KIO</a:t>
            </a:r>
          </a:p>
          <a:p>
            <a:pPr marL="0" indent="0">
              <a:spcAft>
                <a:spcPts val="200"/>
              </a:spcAft>
              <a:buNone/>
            </a:pPr>
            <a:endParaRPr lang="pl-PL" sz="1050" b="1" noProof="0" dirty="0">
              <a:solidFill>
                <a:srgbClr val="0F1E3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spcAft>
                <a:spcPts val="200"/>
              </a:spcAft>
              <a:buNone/>
            </a:pPr>
            <a:r>
              <a:rPr lang="pl-PL" sz="105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Zasada koncentracji materiału dowodowego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pl-PL" sz="1050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Dowody składa się co do zasady wraz z pierwszym pismem procesowym – odwołaniem, odpowiedzią na odwołanie albo pismem przystępującego. Ewentualnie mogą zostać powołane najpóźniej w piśmie wniesionym w terminie wyznaczonym przez KIO, zasadniczo nie później niż w dniu poprzedzającym rozprawę lub posiedzenie. Wszystko, co później – jest traktowane jako spóźnione.</a:t>
            </a:r>
          </a:p>
          <a:p>
            <a:pPr marL="0" indent="0">
              <a:spcAft>
                <a:spcPts val="200"/>
              </a:spcAft>
              <a:buNone/>
            </a:pPr>
            <a:endParaRPr lang="pl-PL" sz="1050" b="1" noProof="0" dirty="0">
              <a:solidFill>
                <a:srgbClr val="0F1E3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spcAft>
                <a:spcPts val="200"/>
              </a:spcAft>
              <a:buNone/>
            </a:pPr>
            <a:r>
              <a:rPr lang="pl-PL" sz="105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Skutek naruszenia terminów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pl-PL" sz="1050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Naruszenie zasady koncentracji skutkuje utratą prawa powoływania spóźnionych dowodów w toku postępowania – prekluzją. KIO może odmówić przeprowadzenia dowodu jako spóźnionego, niezależnie od jego znaczenia merytorycznego dla sprawy.</a:t>
            </a:r>
          </a:p>
          <a:p>
            <a:pPr marL="0" indent="0">
              <a:spcAft>
                <a:spcPts val="200"/>
              </a:spcAft>
              <a:buNone/>
            </a:pPr>
            <a:endParaRPr lang="pl-PL" sz="1050" b="1" noProof="0" dirty="0">
              <a:solidFill>
                <a:srgbClr val="0F1E3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spcAft>
                <a:spcPts val="200"/>
              </a:spcAft>
              <a:buNone/>
            </a:pPr>
            <a:r>
              <a:rPr lang="pl-PL" sz="105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Wyjątki – wąskie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pl-PL" sz="1050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Wyjątkiem są sytuacje, w których dowód był obiektywnie niedostępny wcześniej albo potrzeba jego powołania powstała dopiero w toku postępowania. Wyjątki mają charakter materialny – trzeba wykazać niedostępność lub nową okoliczność; sam fakt, że dowód nie został wcześniej załączony, nie wystarcza.</a:t>
            </a:r>
            <a:endParaRPr lang="pl-PL" sz="1050" noProof="0" dirty="0"/>
          </a:p>
        </p:txBody>
      </p:sp>
      <p:sp>
        <p:nvSpPr>
          <p:cNvPr id="8" name="Shape 6"/>
          <p:cNvSpPr/>
          <p:nvPr/>
        </p:nvSpPr>
        <p:spPr>
          <a:xfrm>
            <a:off x="7635240" y="2240280"/>
            <a:ext cx="4005072" cy="406908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Shape 7"/>
          <p:cNvSpPr/>
          <p:nvPr/>
        </p:nvSpPr>
        <p:spPr>
          <a:xfrm>
            <a:off x="7635240" y="2240280"/>
            <a:ext cx="73152" cy="406908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0" name="Text 8"/>
          <p:cNvSpPr/>
          <p:nvPr/>
        </p:nvSpPr>
        <p:spPr>
          <a:xfrm>
            <a:off x="7863840" y="2377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Praktyczne konsekwencje</a:t>
            </a:r>
            <a:endParaRPr lang="pl-PL" sz="1400" noProof="0" dirty="0"/>
          </a:p>
        </p:txBody>
      </p:sp>
      <p:sp>
        <p:nvSpPr>
          <p:cNvPr id="11" name="Text 9"/>
          <p:cNvSpPr/>
          <p:nvPr/>
        </p:nvSpPr>
        <p:spPr>
          <a:xfrm>
            <a:off x="7863840" y="2834640"/>
            <a:ext cx="3657600" cy="3337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Konieczność bardzo szybkiego zebrania dokumentów i informacji po doręczeniu odwołania – „długie” kompletowanie materiału dowodowego staje się istotnym ryzykiem proceduralnym.</a:t>
            </a:r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Ryzyko przegrania sprawy z powodów procesowych, a nie merytorycznych – nawet mocny dowód nie pomoże, jeśli zostanie zgłoszony zbyt późno.</a:t>
            </a:r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Wewnętrzne procedury obiegu informacji w organizacji muszą wytrzymywać nagłe żądania w trybie kilkudniowym – opóźnienia organizacyjne przekładają się na prekluzję dowodową.</a:t>
            </a:r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Gotowy „pakiet dowodowy” do typowych zarzutów – referencje, raporty finansowe, wyjaśnienia od podwykonawców – powinien być utrzymywany „na półce”, a nie kompletowany dopiero na potrzeby konkretnej sprawy.</a:t>
            </a:r>
            <a:endParaRPr lang="pl-PL" sz="1000" noProof="0" dirty="0"/>
          </a:p>
        </p:txBody>
      </p:sp>
      <p:sp>
        <p:nvSpPr>
          <p:cNvPr id="12" name="Shape 10"/>
          <p:cNvSpPr/>
          <p:nvPr/>
        </p:nvSpPr>
        <p:spPr>
          <a:xfrm>
            <a:off x="548640" y="6446520"/>
            <a:ext cx="11091672" cy="0"/>
          </a:xfrm>
          <a:prstGeom prst="line">
            <a:avLst/>
          </a:prstGeom>
          <a:noFill/>
          <a:ln w="9525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3" name="Text 11"/>
          <p:cNvSpPr/>
          <p:nvPr/>
        </p:nvSpPr>
        <p:spPr>
          <a:xfrm>
            <a:off x="548640" y="65105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BGB · Forum Dyrektorów Zakładów Oczyszczania Miast · maj 2026</a:t>
            </a:r>
            <a:endParaRPr lang="pl-PL" sz="900" noProof="0" dirty="0"/>
          </a:p>
        </p:txBody>
      </p:sp>
      <p:sp>
        <p:nvSpPr>
          <p:cNvPr id="14" name="Text 12"/>
          <p:cNvSpPr/>
          <p:nvPr/>
        </p:nvSpPr>
        <p:spPr>
          <a:xfrm>
            <a:off x="7680960" y="6510528"/>
            <a:ext cx="39593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Ustawa </a:t>
            </a:r>
            <a:r>
              <a:rPr lang="pl-PL" sz="900" i="1" noProof="0" dirty="0" err="1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deregulacyjna</a:t>
            </a:r>
            <a:r>
              <a:rPr lang="pl-PL" sz="9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z 21.05.2025  ·  w mocy od 13.03.2026</a:t>
            </a:r>
            <a:endParaRPr lang="pl-PL" sz="900" noProof="0" dirty="0"/>
          </a:p>
        </p:txBody>
      </p:sp>
      <p:pic>
        <p:nvPicPr>
          <p:cNvPr id="15" name="Image 0" descr="/home/claude/bgb_template/logo_emblem_navy.png">
            <a:extLst>
              <a:ext uri="{FF2B5EF4-FFF2-40B4-BE49-F238E27FC236}">
                <a16:creationId xmlns:a16="http://schemas.microsoft.com/office/drawing/2014/main" id="{8F070D76-2CA0-8313-6E8A-F28385DAF8A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5486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400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ZMIANY W </a:t>
            </a:r>
            <a:r>
              <a:rPr lang="pl-PL" sz="1000" b="1" kern="0" spc="400" noProof="0" dirty="0" err="1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Pzp</a:t>
            </a:r>
            <a:endParaRPr lang="pl-PL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2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Rozprawy zdalne przed KIO</a:t>
            </a:r>
            <a:endParaRPr lang="pl-PL" sz="2400" noProof="0" dirty="0"/>
          </a:p>
        </p:txBody>
      </p:sp>
      <p:sp>
        <p:nvSpPr>
          <p:cNvPr id="5" name="Shape 3"/>
          <p:cNvSpPr/>
          <p:nvPr/>
        </p:nvSpPr>
        <p:spPr>
          <a:xfrm>
            <a:off x="548640" y="1691640"/>
            <a:ext cx="457200" cy="36576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6" name="Text 4"/>
          <p:cNvSpPr/>
          <p:nvPr/>
        </p:nvSpPr>
        <p:spPr>
          <a:xfrm>
            <a:off x="548640" y="182880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2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pl-PL" sz="1200" noProof="0" dirty="0"/>
          </a:p>
        </p:txBody>
      </p:sp>
      <p:sp>
        <p:nvSpPr>
          <p:cNvPr id="7" name="Text 5"/>
          <p:cNvSpPr/>
          <p:nvPr/>
        </p:nvSpPr>
        <p:spPr>
          <a:xfrm>
            <a:off x="548640" y="2240280"/>
            <a:ext cx="6766560" cy="406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pl-PL" sz="140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Rozprawy i posiedzenia zdalne – od 13 marca 2026 r.</a:t>
            </a:r>
          </a:p>
          <a:p>
            <a:pPr marL="0" indent="0">
              <a:spcAft>
                <a:spcPts val="200"/>
              </a:spcAft>
              <a:buNone/>
            </a:pPr>
            <a:endParaRPr lang="pl-PL" sz="1400" b="1" noProof="0" dirty="0">
              <a:solidFill>
                <a:srgbClr val="0F1E3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spcAft>
                <a:spcPts val="200"/>
              </a:spcAft>
              <a:buNone/>
            </a:pPr>
            <a:r>
              <a:rPr lang="pl-PL" sz="1400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KIO może prowadzić rozprawy i posiedzenia przy użyciu środków komunikacji elektronicznej. Członkowie składu orzekającego i protokolant pozostają w siedzibie Izby; strony i uczestnicy mają wybór – udział zdalny albo osobisty. Wymagania techniczne publikuje Prezes KIO; ich niespełnienie może oznaczać potraktowanie strony jak niestawiennictwo</a:t>
            </a:r>
            <a:r>
              <a:rPr lang="pl-PL" sz="140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  <a:p>
            <a:pPr marL="0" indent="0">
              <a:spcAft>
                <a:spcPts val="200"/>
              </a:spcAft>
              <a:buNone/>
            </a:pPr>
            <a:endParaRPr lang="pl-PL" sz="1400" b="1" noProof="0" dirty="0">
              <a:solidFill>
                <a:srgbClr val="0F1E3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spcAft>
                <a:spcPts val="200"/>
              </a:spcAft>
              <a:buNone/>
            </a:pPr>
            <a:r>
              <a:rPr lang="pl-PL" sz="140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Standardy udziału zdalnego</a:t>
            </a:r>
          </a:p>
          <a:p>
            <a:pPr>
              <a:spcAft>
                <a:spcPts val="200"/>
              </a:spcAft>
            </a:pPr>
            <a:r>
              <a:rPr lang="pl-PL" sz="1400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Miejsce i zachowanie uczestnika muszą „licować z powagą Izby”. KIO ma zagwarantować prawidłowy przebieg czynności i ochronę praw procesowych – w praktyce oznacza to gotowość techniczną, neutralne tło i brak osób trzecich w kadrze</a:t>
            </a:r>
          </a:p>
          <a:p>
            <a:pPr>
              <a:spcAft>
                <a:spcPts val="200"/>
              </a:spcAft>
            </a:pPr>
            <a:endParaRPr lang="pl-PL" sz="1400" b="1" noProof="0" dirty="0">
              <a:solidFill>
                <a:srgbClr val="0F1E3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7635240" y="2240280"/>
            <a:ext cx="4005072" cy="406908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Shape 7"/>
          <p:cNvSpPr/>
          <p:nvPr/>
        </p:nvSpPr>
        <p:spPr>
          <a:xfrm>
            <a:off x="7635240" y="2240280"/>
            <a:ext cx="73152" cy="406908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0" name="Text 8"/>
          <p:cNvSpPr/>
          <p:nvPr/>
        </p:nvSpPr>
        <p:spPr>
          <a:xfrm>
            <a:off x="7863840" y="2377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Praktyczne implikacje</a:t>
            </a:r>
            <a:endParaRPr lang="pl-PL" sz="1400" noProof="0" dirty="0"/>
          </a:p>
        </p:txBody>
      </p:sp>
      <p:sp>
        <p:nvSpPr>
          <p:cNvPr id="11" name="Text 9"/>
          <p:cNvSpPr/>
          <p:nvPr/>
        </p:nvSpPr>
        <p:spPr>
          <a:xfrm>
            <a:off x="7863840" y="2834640"/>
            <a:ext cx="3657600" cy="3337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Zdalne rozprawy obniżają koszty dojazdu, ale wymagają stałej gotowości technicznej – wyposażenie sali konferencyjnej, stabilne łącze, procedura awaryjna.</a:t>
            </a:r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Wybór między udziałem zdalnym a osobistym staje się decyzją strategiczną – niektóre sprawy lepiej prowadzić na sali, gdy ważne jest bezpośrednie przekonywanie składu.</a:t>
            </a:r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Organizacja musi mieć „</a:t>
            </a:r>
            <a:r>
              <a:rPr lang="pl-PL" sz="1100" noProof="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r>
              <a:rPr lang="pl-PL" sz="11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‑listę rozprawy zdalnej”: kto jest zalogowany, jak przekazywane są dokumenty na bieżąco, co zrobić w razie zerwania połączenia.</a:t>
            </a:r>
          </a:p>
        </p:txBody>
      </p:sp>
      <p:sp>
        <p:nvSpPr>
          <p:cNvPr id="12" name="Shape 10"/>
          <p:cNvSpPr/>
          <p:nvPr/>
        </p:nvSpPr>
        <p:spPr>
          <a:xfrm>
            <a:off x="548640" y="6446520"/>
            <a:ext cx="11091672" cy="0"/>
          </a:xfrm>
          <a:prstGeom prst="line">
            <a:avLst/>
          </a:prstGeom>
          <a:noFill/>
          <a:ln w="9525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3" name="Text 11"/>
          <p:cNvSpPr/>
          <p:nvPr/>
        </p:nvSpPr>
        <p:spPr>
          <a:xfrm>
            <a:off x="548640" y="65105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BGB · Forum Dyrektorów Zakładów Oczyszczania Miast · maj 2026</a:t>
            </a:r>
            <a:endParaRPr lang="pl-PL" sz="900" noProof="0" dirty="0"/>
          </a:p>
        </p:txBody>
      </p:sp>
      <p:sp>
        <p:nvSpPr>
          <p:cNvPr id="14" name="Text 12"/>
          <p:cNvSpPr/>
          <p:nvPr/>
        </p:nvSpPr>
        <p:spPr>
          <a:xfrm>
            <a:off x="7680960" y="6510528"/>
            <a:ext cx="39593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Rozprawy zdalne: 13.03.2026  ·  certyfikacja: lipiec 2026</a:t>
            </a:r>
            <a:endParaRPr lang="pl-PL" sz="900" noProof="0" dirty="0"/>
          </a:p>
        </p:txBody>
      </p:sp>
      <p:pic>
        <p:nvPicPr>
          <p:cNvPr id="15" name="Image 0" descr="/home/claude/bgb_template/logo_emblem_navy.png">
            <a:extLst>
              <a:ext uri="{FF2B5EF4-FFF2-40B4-BE49-F238E27FC236}">
                <a16:creationId xmlns:a16="http://schemas.microsoft.com/office/drawing/2014/main" id="{8DFFEB3A-68FD-752F-3E56-C2D50B378E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C7C4FF-A7C5-0F60-200C-13AE2EA95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8ED590D9-E033-1C02-AD9C-CDCF126E4003}"/>
              </a:ext>
            </a:extLst>
          </p:cNvPr>
          <p:cNvSpPr/>
          <p:nvPr/>
        </p:nvSpPr>
        <p:spPr>
          <a:xfrm>
            <a:off x="548640" y="5486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400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ZMIANY W </a:t>
            </a:r>
            <a:r>
              <a:rPr lang="pl-PL" sz="1000" b="1" kern="0" spc="400" noProof="0" dirty="0" err="1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Pzp</a:t>
            </a:r>
            <a:endParaRPr lang="pl-PL" sz="1000" noProof="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0F2E6E7-2D73-40C1-8E04-A229FCA0D849}"/>
              </a:ext>
            </a:extLst>
          </p:cNvPr>
          <p:cNvSpPr/>
          <p:nvPr/>
        </p:nvSpPr>
        <p:spPr>
          <a:xfrm>
            <a:off x="548640" y="86868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2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Certyfikacja wykonawców</a:t>
            </a:r>
            <a:endParaRPr lang="pl-PL" sz="2400" noProof="0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47BF2BA2-137F-2AE3-11EB-1C44D4275D06}"/>
              </a:ext>
            </a:extLst>
          </p:cNvPr>
          <p:cNvSpPr/>
          <p:nvPr/>
        </p:nvSpPr>
        <p:spPr>
          <a:xfrm>
            <a:off x="548640" y="1691640"/>
            <a:ext cx="457200" cy="36576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1533AFB5-1950-C40B-31B4-CB0EB2AB83EB}"/>
              </a:ext>
            </a:extLst>
          </p:cNvPr>
          <p:cNvSpPr/>
          <p:nvPr/>
        </p:nvSpPr>
        <p:spPr>
          <a:xfrm>
            <a:off x="548640" y="182880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l-PL" i="1" noProof="0" dirty="0"/>
              <a:t>Nowy model weryfikacji warunków udziału – od lipca 2026 r</a:t>
            </a:r>
            <a:r>
              <a:rPr lang="pl-PL" noProof="0" dirty="0"/>
              <a:t>.</a:t>
            </a:r>
            <a:endParaRPr lang="pl-PL" sz="1200" noProof="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A9D270C5-E6B6-442D-D7DB-29104E7F79A0}"/>
              </a:ext>
            </a:extLst>
          </p:cNvPr>
          <p:cNvSpPr/>
          <p:nvPr/>
        </p:nvSpPr>
        <p:spPr>
          <a:xfrm>
            <a:off x="548640" y="2240280"/>
            <a:ext cx="6766560" cy="4069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200"/>
              </a:spcAft>
            </a:pPr>
            <a:r>
              <a:rPr lang="pl-PL" sz="105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Certyfikacja wykonawców – od lipca 2026 r.</a:t>
            </a:r>
          </a:p>
          <a:p>
            <a:pPr>
              <a:spcAft>
                <a:spcPts val="200"/>
              </a:spcAft>
            </a:pPr>
            <a:endParaRPr lang="pl-PL" sz="1050" b="1" noProof="0" dirty="0">
              <a:solidFill>
                <a:srgbClr val="0F1E3D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pl-PL" sz="13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Wprowadzenie nowego modelu certyfikacji wykonawców w </a:t>
            </a:r>
            <a:r>
              <a:rPr lang="pl-PL" sz="1300" noProof="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Pzp</a:t>
            </a:r>
            <a:r>
              <a:rPr lang="pl-PL" sz="13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Cel: odciążenie postępowań z powtarzalnego weryfikowania tych samych dokumentów oraz szybsze potwierdzanie spełniania warunków udziału. Podmiot certyfikowany przedstawia w postępowaniu odpowiedni certyfikat zamiast określonych oświadczeń i zaświadczeń.</a:t>
            </a:r>
          </a:p>
          <a:p>
            <a:pPr indent="0">
              <a:spcAft>
                <a:spcPts val="200"/>
              </a:spcAft>
              <a:buNone/>
            </a:pPr>
            <a:r>
              <a:rPr lang="pl-PL" sz="1300" b="1" noProof="0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czym polega nowy model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pl-PL" sz="13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Certyfikat jest wydawany przez uprawniony podmiot na podstawie przedstawionych dokumentów. Ma potwierdzać m.in. spełnianie wybranych warunków udziału lub brak podstaw wykluczenia – w zakresie wskazanym w przepisach lub dokumentacji. Zamawiający co do zasady akceptuje ważny certyfikat, chyba że ma uzasadnione wątpliwości co do jego </a:t>
            </a:r>
            <a:r>
              <a:rPr lang="pl-PL" sz="1300" noProof="0" dirty="0" err="1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rzetelności.może</a:t>
            </a:r>
            <a:r>
              <a:rPr lang="pl-PL" sz="13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prowadzić rozprawy i posiedzenia przy użyciu środków komunikacji elektronicznej. Członkowie składu orzekającego i protokolant pozostają w siedzibie Izby; strony i uczestnicy mają wybór — udział zdalny albo osobisty. Wymagania techniczne publikuje Prezes KIO; ich niespełnienie może oznaczać potraktowanie strony jak niestawiennictwo</a:t>
            </a:r>
            <a:r>
              <a:rPr lang="pl-PL" sz="10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pl-PL" sz="1050" noProof="0" dirty="0"/>
          </a:p>
          <a:p>
            <a:pPr marL="0" indent="0">
              <a:spcAft>
                <a:spcPts val="200"/>
              </a:spcAft>
              <a:buNone/>
            </a:pPr>
            <a:endParaRPr lang="pl-PL" sz="1050" noProof="0" dirty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83BDF295-B8EE-94E2-2657-13967AB62C3A}"/>
              </a:ext>
            </a:extLst>
          </p:cNvPr>
          <p:cNvSpPr/>
          <p:nvPr/>
        </p:nvSpPr>
        <p:spPr>
          <a:xfrm>
            <a:off x="7635240" y="2240280"/>
            <a:ext cx="4005072" cy="406908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99D28637-30D2-FCD1-51CE-1A8680D98D28}"/>
              </a:ext>
            </a:extLst>
          </p:cNvPr>
          <p:cNvSpPr/>
          <p:nvPr/>
        </p:nvSpPr>
        <p:spPr>
          <a:xfrm>
            <a:off x="7635240" y="2240280"/>
            <a:ext cx="73152" cy="406908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EB2B7AF4-E4D1-9A8D-2DF8-DAA0ECA096D2}"/>
              </a:ext>
            </a:extLst>
          </p:cNvPr>
          <p:cNvSpPr/>
          <p:nvPr/>
        </p:nvSpPr>
        <p:spPr>
          <a:xfrm>
            <a:off x="7863840" y="2377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Praktyczne implikacje</a:t>
            </a:r>
            <a:endParaRPr lang="pl-PL" sz="1400" noProof="0" dirty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6117058F-AFF6-3BC0-0E7A-6A97EA790F14}"/>
              </a:ext>
            </a:extLst>
          </p:cNvPr>
          <p:cNvSpPr/>
          <p:nvPr/>
        </p:nvSpPr>
        <p:spPr>
          <a:xfrm>
            <a:off x="7863840" y="2834640"/>
            <a:ext cx="3657600" cy="3337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pl-PL" sz="13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Certyfikacja daje „uprzywilejowanie organizacyjne” wykonawcom już certyfikowanym – szybszy start w postępowaniu, mniej dokumentów do składania.</a:t>
            </a:r>
          </a:p>
          <a:p>
            <a:r>
              <a:rPr lang="pl-PL" sz="13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Dla zamawiających: warto projektować dokumentację tak, aby honorować certyfikaty – inaczej część korzyści systemu pozostanie niewykorzystana.</a:t>
            </a:r>
          </a:p>
          <a:p>
            <a:r>
              <a:rPr lang="pl-PL" sz="13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Dla wykonawców: certyfikacja staje się elementem strategii udziału w rynku – nie tylko kwestią zgodności z wymogiem formalnym.</a:t>
            </a: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2005A3A6-1C1D-E273-ED0E-9677D23382F5}"/>
              </a:ext>
            </a:extLst>
          </p:cNvPr>
          <p:cNvSpPr/>
          <p:nvPr/>
        </p:nvSpPr>
        <p:spPr>
          <a:xfrm>
            <a:off x="548640" y="6446520"/>
            <a:ext cx="11091672" cy="0"/>
          </a:xfrm>
          <a:prstGeom prst="line">
            <a:avLst/>
          </a:prstGeom>
          <a:noFill/>
          <a:ln w="9525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C01EDF82-31C3-61EF-135B-F229E08AECDE}"/>
              </a:ext>
            </a:extLst>
          </p:cNvPr>
          <p:cNvSpPr/>
          <p:nvPr/>
        </p:nvSpPr>
        <p:spPr>
          <a:xfrm>
            <a:off x="548640" y="65105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BGB · Forum Dyrektorów Zakładów Oczyszczania Miast · maj 2026</a:t>
            </a:r>
            <a:endParaRPr lang="pl-PL" sz="900" noProof="0" dirty="0"/>
          </a:p>
        </p:txBody>
      </p:sp>
      <p:pic>
        <p:nvPicPr>
          <p:cNvPr id="14" name="Image 0" descr="/home/claude/bgb_template/logo_emblem_navy.png">
            <a:extLst>
              <a:ext uri="{FF2B5EF4-FFF2-40B4-BE49-F238E27FC236}">
                <a16:creationId xmlns:a16="http://schemas.microsoft.com/office/drawing/2014/main" id="{83C4ED95-369A-C0C4-ED5C-45DB4B82B4E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9213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4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202260-AADF-73A6-1A59-3CA20B090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C4B9483-F771-43DC-D807-6E05DB976765}"/>
              </a:ext>
            </a:extLst>
          </p:cNvPr>
          <p:cNvSpPr/>
          <p:nvPr/>
        </p:nvSpPr>
        <p:spPr>
          <a:xfrm>
            <a:off x="548640" y="1828800"/>
            <a:ext cx="73152" cy="32004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266B4BB0-A26D-A131-00AA-AC678591FE43}"/>
              </a:ext>
            </a:extLst>
          </p:cNvPr>
          <p:cNvSpPr/>
          <p:nvPr/>
        </p:nvSpPr>
        <p:spPr>
          <a:xfrm>
            <a:off x="868680" y="182880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pl-PL" sz="1200" noProof="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3E8DA01-C70C-BE4E-64CE-FF3023D6E8FC}"/>
              </a:ext>
            </a:extLst>
          </p:cNvPr>
          <p:cNvSpPr/>
          <p:nvPr/>
        </p:nvSpPr>
        <p:spPr>
          <a:xfrm>
            <a:off x="868680" y="2331720"/>
            <a:ext cx="10515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4000" b="1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 przyszłości…</a:t>
            </a:r>
            <a:endParaRPr lang="pl-PL" sz="4000" noProof="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D02D7300-0D37-B46D-93C7-A38062430170}"/>
              </a:ext>
            </a:extLst>
          </p:cNvPr>
          <p:cNvSpPr/>
          <p:nvPr/>
        </p:nvSpPr>
        <p:spPr>
          <a:xfrm>
            <a:off x="868680" y="365760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i="1" noProof="0" dirty="0">
                <a:solidFill>
                  <a:srgbClr val="B8C3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Procedowane projekty ustaw</a:t>
            </a:r>
            <a:endParaRPr lang="pl-PL" sz="1800" noProof="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046424C1-DEE2-51DC-5D9F-330BA04A3B9C}"/>
              </a:ext>
            </a:extLst>
          </p:cNvPr>
          <p:cNvSpPr/>
          <p:nvPr/>
        </p:nvSpPr>
        <p:spPr>
          <a:xfrm>
            <a:off x="10972800" y="6510528"/>
            <a:ext cx="667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noProof="0" dirty="0">
                <a:solidFill>
                  <a:srgbClr val="8B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13</a:t>
            </a:r>
            <a:endParaRPr lang="pl-PL" sz="900" noProof="0" dirty="0"/>
          </a:p>
        </p:txBody>
      </p:sp>
    </p:spTree>
    <p:extLst>
      <p:ext uri="{BB962C8B-B14F-4D97-AF65-F5344CB8AC3E}">
        <p14:creationId xmlns:p14="http://schemas.microsoft.com/office/powerpoint/2010/main" val="602689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5486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400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PROJEKTY LEGISLACYJNE</a:t>
            </a:r>
            <a:endParaRPr lang="pl-PL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2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Kluczowe projekty — zakres zmian</a:t>
            </a:r>
            <a:endParaRPr lang="pl-PL" sz="2400" noProof="0" dirty="0"/>
          </a:p>
        </p:txBody>
      </p:sp>
      <p:sp>
        <p:nvSpPr>
          <p:cNvPr id="5" name="Shape 3"/>
          <p:cNvSpPr/>
          <p:nvPr/>
        </p:nvSpPr>
        <p:spPr>
          <a:xfrm>
            <a:off x="548640" y="1600200"/>
            <a:ext cx="457200" cy="36576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2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Trzy projekty rządowe o największym znaczeniu dla gospodarki odpadami komunalnymi</a:t>
            </a:r>
            <a:endParaRPr lang="pl-PL" sz="1200" noProof="0" dirty="0"/>
          </a:p>
        </p:txBody>
      </p:sp>
      <p:sp>
        <p:nvSpPr>
          <p:cNvPr id="7" name="Shape 5"/>
          <p:cNvSpPr/>
          <p:nvPr/>
        </p:nvSpPr>
        <p:spPr>
          <a:xfrm>
            <a:off x="548640" y="2148840"/>
            <a:ext cx="3703320" cy="425196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Shape 6"/>
          <p:cNvSpPr/>
          <p:nvPr/>
        </p:nvSpPr>
        <p:spPr>
          <a:xfrm>
            <a:off x="548640" y="2148840"/>
            <a:ext cx="3703320" cy="777240"/>
          </a:xfrm>
          <a:prstGeom prst="rect">
            <a:avLst/>
          </a:prstGeom>
          <a:solidFill>
            <a:srgbClr val="0F1E3D"/>
          </a:solidFill>
          <a:ln w="12700">
            <a:solidFill>
              <a:srgbClr val="0F1E3D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Shape 7"/>
          <p:cNvSpPr/>
          <p:nvPr/>
        </p:nvSpPr>
        <p:spPr>
          <a:xfrm>
            <a:off x="548640" y="2148840"/>
            <a:ext cx="73152" cy="425196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0" name="Text 8"/>
          <p:cNvSpPr/>
          <p:nvPr/>
        </p:nvSpPr>
        <p:spPr>
          <a:xfrm>
            <a:off x="731520" y="224028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UC100</a:t>
            </a:r>
            <a:endParaRPr lang="pl-PL" sz="1800" noProof="0" dirty="0"/>
          </a:p>
        </p:txBody>
      </p:sp>
      <p:sp>
        <p:nvSpPr>
          <p:cNvPr id="11" name="Text 9"/>
          <p:cNvSpPr/>
          <p:nvPr/>
        </p:nvSpPr>
        <p:spPr>
          <a:xfrm>
            <a:off x="731520" y="2587752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i="1" noProof="0" dirty="0">
                <a:solidFill>
                  <a:srgbClr val="B8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 ustawy o opakowaniach i odpadach opakowaniowych (ROP)</a:t>
            </a:r>
            <a:endParaRPr lang="pl-PL" sz="950" noProof="0" dirty="0"/>
          </a:p>
        </p:txBody>
      </p:sp>
      <p:sp>
        <p:nvSpPr>
          <p:cNvPr id="12" name="Text 10"/>
          <p:cNvSpPr/>
          <p:nvPr/>
        </p:nvSpPr>
        <p:spPr>
          <a:xfrm>
            <a:off x="731520" y="3063240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b="1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Wykaz Prac RM: </a:t>
            </a:r>
            <a:r>
              <a:rPr lang="pl-PL" sz="9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UC100</a:t>
            </a:r>
            <a:endParaRPr lang="pl-PL" sz="950" noProof="0" dirty="0"/>
          </a:p>
          <a:p>
            <a:pPr marL="0" indent="0">
              <a:buNone/>
            </a:pPr>
            <a:r>
              <a:rPr lang="pl-PL" sz="950" b="1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Nr w RCL: </a:t>
            </a:r>
            <a:r>
              <a:rPr lang="pl-PL" sz="9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12401003</a:t>
            </a:r>
            <a:endParaRPr lang="pl-PL" sz="950" noProof="0" dirty="0"/>
          </a:p>
        </p:txBody>
      </p:sp>
      <p:sp>
        <p:nvSpPr>
          <p:cNvPr id="13" name="Text 11"/>
          <p:cNvSpPr/>
          <p:nvPr/>
        </p:nvSpPr>
        <p:spPr>
          <a:xfrm>
            <a:off x="731520" y="3611880"/>
            <a:ext cx="34290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Nowy system rozszerzonej odpowiedzialności producenta (ROP) dla opakowań; opłata opakowaniowa; zasady finansowania zbiórki i recyklingu przez wprowadzających produkty w opakowaniach; rola NFOŚiGW jako operatora finansowego; obowiązki sprawozdawcze i audytowe; wygaszanie obecnych organizacji odzysku w horyzoncie kilku lat.</a:t>
            </a:r>
            <a:endParaRPr lang="pl-PL" sz="1000" noProof="0" dirty="0"/>
          </a:p>
        </p:txBody>
      </p:sp>
      <p:sp>
        <p:nvSpPr>
          <p:cNvPr id="14" name="Shape 12"/>
          <p:cNvSpPr/>
          <p:nvPr/>
        </p:nvSpPr>
        <p:spPr>
          <a:xfrm>
            <a:off x="4434840" y="2148840"/>
            <a:ext cx="3703320" cy="425196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5" name="Shape 13"/>
          <p:cNvSpPr/>
          <p:nvPr/>
        </p:nvSpPr>
        <p:spPr>
          <a:xfrm>
            <a:off x="4434840" y="2148840"/>
            <a:ext cx="3703320" cy="777240"/>
          </a:xfrm>
          <a:prstGeom prst="rect">
            <a:avLst/>
          </a:prstGeom>
          <a:solidFill>
            <a:srgbClr val="0F1E3D"/>
          </a:solidFill>
          <a:ln w="12700">
            <a:solidFill>
              <a:srgbClr val="0F1E3D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6" name="Shape 14"/>
          <p:cNvSpPr/>
          <p:nvPr/>
        </p:nvSpPr>
        <p:spPr>
          <a:xfrm>
            <a:off x="4434840" y="2148840"/>
            <a:ext cx="73152" cy="425196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7" name="Text 15"/>
          <p:cNvSpPr/>
          <p:nvPr/>
        </p:nvSpPr>
        <p:spPr>
          <a:xfrm>
            <a:off x="4617720" y="224028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UD252</a:t>
            </a:r>
            <a:endParaRPr lang="pl-PL" sz="1800" noProof="0" dirty="0"/>
          </a:p>
        </p:txBody>
      </p:sp>
      <p:sp>
        <p:nvSpPr>
          <p:cNvPr id="18" name="Text 16"/>
          <p:cNvSpPr/>
          <p:nvPr/>
        </p:nvSpPr>
        <p:spPr>
          <a:xfrm>
            <a:off x="4617720" y="2587752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i="1" noProof="0" dirty="0">
                <a:solidFill>
                  <a:srgbClr val="B8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 zmian ustawy o utrzymaniu czystości i porządku w gminach (UCPG)</a:t>
            </a:r>
            <a:endParaRPr lang="pl-PL" sz="950" noProof="0" dirty="0"/>
          </a:p>
        </p:txBody>
      </p:sp>
      <p:sp>
        <p:nvSpPr>
          <p:cNvPr id="19" name="Text 17"/>
          <p:cNvSpPr/>
          <p:nvPr/>
        </p:nvSpPr>
        <p:spPr>
          <a:xfrm>
            <a:off x="4617720" y="3063240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b="1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Wykaz Prac RM: </a:t>
            </a:r>
            <a:r>
              <a:rPr lang="pl-PL" sz="9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UD252</a:t>
            </a:r>
            <a:endParaRPr lang="pl-PL" sz="950" noProof="0" dirty="0"/>
          </a:p>
        </p:txBody>
      </p:sp>
      <p:sp>
        <p:nvSpPr>
          <p:cNvPr id="20" name="Text 18"/>
          <p:cNvSpPr/>
          <p:nvPr/>
        </p:nvSpPr>
        <p:spPr>
          <a:xfrm>
            <a:off x="4617720" y="3383280"/>
            <a:ext cx="342900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Korekta systemu gospodarki odpadami komunalnymi; doprecyzowanie zasad selektywnej zbiórki, poziomów przygotowania do ponownego użycia i recyklingu; funkcjonowanie PSZOK; zasady finansowania systemu gminnego; doprecyzowanie obowiązków gmin i relacji z wykonawcami systemu.</a:t>
            </a:r>
            <a:endParaRPr lang="pl-PL" sz="1000" noProof="0" dirty="0"/>
          </a:p>
        </p:txBody>
      </p:sp>
      <p:sp>
        <p:nvSpPr>
          <p:cNvPr id="21" name="Shape 19"/>
          <p:cNvSpPr/>
          <p:nvPr/>
        </p:nvSpPr>
        <p:spPr>
          <a:xfrm>
            <a:off x="8321040" y="2148840"/>
            <a:ext cx="3703320" cy="425196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22" name="Shape 20"/>
          <p:cNvSpPr/>
          <p:nvPr/>
        </p:nvSpPr>
        <p:spPr>
          <a:xfrm>
            <a:off x="8321040" y="2148840"/>
            <a:ext cx="3703320" cy="777240"/>
          </a:xfrm>
          <a:prstGeom prst="rect">
            <a:avLst/>
          </a:prstGeom>
          <a:solidFill>
            <a:srgbClr val="0F1E3D"/>
          </a:solidFill>
          <a:ln w="12700">
            <a:solidFill>
              <a:srgbClr val="0F1E3D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23" name="Shape 21"/>
          <p:cNvSpPr/>
          <p:nvPr/>
        </p:nvSpPr>
        <p:spPr>
          <a:xfrm>
            <a:off x="8321040" y="2148840"/>
            <a:ext cx="73152" cy="425196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24" name="Text 22"/>
          <p:cNvSpPr/>
          <p:nvPr/>
        </p:nvSpPr>
        <p:spPr>
          <a:xfrm>
            <a:off x="8503920" y="224028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UD224</a:t>
            </a:r>
            <a:endParaRPr lang="pl-PL" sz="1800" noProof="0" dirty="0"/>
          </a:p>
        </p:txBody>
      </p:sp>
      <p:sp>
        <p:nvSpPr>
          <p:cNvPr id="25" name="Text 23"/>
          <p:cNvSpPr/>
          <p:nvPr/>
        </p:nvSpPr>
        <p:spPr>
          <a:xfrm>
            <a:off x="8503920" y="2587752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i="1" noProof="0" dirty="0">
                <a:solidFill>
                  <a:srgbClr val="B8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 zmian ustawy OOŚ (decyzje środowiskowe)</a:t>
            </a:r>
            <a:endParaRPr lang="pl-PL" sz="950" noProof="0" dirty="0"/>
          </a:p>
        </p:txBody>
      </p:sp>
      <p:sp>
        <p:nvSpPr>
          <p:cNvPr id="26" name="Text 24"/>
          <p:cNvSpPr/>
          <p:nvPr/>
        </p:nvSpPr>
        <p:spPr>
          <a:xfrm>
            <a:off x="8503920" y="3063240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b="1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Wykaz Prac RM: </a:t>
            </a:r>
            <a:r>
              <a:rPr lang="pl-PL" sz="9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UD224</a:t>
            </a:r>
            <a:endParaRPr lang="pl-PL" sz="950" noProof="0" dirty="0"/>
          </a:p>
        </p:txBody>
      </p:sp>
      <p:sp>
        <p:nvSpPr>
          <p:cNvPr id="27" name="Text 25"/>
          <p:cNvSpPr/>
          <p:nvPr/>
        </p:nvSpPr>
        <p:spPr>
          <a:xfrm>
            <a:off x="8503920" y="3383280"/>
            <a:ext cx="342900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Zmiana ustawy o udostępnianiu informacji o środowisku i jego ochronie, udziale społeczeństwa w ochronie środowiska oraz o ocenach oddziaływania na środowisko oraz niektórych innych ustaw; przeniesienie kompetencji do wydawania decyzji środowiskowych z wójta/burmistrza/prezydenta na starostę; elektronizacja postępowań w systemie SOPOOŚ; doprecyzowanie treści raportu OOŚ (m.in. warianty, analiza emisji świetlnych); możliwość wydłużenia konsultacji społecznych; nowe opłaty i sankcje za realizację inwestycji bez decyzji środowiskowej.</a:t>
            </a:r>
            <a:endParaRPr lang="pl-PL" sz="1000" noProof="0" dirty="0"/>
          </a:p>
        </p:txBody>
      </p:sp>
      <p:sp>
        <p:nvSpPr>
          <p:cNvPr id="28" name="Shape 26"/>
          <p:cNvSpPr/>
          <p:nvPr/>
        </p:nvSpPr>
        <p:spPr>
          <a:xfrm>
            <a:off x="548640" y="6446520"/>
            <a:ext cx="11091672" cy="0"/>
          </a:xfrm>
          <a:prstGeom prst="line">
            <a:avLst/>
          </a:prstGeom>
          <a:noFill/>
          <a:ln w="9525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29" name="Text 27"/>
          <p:cNvSpPr/>
          <p:nvPr/>
        </p:nvSpPr>
        <p:spPr>
          <a:xfrm>
            <a:off x="548640" y="65105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BGB · Forum Dyrektorów Zakładów Oczyszczania Miast · maj 2026</a:t>
            </a:r>
            <a:endParaRPr lang="pl-PL" sz="900" noProof="0" dirty="0"/>
          </a:p>
        </p:txBody>
      </p:sp>
      <p:sp>
        <p:nvSpPr>
          <p:cNvPr id="30" name="Text 28"/>
          <p:cNvSpPr/>
          <p:nvPr/>
        </p:nvSpPr>
        <p:spPr>
          <a:xfrm>
            <a:off x="7680960" y="6510528"/>
            <a:ext cx="39593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źródło: Wykaz Prac Rady Ministrów · RCL</a:t>
            </a:r>
            <a:endParaRPr lang="pl-PL" sz="900" noProof="0" dirty="0"/>
          </a:p>
        </p:txBody>
      </p:sp>
      <p:pic>
        <p:nvPicPr>
          <p:cNvPr id="31" name="Image 0" descr="/home/claude/bgb_template/logo_emblem_navy.png">
            <a:extLst>
              <a:ext uri="{FF2B5EF4-FFF2-40B4-BE49-F238E27FC236}">
                <a16:creationId xmlns:a16="http://schemas.microsoft.com/office/drawing/2014/main" id="{DA06DC5E-CFD5-3F2A-1132-BEB9B1665A8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54864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400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PROJEKTY LEGISLACYJNE</a:t>
            </a:r>
            <a:endParaRPr lang="pl-PL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2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Etap prac legislacyjnych — stan obecny</a:t>
            </a:r>
            <a:endParaRPr lang="pl-PL" sz="2400" noProof="0" dirty="0"/>
          </a:p>
        </p:txBody>
      </p:sp>
      <p:sp>
        <p:nvSpPr>
          <p:cNvPr id="5" name="Shape 3"/>
          <p:cNvSpPr/>
          <p:nvPr/>
        </p:nvSpPr>
        <p:spPr>
          <a:xfrm>
            <a:off x="548640" y="1600200"/>
            <a:ext cx="457200" cy="36576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2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Żaden z trzech projektów nie obowiązuje — wszystkie pozostają na etapie rządowym</a:t>
            </a:r>
            <a:endParaRPr lang="pl-PL" sz="1200" noProof="0" dirty="0"/>
          </a:p>
        </p:txBody>
      </p:sp>
      <p:sp>
        <p:nvSpPr>
          <p:cNvPr id="7" name="Shape 5"/>
          <p:cNvSpPr/>
          <p:nvPr/>
        </p:nvSpPr>
        <p:spPr>
          <a:xfrm>
            <a:off x="548640" y="2148840"/>
            <a:ext cx="3703320" cy="425196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Shape 6"/>
          <p:cNvSpPr/>
          <p:nvPr/>
        </p:nvSpPr>
        <p:spPr>
          <a:xfrm>
            <a:off x="548640" y="2148840"/>
            <a:ext cx="3703320" cy="777240"/>
          </a:xfrm>
          <a:prstGeom prst="rect">
            <a:avLst/>
          </a:prstGeom>
          <a:solidFill>
            <a:srgbClr val="0F1E3D"/>
          </a:solidFill>
          <a:ln w="12700">
            <a:solidFill>
              <a:srgbClr val="0F1E3D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Shape 7"/>
          <p:cNvSpPr/>
          <p:nvPr/>
        </p:nvSpPr>
        <p:spPr>
          <a:xfrm>
            <a:off x="548640" y="2148840"/>
            <a:ext cx="73152" cy="425196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0" name="Text 8"/>
          <p:cNvSpPr/>
          <p:nvPr/>
        </p:nvSpPr>
        <p:spPr>
          <a:xfrm>
            <a:off x="731520" y="224028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UC100</a:t>
            </a:r>
            <a:endParaRPr lang="pl-PL" sz="1800" noProof="0" dirty="0"/>
          </a:p>
        </p:txBody>
      </p:sp>
      <p:sp>
        <p:nvSpPr>
          <p:cNvPr id="11" name="Text 9"/>
          <p:cNvSpPr/>
          <p:nvPr/>
        </p:nvSpPr>
        <p:spPr>
          <a:xfrm>
            <a:off x="731520" y="2587752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i="1" noProof="0" dirty="0">
                <a:solidFill>
                  <a:srgbClr val="B8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Ustawa o opakowaniach i odpadach opakowaniowych (ROP)</a:t>
            </a:r>
            <a:endParaRPr lang="pl-PL" sz="950" noProof="0" dirty="0"/>
          </a:p>
        </p:txBody>
      </p:sp>
      <p:sp>
        <p:nvSpPr>
          <p:cNvPr id="12" name="Text 10"/>
          <p:cNvSpPr/>
          <p:nvPr/>
        </p:nvSpPr>
        <p:spPr>
          <a:xfrm>
            <a:off x="731520" y="3063240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b="1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Etap: </a:t>
            </a:r>
            <a:r>
              <a:rPr lang="pl-PL" sz="9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 po konsultacjach publicznych, dostępny w RCL; etap rządowy.</a:t>
            </a:r>
            <a:endParaRPr lang="pl-PL" sz="950" noProof="0" dirty="0"/>
          </a:p>
        </p:txBody>
      </p:sp>
      <p:sp>
        <p:nvSpPr>
          <p:cNvPr id="13" name="Text 11"/>
          <p:cNvSpPr/>
          <p:nvPr/>
        </p:nvSpPr>
        <p:spPr>
          <a:xfrm>
            <a:off x="731520" y="3383280"/>
            <a:ext cx="342900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 w toku prac w Ministerstwie Klimatu i Środowiska; oczekuje na przyjęcie przez Radę Ministrów i skierowanie do Sejmu.</a:t>
            </a:r>
            <a:endParaRPr lang="pl-PL" sz="1000" noProof="0" dirty="0"/>
          </a:p>
          <a:p>
            <a:pPr marL="0" indent="0">
              <a:spcAft>
                <a:spcPts val="400"/>
              </a:spcAft>
              <a:buNone/>
            </a:pPr>
            <a:endParaRPr lang="pl-PL" sz="1000" noProof="0" dirty="0"/>
          </a:p>
          <a:p>
            <a:pPr marL="0" indent="0">
              <a:spcAft>
                <a:spcPts val="400"/>
              </a:spcAft>
              <a:buNone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Przepisy nie obowiązują — wymagane uchwalenie ustawy i vacatio legis.</a:t>
            </a:r>
            <a:endParaRPr lang="pl-PL" sz="1000" noProof="0" dirty="0"/>
          </a:p>
        </p:txBody>
      </p:sp>
      <p:sp>
        <p:nvSpPr>
          <p:cNvPr id="14" name="Shape 12"/>
          <p:cNvSpPr/>
          <p:nvPr/>
        </p:nvSpPr>
        <p:spPr>
          <a:xfrm>
            <a:off x="4434840" y="2148840"/>
            <a:ext cx="3703320" cy="425196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5" name="Shape 13"/>
          <p:cNvSpPr/>
          <p:nvPr/>
        </p:nvSpPr>
        <p:spPr>
          <a:xfrm>
            <a:off x="4434840" y="2148840"/>
            <a:ext cx="3703320" cy="777240"/>
          </a:xfrm>
          <a:prstGeom prst="rect">
            <a:avLst/>
          </a:prstGeom>
          <a:solidFill>
            <a:srgbClr val="0F1E3D"/>
          </a:solidFill>
          <a:ln w="12700">
            <a:solidFill>
              <a:srgbClr val="0F1E3D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6" name="Shape 14"/>
          <p:cNvSpPr/>
          <p:nvPr/>
        </p:nvSpPr>
        <p:spPr>
          <a:xfrm>
            <a:off x="4434840" y="2148840"/>
            <a:ext cx="73152" cy="425196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7" name="Text 15"/>
          <p:cNvSpPr/>
          <p:nvPr/>
        </p:nvSpPr>
        <p:spPr>
          <a:xfrm>
            <a:off x="4617720" y="224028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UD252</a:t>
            </a:r>
            <a:endParaRPr lang="pl-PL" sz="1800" noProof="0" dirty="0"/>
          </a:p>
        </p:txBody>
      </p:sp>
      <p:sp>
        <p:nvSpPr>
          <p:cNvPr id="18" name="Text 16"/>
          <p:cNvSpPr/>
          <p:nvPr/>
        </p:nvSpPr>
        <p:spPr>
          <a:xfrm>
            <a:off x="4617720" y="2587752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i="1" noProof="0" dirty="0">
                <a:solidFill>
                  <a:srgbClr val="B8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Zmiany ustawy o utrzymaniu czystości i porządku w gminach (UCPG)</a:t>
            </a:r>
            <a:endParaRPr lang="pl-PL" sz="950" noProof="0" dirty="0"/>
          </a:p>
        </p:txBody>
      </p:sp>
      <p:sp>
        <p:nvSpPr>
          <p:cNvPr id="19" name="Text 17"/>
          <p:cNvSpPr/>
          <p:nvPr/>
        </p:nvSpPr>
        <p:spPr>
          <a:xfrm>
            <a:off x="4617720" y="3063240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b="1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Etap: </a:t>
            </a:r>
            <a:r>
              <a:rPr lang="pl-PL" sz="9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 na etapie rządowym; trwają uzgodnienia i dopracowywanie rozwiązań dotyczących systemu komunalnego.</a:t>
            </a:r>
            <a:endParaRPr lang="pl-PL" sz="950" noProof="0" dirty="0"/>
          </a:p>
        </p:txBody>
      </p:sp>
      <p:sp>
        <p:nvSpPr>
          <p:cNvPr id="20" name="Text 18"/>
          <p:cNvSpPr/>
          <p:nvPr/>
        </p:nvSpPr>
        <p:spPr>
          <a:xfrm>
            <a:off x="4617720" y="3383280"/>
            <a:ext cx="342900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 przed formalnym przyjęciem przez Radę Ministrów i skierowaniem do Sejmu.</a:t>
            </a:r>
            <a:endParaRPr lang="pl-PL" sz="1000" noProof="0" dirty="0"/>
          </a:p>
          <a:p>
            <a:pPr marL="0" indent="0">
              <a:spcAft>
                <a:spcPts val="400"/>
              </a:spcAft>
              <a:buNone/>
            </a:pPr>
            <a:endParaRPr lang="pl-PL" sz="1000" noProof="0" dirty="0"/>
          </a:p>
          <a:p>
            <a:pPr marL="0" indent="0">
              <a:spcAft>
                <a:spcPts val="400"/>
              </a:spcAft>
              <a:buNone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Przepisy nie obowiązują — gminy działają nadal w obecnym modelu prawnym.</a:t>
            </a:r>
            <a:endParaRPr lang="pl-PL" sz="1000" noProof="0" dirty="0"/>
          </a:p>
        </p:txBody>
      </p:sp>
      <p:sp>
        <p:nvSpPr>
          <p:cNvPr id="21" name="Shape 19"/>
          <p:cNvSpPr/>
          <p:nvPr/>
        </p:nvSpPr>
        <p:spPr>
          <a:xfrm>
            <a:off x="8321040" y="2148840"/>
            <a:ext cx="3703320" cy="425196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22" name="Shape 20"/>
          <p:cNvSpPr/>
          <p:nvPr/>
        </p:nvSpPr>
        <p:spPr>
          <a:xfrm>
            <a:off x="8321040" y="2148840"/>
            <a:ext cx="3703320" cy="777240"/>
          </a:xfrm>
          <a:prstGeom prst="rect">
            <a:avLst/>
          </a:prstGeom>
          <a:solidFill>
            <a:srgbClr val="0F1E3D"/>
          </a:solidFill>
          <a:ln w="12700">
            <a:solidFill>
              <a:srgbClr val="0F1E3D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23" name="Shape 21"/>
          <p:cNvSpPr/>
          <p:nvPr/>
        </p:nvSpPr>
        <p:spPr>
          <a:xfrm>
            <a:off x="8321040" y="2148840"/>
            <a:ext cx="73152" cy="425196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24" name="Text 22"/>
          <p:cNvSpPr/>
          <p:nvPr/>
        </p:nvSpPr>
        <p:spPr>
          <a:xfrm>
            <a:off x="8503920" y="224028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C8A4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UD224</a:t>
            </a:r>
            <a:endParaRPr lang="pl-PL" sz="1800" noProof="0" dirty="0"/>
          </a:p>
        </p:txBody>
      </p:sp>
      <p:sp>
        <p:nvSpPr>
          <p:cNvPr id="25" name="Text 23"/>
          <p:cNvSpPr/>
          <p:nvPr/>
        </p:nvSpPr>
        <p:spPr>
          <a:xfrm>
            <a:off x="8503920" y="2587752"/>
            <a:ext cx="3429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i="1" noProof="0" dirty="0">
                <a:solidFill>
                  <a:srgbClr val="B8C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Zmiany ustawy OOŚ (decyzje środowiskowe)</a:t>
            </a:r>
            <a:endParaRPr lang="pl-PL" sz="950" noProof="0" dirty="0"/>
          </a:p>
        </p:txBody>
      </p:sp>
      <p:sp>
        <p:nvSpPr>
          <p:cNvPr id="26" name="Text 24"/>
          <p:cNvSpPr/>
          <p:nvPr/>
        </p:nvSpPr>
        <p:spPr>
          <a:xfrm>
            <a:off x="8503920" y="3063240"/>
            <a:ext cx="3429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50" b="1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Etap: </a:t>
            </a:r>
            <a:r>
              <a:rPr lang="pl-PL" sz="9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Projekt na etapie rządowym po konsultacjach publicznych; przygotowywana jest kolejna wersja po uwzględnieniu uwag.</a:t>
            </a:r>
            <a:endParaRPr lang="pl-PL" sz="950" noProof="0" dirty="0"/>
          </a:p>
        </p:txBody>
      </p:sp>
      <p:sp>
        <p:nvSpPr>
          <p:cNvPr id="27" name="Text 25"/>
          <p:cNvSpPr/>
          <p:nvPr/>
        </p:nvSpPr>
        <p:spPr>
          <a:xfrm>
            <a:off x="8503920" y="3383280"/>
            <a:ext cx="3429000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400"/>
              </a:spcAft>
              <a:buNone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 planowane przyjęcie przez Radę Ministrów w najbliższym czasie; następnie projekt ma trafić do Sejmu.</a:t>
            </a:r>
            <a:endParaRPr lang="pl-PL" sz="1000" noProof="0" dirty="0"/>
          </a:p>
          <a:p>
            <a:pPr marL="0" indent="0">
              <a:spcAft>
                <a:spcPts val="400"/>
              </a:spcAft>
              <a:buNone/>
            </a:pPr>
            <a:endParaRPr lang="pl-PL" sz="1000" noProof="0" dirty="0"/>
          </a:p>
          <a:p>
            <a:pPr marL="0" indent="0">
              <a:spcAft>
                <a:spcPts val="400"/>
              </a:spcAft>
              <a:buNone/>
            </a:pPr>
            <a:r>
              <a:rPr lang="pl-PL" sz="100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Przepisy nie obowiązują — obecnie stosowane są dotychczasowe zasady wydawania decyzji środowiskowych; projektowane zmiany (starosta jako organ, SOPOOŚ, nowe opłaty i kary) pozostają na razie w sferze planów.</a:t>
            </a:r>
            <a:endParaRPr lang="pl-PL" sz="1000" noProof="0" dirty="0"/>
          </a:p>
        </p:txBody>
      </p:sp>
      <p:sp>
        <p:nvSpPr>
          <p:cNvPr id="28" name="Shape 26"/>
          <p:cNvSpPr/>
          <p:nvPr/>
        </p:nvSpPr>
        <p:spPr>
          <a:xfrm>
            <a:off x="548640" y="6446520"/>
            <a:ext cx="11091672" cy="0"/>
          </a:xfrm>
          <a:prstGeom prst="line">
            <a:avLst/>
          </a:prstGeom>
          <a:noFill/>
          <a:ln w="9525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29" name="Text 27"/>
          <p:cNvSpPr/>
          <p:nvPr/>
        </p:nvSpPr>
        <p:spPr>
          <a:xfrm>
            <a:off x="548640" y="65105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BGB · Forum Dyrektorów Zakładów Oczyszczania Miast · maj 2026</a:t>
            </a:r>
            <a:endParaRPr lang="pl-PL" sz="900" noProof="0" dirty="0"/>
          </a:p>
        </p:txBody>
      </p:sp>
      <p:sp>
        <p:nvSpPr>
          <p:cNvPr id="30" name="Text 28"/>
          <p:cNvSpPr/>
          <p:nvPr/>
        </p:nvSpPr>
        <p:spPr>
          <a:xfrm>
            <a:off x="7680960" y="6510528"/>
            <a:ext cx="39593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 na maj 2026</a:t>
            </a:r>
            <a:endParaRPr lang="pl-PL" sz="900" noProof="0" dirty="0"/>
          </a:p>
        </p:txBody>
      </p:sp>
      <p:pic>
        <p:nvPicPr>
          <p:cNvPr id="31" name="Image 0" descr="/home/claude/bgb_template/logo_emblem_navy.png">
            <a:extLst>
              <a:ext uri="{FF2B5EF4-FFF2-40B4-BE49-F238E27FC236}">
                <a16:creationId xmlns:a16="http://schemas.microsoft.com/office/drawing/2014/main" id="{579D6EC0-FFF1-2D1B-0617-39596A2259D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bgb_template/logo_transparent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14400" y="2194560"/>
            <a:ext cx="2743200" cy="27432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4754880" y="2286000"/>
            <a:ext cx="0" cy="2560320"/>
          </a:xfrm>
          <a:prstGeom prst="line">
            <a:avLst/>
          </a:prstGeom>
          <a:noFill/>
          <a:ln w="12700">
            <a:solidFill>
              <a:srgbClr val="B8945F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4" name="Text 1"/>
          <p:cNvSpPr/>
          <p:nvPr/>
        </p:nvSpPr>
        <p:spPr>
          <a:xfrm>
            <a:off x="5212080" y="210312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100" b="1" kern="0" spc="600" noProof="0" dirty="0">
                <a:solidFill>
                  <a:srgbClr val="B894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ZAPRASZAMY DO KONTAKTU</a:t>
            </a:r>
            <a:endParaRPr lang="pl-PL" sz="1100" noProof="0" dirty="0"/>
          </a:p>
        </p:txBody>
      </p:sp>
      <p:sp>
        <p:nvSpPr>
          <p:cNvPr id="5" name="Text 2"/>
          <p:cNvSpPr/>
          <p:nvPr/>
        </p:nvSpPr>
        <p:spPr>
          <a:xfrm>
            <a:off x="5212080" y="246888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2600" b="1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Kancelaria Prawna BGB</a:t>
            </a:r>
            <a:endParaRPr lang="pl-PL" sz="2600" noProof="0" dirty="0"/>
          </a:p>
        </p:txBody>
      </p:sp>
      <p:sp>
        <p:nvSpPr>
          <p:cNvPr id="6" name="Text 3"/>
          <p:cNvSpPr/>
          <p:nvPr/>
        </p:nvSpPr>
        <p:spPr>
          <a:xfrm>
            <a:off x="5212080" y="306324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i="1" noProof="0" dirty="0">
                <a:solidFill>
                  <a:srgbClr val="D4B5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Banaszewska – Gieruń-Banaszewski s.c.</a:t>
            </a:r>
            <a:endParaRPr lang="pl-PL" sz="1400" noProof="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2080" y="3794760"/>
            <a:ext cx="228600" cy="2286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577840" y="374904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ul. Piłsudskiego 3/3, 50-048 Wrocław</a:t>
            </a:r>
            <a:endParaRPr lang="pl-PL" sz="1400" noProof="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2080" y="4297680"/>
            <a:ext cx="228600" cy="22860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5577840" y="42519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+48 713 430 612</a:t>
            </a:r>
            <a:endParaRPr lang="pl-PL" sz="1400" noProof="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2080" y="4800600"/>
            <a:ext cx="228600" cy="228600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5577840" y="47548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kancelaria@banaszewscy.pl</a:t>
            </a:r>
            <a:endParaRPr lang="pl-PL" sz="1400" noProof="0" dirty="0"/>
          </a:p>
        </p:txBody>
      </p:sp>
      <p:pic>
        <p:nvPicPr>
          <p:cNvPr id="1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12080" y="5303520"/>
            <a:ext cx="228600" cy="228600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5577840" y="525780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banaszewscy.pl</a:t>
            </a:r>
            <a:endParaRPr lang="pl-PL" sz="1400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5486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400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CZĘŚĆ I  ·  SYSTEM KAUCYJNY</a:t>
            </a:r>
            <a:endParaRPr lang="pl-PL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64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2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 kaucyjny — co zmieniło się 1 października 2025 r.</a:t>
            </a:r>
            <a:endParaRPr lang="pl-PL" sz="2400" noProof="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457200" cy="36576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6" name="Text 4"/>
          <p:cNvSpPr/>
          <p:nvPr/>
        </p:nvSpPr>
        <p:spPr>
          <a:xfrm>
            <a:off x="548640" y="2331720"/>
            <a:ext cx="539496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800"/>
              </a:spcAft>
              <a:buNone/>
            </a:pPr>
            <a:r>
              <a:rPr lang="pl-PL" sz="12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Rozdział 5a–5d ustawy z 13 czerwca 2013 r. o gospodarce opakowaniami i odpadami opakowaniowymi wprowadził w Polsce powszechny system kaucyjny. Od 1 października 2025 r. obejmuje on jednorazowe butelki PET do 3 l (kaucja 0,50 zł) i puszki metalowe do 1 l (kaucja 0,50 zł).</a:t>
            </a:r>
            <a:endParaRPr lang="pl-PL" sz="1250" noProof="0" dirty="0"/>
          </a:p>
          <a:p>
            <a:pPr marL="0" indent="0">
              <a:spcAft>
                <a:spcPts val="800"/>
              </a:spcAft>
              <a:buNone/>
            </a:pPr>
            <a:r>
              <a:rPr lang="pl-PL" sz="12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1 stycznia 2026 r. system objął także butelki szklane wielokrotnego użytku do 1,5 l (kaucja 1,00 zł). Operator systemu — podmiot reprezentujący wprowadzających — odbiera puste opakowania z punktów handlowych i rozlicza poziomy zbiórki.</a:t>
            </a:r>
            <a:endParaRPr lang="pl-PL" sz="1250" noProof="0" dirty="0"/>
          </a:p>
          <a:p>
            <a:pPr marL="0" indent="0">
              <a:spcAft>
                <a:spcPts val="800"/>
              </a:spcAft>
              <a:buNone/>
            </a:pPr>
            <a:r>
              <a:rPr lang="pl-PL" sz="12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Dla zakładów oczyszczania miast oznacza to istotne przesunięcie strumieni: część frakcji opakowaniowej trafia do systemu kaucyjnego, a nie do gminnego selektywnego zbierania. Wpływa to bezpośrednio na masy, sortowanie i przychody z odbioru.</a:t>
            </a:r>
            <a:endParaRPr lang="pl-PL" sz="1250" noProof="0" dirty="0"/>
          </a:p>
        </p:txBody>
      </p:sp>
      <p:sp>
        <p:nvSpPr>
          <p:cNvPr id="7" name="Shape 5"/>
          <p:cNvSpPr/>
          <p:nvPr/>
        </p:nvSpPr>
        <p:spPr>
          <a:xfrm>
            <a:off x="548640" y="5532120"/>
            <a:ext cx="5394960" cy="0"/>
          </a:xfrm>
          <a:prstGeom prst="line">
            <a:avLst/>
          </a:prstGeom>
          <a:noFill/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Text 6"/>
          <p:cNvSpPr/>
          <p:nvPr/>
        </p:nvSpPr>
        <p:spPr>
          <a:xfrm>
            <a:off x="548640" y="5623560"/>
            <a:ext cx="5394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Dz.U. 2024 poz. 1684 (t.j.)   ·   rozdział 5a–5d   ·   obowiązuje od 1.10.2025</a:t>
            </a:r>
            <a:endParaRPr lang="pl-PL" sz="900" noProof="0" dirty="0"/>
          </a:p>
        </p:txBody>
      </p:sp>
      <p:sp>
        <p:nvSpPr>
          <p:cNvPr id="9" name="Shape 7"/>
          <p:cNvSpPr/>
          <p:nvPr/>
        </p:nvSpPr>
        <p:spPr>
          <a:xfrm>
            <a:off x="6263640" y="2331720"/>
            <a:ext cx="5376672" cy="393192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0" name="Shape 8"/>
          <p:cNvSpPr/>
          <p:nvPr/>
        </p:nvSpPr>
        <p:spPr>
          <a:xfrm>
            <a:off x="6263640" y="2331720"/>
            <a:ext cx="73152" cy="393192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1" name="Text 9"/>
          <p:cNvSpPr/>
          <p:nvPr/>
        </p:nvSpPr>
        <p:spPr>
          <a:xfrm>
            <a:off x="6537960" y="2468880"/>
            <a:ext cx="4983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Skutki dla przedsiębiorstwa</a:t>
            </a:r>
            <a:endParaRPr lang="pl-PL" sz="1400" noProof="0" dirty="0"/>
          </a:p>
        </p:txBody>
      </p:sp>
      <p:sp>
        <p:nvSpPr>
          <p:cNvPr id="12" name="Text 10"/>
          <p:cNvSpPr/>
          <p:nvPr/>
        </p:nvSpPr>
        <p:spPr>
          <a:xfrm>
            <a:off x="6537960" y="2926080"/>
            <a:ext cx="498348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Spadek masy PET i puszek w żółtym worku — niższe przychody z sortowania frakcji opakowaniowych.</a:t>
            </a:r>
            <a:endParaRPr lang="pl-PL" sz="1150" noProof="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 zbiórki: 77% w 2025 r. → 90% w 2029 r.; ich nieosiągnięcie obciąża operatora, nie gminę.</a:t>
            </a:r>
            <a:endParaRPr lang="pl-PL" sz="1150" noProof="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Sankcje za naruszenia: od 10 000 do 500 000 zł (art. 56 ust. 1 ustawy o opakowaniach).</a:t>
            </a:r>
            <a:endParaRPr lang="pl-PL" sz="1150" noProof="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Konieczność renegocjacji założeń umów z gminami — masy referencyjne sprzed 1.10.2025 są nieaktualne.</a:t>
            </a:r>
            <a:endParaRPr lang="pl-PL" sz="1150" noProof="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Sprawozdawczość: art. 49, 50, 52 i 73 u.o. — obowiązki informacyjne wobec podmiotów reprezentujących; wyodrębnienie strumieni kaucyjnych w M-09 i sprawozdaniach gminnych.</a:t>
            </a:r>
            <a:endParaRPr lang="pl-PL" sz="1150" noProof="0" dirty="0"/>
          </a:p>
        </p:txBody>
      </p:sp>
      <p:sp>
        <p:nvSpPr>
          <p:cNvPr id="13" name="Shape 11"/>
          <p:cNvSpPr/>
          <p:nvPr/>
        </p:nvSpPr>
        <p:spPr>
          <a:xfrm>
            <a:off x="548640" y="6446520"/>
            <a:ext cx="11091672" cy="0"/>
          </a:xfrm>
          <a:prstGeom prst="line">
            <a:avLst/>
          </a:prstGeom>
          <a:noFill/>
          <a:ln w="9525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4" name="Text 12"/>
          <p:cNvSpPr/>
          <p:nvPr/>
        </p:nvSpPr>
        <p:spPr>
          <a:xfrm>
            <a:off x="548640" y="65105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BGB · Forum Dyrektorów Zakładów Oczyszczania Miast · maj 2026</a:t>
            </a:r>
            <a:endParaRPr lang="pl-PL" sz="900" noProof="0" dirty="0"/>
          </a:p>
        </p:txBody>
      </p:sp>
      <p:sp>
        <p:nvSpPr>
          <p:cNvPr id="15" name="Text 13"/>
          <p:cNvSpPr/>
          <p:nvPr/>
        </p:nvSpPr>
        <p:spPr>
          <a:xfrm>
            <a:off x="10972800" y="6510528"/>
            <a:ext cx="667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13</a:t>
            </a:r>
            <a:endParaRPr lang="pl-PL" sz="900" noProof="0" dirty="0"/>
          </a:p>
        </p:txBody>
      </p:sp>
      <p:pic>
        <p:nvPicPr>
          <p:cNvPr id="16" name="Image 0" descr="/home/claude/bgb_template/logo_emblem_navy.png">
            <a:extLst>
              <a:ext uri="{FF2B5EF4-FFF2-40B4-BE49-F238E27FC236}">
                <a16:creationId xmlns:a16="http://schemas.microsoft.com/office/drawing/2014/main" id="{E253541C-C246-BAA4-DE8E-E4DC7FCC579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bgb_template/logo_emblem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440680" y="1280160"/>
            <a:ext cx="1280160" cy="12801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3108960"/>
            <a:ext cx="103327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l-PL" sz="6000" b="1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Dziękujemy za uwagę</a:t>
            </a:r>
            <a:endParaRPr lang="pl-PL" sz="6000" noProof="0" dirty="0"/>
          </a:p>
        </p:txBody>
      </p:sp>
      <p:sp>
        <p:nvSpPr>
          <p:cNvPr id="4" name="Shape 1"/>
          <p:cNvSpPr/>
          <p:nvPr/>
        </p:nvSpPr>
        <p:spPr>
          <a:xfrm>
            <a:off x="5532120" y="4434840"/>
            <a:ext cx="1097280" cy="0"/>
          </a:xfrm>
          <a:prstGeom prst="line">
            <a:avLst/>
          </a:prstGeom>
          <a:noFill/>
          <a:ln w="19050">
            <a:solidFill>
              <a:srgbClr val="B8945F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5" name="Text 2"/>
          <p:cNvSpPr/>
          <p:nvPr/>
        </p:nvSpPr>
        <p:spPr>
          <a:xfrm>
            <a:off x="914400" y="4617720"/>
            <a:ext cx="10332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l-PL" sz="1800" i="1" noProof="0" dirty="0">
                <a:solidFill>
                  <a:srgbClr val="D4B5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Zapraszamy do pytań i dyskusji</a:t>
            </a:r>
            <a:endParaRPr lang="pl-PL" sz="1800" noProof="0" dirty="0"/>
          </a:p>
        </p:txBody>
      </p:sp>
      <p:sp>
        <p:nvSpPr>
          <p:cNvPr id="6" name="Text 3"/>
          <p:cNvSpPr/>
          <p:nvPr/>
        </p:nvSpPr>
        <p:spPr>
          <a:xfrm>
            <a:off x="914400" y="6035040"/>
            <a:ext cx="10332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pl-PL" sz="1200" noProof="0" dirty="0">
                <a:solidFill>
                  <a:srgbClr val="A8AE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banaszewscy.pl  •  +48 713 430 612</a:t>
            </a:r>
            <a:endParaRPr lang="pl-PL" sz="1200" noProof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1828800"/>
            <a:ext cx="73152" cy="32004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3" name="Text 1"/>
          <p:cNvSpPr/>
          <p:nvPr/>
        </p:nvSpPr>
        <p:spPr>
          <a:xfrm>
            <a:off x="868680" y="182880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pl-PL" sz="1200" noProof="0" dirty="0"/>
          </a:p>
        </p:txBody>
      </p:sp>
      <p:sp>
        <p:nvSpPr>
          <p:cNvPr id="4" name="Text 2"/>
          <p:cNvSpPr/>
          <p:nvPr/>
        </p:nvSpPr>
        <p:spPr>
          <a:xfrm>
            <a:off x="868680" y="2331720"/>
            <a:ext cx="10515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4000" b="1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Decyzje odpadowe</a:t>
            </a:r>
            <a:endParaRPr lang="pl-PL" sz="4000" noProof="0" dirty="0"/>
          </a:p>
        </p:txBody>
      </p:sp>
      <p:sp>
        <p:nvSpPr>
          <p:cNvPr id="5" name="Text 3"/>
          <p:cNvSpPr/>
          <p:nvPr/>
        </p:nvSpPr>
        <p:spPr>
          <a:xfrm>
            <a:off x="868680" y="365760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i="1" noProof="0" dirty="0">
                <a:solidFill>
                  <a:srgbClr val="B8C3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Pakiet </a:t>
            </a:r>
            <a:r>
              <a:rPr lang="pl-PL" sz="1800" i="1" noProof="0" dirty="0" err="1">
                <a:solidFill>
                  <a:srgbClr val="B8C3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deregulacyjny</a:t>
            </a:r>
            <a:r>
              <a:rPr lang="pl-PL" sz="1800" i="1" noProof="0" dirty="0">
                <a:solidFill>
                  <a:srgbClr val="B8C3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— przedłużenie zezwoleń</a:t>
            </a:r>
            <a:endParaRPr lang="pl-PL" sz="1800" noProof="0" dirty="0"/>
          </a:p>
        </p:txBody>
      </p:sp>
      <p:sp>
        <p:nvSpPr>
          <p:cNvPr id="6" name="Text 4"/>
          <p:cNvSpPr/>
          <p:nvPr/>
        </p:nvSpPr>
        <p:spPr>
          <a:xfrm>
            <a:off x="10972800" y="6510528"/>
            <a:ext cx="667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noProof="0" dirty="0">
                <a:solidFill>
                  <a:srgbClr val="8B97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13</a:t>
            </a:r>
            <a:endParaRPr lang="pl-PL" sz="900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5486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400" noProof="0" dirty="0">
                <a:solidFill>
                  <a:srgbClr val="9E7E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CZĘŚĆ II  ·  DECYZJE ODPADOWE</a:t>
            </a:r>
            <a:endParaRPr lang="pl-PL" sz="1000" noProof="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110642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2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Art. 226a u.o. — utrzymanie zezwoleń w mocy do 31 grudnia 2026 r.</a:t>
            </a:r>
            <a:endParaRPr lang="pl-PL" sz="2400" noProof="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457200" cy="36576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6" name="Text 4"/>
          <p:cNvSpPr/>
          <p:nvPr/>
        </p:nvSpPr>
        <p:spPr>
          <a:xfrm>
            <a:off x="548640" y="2331720"/>
            <a:ext cx="539496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800"/>
              </a:spcAft>
              <a:buNone/>
            </a:pPr>
            <a:r>
              <a:rPr lang="pl-PL" sz="12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226a ust. 1 ustawy z 14 grudnia 2012 r. o odpadach utrzymuje w mocy zezwolenia na zbieranie i przetwarzanie odpadów oraz pozwolenia na wytwarzanie odpadów uwzględniające ich zbieranie lub przetwarzanie — najpóźniej do 31 grudnia 2026 r. Warunkiem jest złożenie wniosku o nową decyzję nie później niż 3 miesiące przed upływem czasu obowiązywania dotychczasowego zezwolenia.</a:t>
            </a:r>
            <a:endParaRPr lang="pl-PL" sz="1250" noProof="0" dirty="0"/>
          </a:p>
          <a:p>
            <a:pPr marL="0" indent="0">
              <a:spcAft>
                <a:spcPts val="800"/>
              </a:spcAft>
              <a:buNone/>
            </a:pPr>
            <a:r>
              <a:rPr lang="pl-PL" sz="12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226a ust. 2: dotychczasowe zezwolenie wygasa z dniem następującym po dniu, w którym nowa decyzja, odmowa albo umorzenie postępowania stały się ostateczne, a także gdy wniosek pozostawiono bez rozpatrzenia. Art. 226a ust. 3: zabezpieczenie roszczeń (art. 48a u.o.) utrzymuje się do czasu ostatecznej decyzji o jego zwrocie.</a:t>
            </a:r>
            <a:endParaRPr lang="pl-PL" sz="1250" noProof="0" dirty="0"/>
          </a:p>
        </p:txBody>
      </p:sp>
      <p:sp>
        <p:nvSpPr>
          <p:cNvPr id="7" name="Shape 5"/>
          <p:cNvSpPr/>
          <p:nvPr/>
        </p:nvSpPr>
        <p:spPr>
          <a:xfrm>
            <a:off x="548640" y="5532120"/>
            <a:ext cx="5394960" cy="0"/>
          </a:xfrm>
          <a:prstGeom prst="line">
            <a:avLst/>
          </a:prstGeom>
          <a:noFill/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Text 6"/>
          <p:cNvSpPr/>
          <p:nvPr/>
        </p:nvSpPr>
        <p:spPr>
          <a:xfrm>
            <a:off x="548640" y="5623560"/>
            <a:ext cx="5394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pl-PL" sz="900" i="1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Dz.U. 2023 poz. 1587 (t.j.)   ·   art. 226a ust. 1–3 u.o.   ·   termin: 31.12.2026</a:t>
            </a:r>
            <a:endParaRPr lang="pl-PL" sz="900" noProof="0" dirty="0"/>
          </a:p>
        </p:txBody>
      </p:sp>
      <p:sp>
        <p:nvSpPr>
          <p:cNvPr id="9" name="Shape 7"/>
          <p:cNvSpPr/>
          <p:nvPr/>
        </p:nvSpPr>
        <p:spPr>
          <a:xfrm>
            <a:off x="6263640" y="2331720"/>
            <a:ext cx="5376672" cy="393192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0" name="Shape 8"/>
          <p:cNvSpPr/>
          <p:nvPr/>
        </p:nvSpPr>
        <p:spPr>
          <a:xfrm>
            <a:off x="6263640" y="2331720"/>
            <a:ext cx="73152" cy="393192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1" name="Text 9"/>
          <p:cNvSpPr/>
          <p:nvPr/>
        </p:nvSpPr>
        <p:spPr>
          <a:xfrm>
            <a:off x="6537960" y="2468880"/>
            <a:ext cx="4983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400" b="1" noProof="0" dirty="0">
                <a:solidFill>
                  <a:srgbClr val="0F1E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 zrobić zanim wygaśnie utrzymanie w mocy</a:t>
            </a:r>
            <a:endParaRPr lang="pl-PL" sz="1400" noProof="0" dirty="0"/>
          </a:p>
        </p:txBody>
      </p:sp>
      <p:sp>
        <p:nvSpPr>
          <p:cNvPr id="12" name="Text 10"/>
          <p:cNvSpPr/>
          <p:nvPr/>
        </p:nvSpPr>
        <p:spPr>
          <a:xfrm>
            <a:off x="6537960" y="2926080"/>
            <a:ext cx="498348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Inwentaryzacja decyzji: zezwolenia, pozwolenia zintegrowane, wpisy do BDO — kiedy każde wygasa.</a:t>
            </a:r>
            <a:endParaRPr lang="pl-PL" sz="1150" noProof="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Złożenie wniosku o nową decyzję nie później niż 3 miesiące przed końcem obowiązywania dotychczasowego zezwolenia — to warunek skorzystania z art. 226a.</a:t>
            </a:r>
            <a:endParaRPr lang="pl-PL" sz="1150" noProof="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 przeciwpożarowy z postanowieniem PSP — wymóg odrębny dla nowych decyzji, bez którego wniosek nie wywoła skutku.</a:t>
            </a:r>
            <a:endParaRPr lang="pl-PL" sz="1150" noProof="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Utrzymanie zabezpieczenia roszczeń (art. 48a u.o.) do czasu ostatecznej decyzji o jego zwrocie.</a:t>
            </a:r>
            <a:endParaRPr lang="pl-PL" sz="1150" noProof="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pl-PL" sz="1150" noProof="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projektów UDER — mogą zmienić kalendarz, ale planowanie 2026/2027 nie może na nich się opierać.</a:t>
            </a:r>
            <a:endParaRPr lang="pl-PL" sz="1150" noProof="0" dirty="0"/>
          </a:p>
        </p:txBody>
      </p:sp>
      <p:sp>
        <p:nvSpPr>
          <p:cNvPr id="13" name="Shape 11"/>
          <p:cNvSpPr/>
          <p:nvPr/>
        </p:nvSpPr>
        <p:spPr>
          <a:xfrm>
            <a:off x="548640" y="6446520"/>
            <a:ext cx="11091672" cy="0"/>
          </a:xfrm>
          <a:prstGeom prst="line">
            <a:avLst/>
          </a:prstGeom>
          <a:noFill/>
          <a:ln w="9525">
            <a:solidFill>
              <a:srgbClr val="D9D2BE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4" name="Text 12"/>
          <p:cNvSpPr/>
          <p:nvPr/>
        </p:nvSpPr>
        <p:spPr>
          <a:xfrm>
            <a:off x="548640" y="65105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BGB · Forum Dyrektorów Zakładów Oczyszczania Miast · maj 2026</a:t>
            </a:r>
            <a:endParaRPr lang="pl-PL" sz="900" noProof="0" dirty="0"/>
          </a:p>
        </p:txBody>
      </p:sp>
      <p:sp>
        <p:nvSpPr>
          <p:cNvPr id="15" name="Text 13"/>
          <p:cNvSpPr/>
          <p:nvPr/>
        </p:nvSpPr>
        <p:spPr>
          <a:xfrm>
            <a:off x="10972800" y="6510528"/>
            <a:ext cx="667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noProof="0" dirty="0">
                <a:solidFill>
                  <a:srgbClr val="5C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13</a:t>
            </a:r>
            <a:endParaRPr lang="pl-PL" sz="900" noProof="0" dirty="0"/>
          </a:p>
        </p:txBody>
      </p:sp>
      <p:pic>
        <p:nvPicPr>
          <p:cNvPr id="16" name="Image 0" descr="/home/claude/bgb_template/logo_emblem_navy.png">
            <a:extLst>
              <a:ext uri="{FF2B5EF4-FFF2-40B4-BE49-F238E27FC236}">
                <a16:creationId xmlns:a16="http://schemas.microsoft.com/office/drawing/2014/main" id="{5FE15E8A-F636-CC63-F76B-7ED2E54716B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560320"/>
            <a:ext cx="54864" cy="182880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3" name="Text 1"/>
          <p:cNvSpPr/>
          <p:nvPr/>
        </p:nvSpPr>
        <p:spPr>
          <a:xfrm>
            <a:off x="822960" y="26060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pl-PL" sz="1300" noProof="0" dirty="0"/>
          </a:p>
        </p:txBody>
      </p:sp>
      <p:sp>
        <p:nvSpPr>
          <p:cNvPr id="4" name="Text 2"/>
          <p:cNvSpPr/>
          <p:nvPr/>
        </p:nvSpPr>
        <p:spPr>
          <a:xfrm>
            <a:off x="822960" y="30175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4400" b="1" noProof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Geneza i ramy prawne DIWASS</a:t>
            </a:r>
            <a:endParaRPr lang="pl-PL" sz="4400" noProof="0" dirty="0"/>
          </a:p>
        </p:txBody>
      </p:sp>
      <p:sp>
        <p:nvSpPr>
          <p:cNvPr id="5" name="Text 3"/>
          <p:cNvSpPr/>
          <p:nvPr/>
        </p:nvSpPr>
        <p:spPr>
          <a:xfrm>
            <a:off x="822960" y="402336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600" i="1" noProof="0" dirty="0">
                <a:solidFill>
                  <a:srgbClr val="A8AEB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Rozporządzenie (UE) 2024/1157, akt wykonawczy 2025/1290 i harmonogram wejścia w życie.</a:t>
            </a:r>
            <a:endParaRPr lang="pl-PL" sz="1600" noProof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000" b="1" kern="0" spc="600" noProof="0" dirty="0">
                <a:solidFill>
                  <a:srgbClr val="B894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RAMY PRAWNE</a:t>
            </a:r>
            <a:endParaRPr lang="pl-PL" sz="1000" noProof="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3000" b="1" noProof="0" dirty="0">
                <a:solidFill>
                  <a:srgbClr val="1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Podstawy prawne — UE i Polska</a:t>
            </a:r>
            <a:endParaRPr lang="pl-PL" sz="3000" noProof="0" dirty="0"/>
          </a:p>
        </p:txBody>
      </p:sp>
      <p:pic>
        <p:nvPicPr>
          <p:cNvPr id="4" name="Image 0" descr="/home/claude/bgb_template/logo_emblem_navy.png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7373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20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Prawo Unii Europejskiej</a:t>
            </a:r>
            <a:endParaRPr lang="pl-PL" sz="2000" noProof="0" dirty="0"/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548640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pl-PL" sz="14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Rozporządzenie Parlamentu Europejskiego i Rady (UE) 2024/1157 z dnia 11 kwietnia 2024 r. w sprawie przemieszczania odpadów (WSR) — ustanawia DIWASS (art. 26–29) i stopniowo zastępuje rozporządzenie (WE) nr 1013/2006.
Rozporządzenie Wykonawcze Komisji (UE) 2025/1290 z dnia 2 lipca 2025 r. — wymagania techniczne, formaty danych, API i reguły interoperacyjności systemu DIWASS.</a:t>
            </a:r>
            <a:endParaRPr lang="pl-PL" sz="1400" noProof="0" dirty="0"/>
          </a:p>
        </p:txBody>
      </p:sp>
      <p:sp>
        <p:nvSpPr>
          <p:cNvPr id="7" name="Shape 4"/>
          <p:cNvSpPr/>
          <p:nvPr/>
        </p:nvSpPr>
        <p:spPr>
          <a:xfrm>
            <a:off x="6400800" y="1737360"/>
            <a:ext cx="5303520" cy="4297680"/>
          </a:xfrm>
          <a:prstGeom prst="rect">
            <a:avLst/>
          </a:prstGeom>
          <a:solidFill>
            <a:srgbClr val="FAF9F6"/>
          </a:solidFill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8" name="Shape 5"/>
          <p:cNvSpPr/>
          <p:nvPr/>
        </p:nvSpPr>
        <p:spPr>
          <a:xfrm>
            <a:off x="6400800" y="1737360"/>
            <a:ext cx="73152" cy="4297680"/>
          </a:xfrm>
          <a:prstGeom prst="rect">
            <a:avLst/>
          </a:prstGeom>
          <a:solidFill>
            <a:srgbClr val="B8945F"/>
          </a:solidFill>
          <a:ln w="12700">
            <a:solidFill>
              <a:srgbClr val="333333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9" name="Text 6"/>
          <p:cNvSpPr/>
          <p:nvPr/>
        </p:nvSpPr>
        <p:spPr>
          <a:xfrm>
            <a:off x="6720840" y="192024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18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Prawo polskie</a:t>
            </a:r>
            <a:endParaRPr lang="pl-PL" sz="1800" noProof="0" dirty="0"/>
          </a:p>
        </p:txBody>
      </p:sp>
      <p:sp>
        <p:nvSpPr>
          <p:cNvPr id="10" name="Text 7"/>
          <p:cNvSpPr/>
          <p:nvPr/>
        </p:nvSpPr>
        <p:spPr>
          <a:xfrm>
            <a:off x="6720840" y="24688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Ustawa z 29.06.2007 r. o międzynarodowym przemieszczaniu odpadów (</a:t>
            </a:r>
            <a:r>
              <a:rPr lang="pl-PL" sz="1300" noProof="0" dirty="0" err="1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u.m.p.o</a:t>
            </a: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.) — nadzór GIOŚ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Ustawa z 14.12.2012 r. o odpadach — art. 79 (BDO)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Ustawa o systemie monitorowania drogowego i kolejowego przewozu towarów (SENT)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183 Kodeksu karnego — odpowiedzialność karna za nielegalne przemieszczanie odpadów</a:t>
            </a:r>
            <a:endParaRPr lang="pl-PL" sz="1300" noProof="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pl-PL" sz="1300" noProof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GIOŚ — organ właściwy ds. rejestracji i decyzji notyfikacyjnych w Polsce</a:t>
            </a:r>
            <a:endParaRPr lang="pl-PL" sz="1300" noProof="0" dirty="0"/>
          </a:p>
        </p:txBody>
      </p:sp>
      <p:sp>
        <p:nvSpPr>
          <p:cNvPr id="11" name="Shape 8"/>
          <p:cNvSpPr/>
          <p:nvPr/>
        </p:nvSpPr>
        <p:spPr>
          <a:xfrm>
            <a:off x="457200" y="6446520"/>
            <a:ext cx="11247120" cy="0"/>
          </a:xfrm>
          <a:prstGeom prst="line">
            <a:avLst/>
          </a:prstGeom>
          <a:noFill/>
          <a:ln w="9525">
            <a:solidFill>
              <a:srgbClr val="E8EAF0"/>
            </a:solidFill>
            <a:prstDash val="solid"/>
          </a:ln>
        </p:spPr>
        <p:txBody>
          <a:bodyPr/>
          <a:lstStyle/>
          <a:p>
            <a:endParaRPr lang="pl-PL" noProof="0" dirty="0"/>
          </a:p>
        </p:txBody>
      </p:sp>
      <p:sp>
        <p:nvSpPr>
          <p:cNvPr id="12" name="Text 9"/>
          <p:cNvSpPr/>
          <p:nvPr/>
        </p:nvSpPr>
        <p:spPr>
          <a:xfrm>
            <a:off x="457200" y="65379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pl-PL" sz="900" noProof="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Prawna BGB</a:t>
            </a:r>
            <a:endParaRPr lang="pl-PL" sz="900" noProof="0" dirty="0"/>
          </a:p>
        </p:txBody>
      </p:sp>
      <p:sp>
        <p:nvSpPr>
          <p:cNvPr id="13" name="Text 10"/>
          <p:cNvSpPr/>
          <p:nvPr/>
        </p:nvSpPr>
        <p:spPr>
          <a:xfrm>
            <a:off x="1124712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pl-PL" sz="900" b="1" noProof="0" dirty="0">
                <a:solidFill>
                  <a:srgbClr val="1A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pl-PL" sz="900" noProof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41148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1" i="0" u="none" strike="noStrike" kern="0" cap="none" spc="400" normalizeH="0" baseline="0" noProof="0" dirty="0">
                <a:ln>
                  <a:noFill/>
                </a:ln>
                <a:solidFill>
                  <a:srgbClr val="9E7E3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PRZEMIESZCZANIE ODPADÓW  ·  WSR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0F1E3D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Rozporządzenie o przemieszczaniu odpadów — kluczowe zmiany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457200" cy="36576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548640" y="1554480"/>
            <a:ext cx="11064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1" u="none" strike="noStrike" kern="1200" cap="none" spc="0" normalizeH="0" baseline="0" noProof="0" dirty="0">
                <a:ln>
                  <a:noFill/>
                </a:ln>
                <a:solidFill>
                  <a:srgbClr val="5C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Rozporządzenie (UE) 2024/1157 w sprawie przemieszczania odpadów — siedem zmian o operacyjnym znaczeniu dla ZOM</a:t>
            </a: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548640" y="2057400"/>
            <a:ext cx="3703320" cy="160020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548640" y="2057400"/>
            <a:ext cx="64008" cy="16002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731520" y="2130552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srgbClr val="9E7E3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1325880" y="2167128"/>
            <a:ext cx="2788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0F1E3D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Zakaz przemieszczania do unieszkodliwiania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731520" y="2770632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 do zasady zakaz transportu odpadów przeznaczonych do unieszkodliwiania (m.in. składowania) — zarówno wewnątrz UE, jak i poza nią. Wyjątki ograniczone i obwarowane restrykcyjnymi warunkami.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434840" y="2057400"/>
            <a:ext cx="3703320" cy="160020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434840" y="2057400"/>
            <a:ext cx="64008" cy="16002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4617720" y="2130552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srgbClr val="9E7E3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5212080" y="2167128"/>
            <a:ext cx="2788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0F1E3D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Ograniczenia eksportu poza UE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617720" y="2770632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Zakaz wywozu odpadów niebezpiecznych do państw spoza OECD. Zaostrzone zasady eksportu odpadów z tworzyw sztucznych. Eksport tzw. zielonej listy do państw spoza OECD — tylko do krajów wpisanych na unijną listę.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8321040" y="2057400"/>
            <a:ext cx="3703320" cy="160020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8321040" y="2057400"/>
            <a:ext cx="64008" cy="16002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8503920" y="2130552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srgbClr val="9E7E3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9098280" y="2167128"/>
            <a:ext cx="2788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0F1E3D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Obowiązkowe audyty zagranicznych </a:t>
            </a:r>
            <a:r>
              <a:rPr kumimoji="0" lang="pl-PL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0F1E3D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recyklerów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8503920" y="2770632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Eksporter z UE musi zapewnić niezależny audyt instalacji odbiorczej poza Unią — potwierdzający, że odpady są przetwarzane zgodnie ze standardami odpowiadającymi wymogom unijnym.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548640" y="3822192"/>
            <a:ext cx="3703320" cy="160020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548640" y="3822192"/>
            <a:ext cx="64008" cy="16002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731520" y="3895344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srgbClr val="9E7E3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1325880" y="3931920"/>
            <a:ext cx="2788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0F1E3D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Dłuższa archiwizacja dokumentacji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731520" y="4535424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Okres obowiązkowego przechowywania dokumentów i danych dotyczących przemieszczania odpadów wydłużono z 3 do 5 lat.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4434840" y="3822192"/>
            <a:ext cx="3703320" cy="160020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4434840" y="3822192"/>
            <a:ext cx="64008" cy="16002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4617720" y="3895344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srgbClr val="9E7E3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5212080" y="3931920"/>
            <a:ext cx="2788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0F1E3D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Rozdzielenie roli odbiorcy i instalacji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4617720" y="4535424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Przepisy wyraźnie odróżniają odbiorcę odpadów (np. pośrednik, handlowiec) od fizycznej instalacji przetwarzającej. Ułatwia to przypisywanie odpowiedzialności prawnej poszczególnym uczestnikom procesu.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8321040" y="3822192"/>
            <a:ext cx="3703320" cy="1600200"/>
          </a:xfrm>
          <a:prstGeom prst="rect">
            <a:avLst/>
          </a:prstGeom>
          <a:solidFill>
            <a:srgbClr val="F7F4ED"/>
          </a:solidFill>
          <a:ln w="6350">
            <a:solidFill>
              <a:srgbClr val="D9D2BE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Shape 31"/>
          <p:cNvSpPr/>
          <p:nvPr/>
        </p:nvSpPr>
        <p:spPr>
          <a:xfrm>
            <a:off x="8321040" y="3822192"/>
            <a:ext cx="64008" cy="16002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8503920" y="3895344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srgbClr val="9E7E3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9098280" y="3931920"/>
            <a:ext cx="2788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300" b="1" i="0" u="none" strike="noStrike" kern="1200" cap="none" spc="0" normalizeH="0" baseline="0" noProof="0" dirty="0">
                <a:ln>
                  <a:noFill/>
                </a:ln>
                <a:solidFill>
                  <a:srgbClr val="0F1E3D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Nowe sankcje administracyjne</a:t>
            </a:r>
            <a:endParaRPr kumimoji="0" lang="pl-PL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8503920" y="4535424"/>
            <a:ext cx="3383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Naruszenie przepisów rozporządzenia może być podstawą do cofnięcia lub zawieszenia krajowych zezwoleń na zbieranie lub przetwarzanie odpadów.</a:t>
            </a:r>
            <a:endParaRPr kumimoji="0" lang="pl-P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Shape 35"/>
          <p:cNvSpPr/>
          <p:nvPr/>
        </p:nvSpPr>
        <p:spPr>
          <a:xfrm>
            <a:off x="548640" y="5422392"/>
            <a:ext cx="11430000" cy="914400"/>
          </a:xfrm>
          <a:prstGeom prst="rect">
            <a:avLst/>
          </a:prstGeom>
          <a:solidFill>
            <a:srgbClr val="0F1E3D"/>
          </a:solidFill>
          <a:ln w="12700">
            <a:solidFill>
              <a:srgbClr val="0F1E3D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548640" y="5422392"/>
            <a:ext cx="64008" cy="914400"/>
          </a:xfrm>
          <a:prstGeom prst="rect">
            <a:avLst/>
          </a:prstGeom>
          <a:solidFill>
            <a:srgbClr val="C8A45C"/>
          </a:solidFill>
          <a:ln w="12700">
            <a:solidFill>
              <a:srgbClr val="C8A45C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731520" y="5541264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1" u="none" strike="noStrike" kern="1200" cap="none" spc="0" normalizeH="0" baseline="0" noProof="0" dirty="0">
                <a:ln>
                  <a:noFill/>
                </a:ln>
                <a:solidFill>
                  <a:srgbClr val="C8A45C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kumimoji="0" lang="pl-PL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 38"/>
          <p:cNvSpPr/>
          <p:nvPr/>
        </p:nvSpPr>
        <p:spPr>
          <a:xfrm>
            <a:off x="1325880" y="5541264"/>
            <a:ext cx="10424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eorgia" pitchFamily="34" charset="0"/>
                <a:ea typeface="Georgia" pitchFamily="34" charset="-122"/>
                <a:cs typeface="Georgia" pitchFamily="34" charset="-120"/>
              </a:rPr>
              <a:t>Większe uprawnienia organów kontrolnych</a:t>
            </a: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1325880" y="5861304"/>
            <a:ext cx="10424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50" b="0" i="0" u="none" strike="noStrike" kern="1200" cap="none" spc="0" normalizeH="0" baseline="0" noProof="0" dirty="0">
                <a:ln>
                  <a:noFill/>
                </a:ln>
                <a:solidFill>
                  <a:srgbClr val="E8DCB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Inspekcja może żądać od uczestników przemieszczania dowodów (dokumenty, testy) potwierdzających, że przewożone substancje nie są odpadami albo że transport odbywa się zgodnie z prawem.</a:t>
            </a:r>
            <a:endParaRPr kumimoji="0" lang="pl-PL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Shape 40"/>
          <p:cNvSpPr/>
          <p:nvPr/>
        </p:nvSpPr>
        <p:spPr>
          <a:xfrm>
            <a:off x="548640" y="6446520"/>
            <a:ext cx="11091672" cy="0"/>
          </a:xfrm>
          <a:prstGeom prst="line">
            <a:avLst/>
          </a:prstGeom>
          <a:noFill/>
          <a:ln w="9525">
            <a:solidFill>
              <a:srgbClr val="D9D2BE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 41"/>
          <p:cNvSpPr/>
          <p:nvPr/>
        </p:nvSpPr>
        <p:spPr>
          <a:xfrm>
            <a:off x="548640" y="65105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0" u="none" strike="noStrike" kern="1200" cap="none" spc="0" normalizeH="0" baseline="0" noProof="0" dirty="0">
                <a:ln>
                  <a:noFill/>
                </a:ln>
                <a:solidFill>
                  <a:srgbClr val="5C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Kancelaria BGB · Forum Dyrektorów Zakładów Oczyszczania Miast · maj 2026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Text 42"/>
          <p:cNvSpPr/>
          <p:nvPr/>
        </p:nvSpPr>
        <p:spPr>
          <a:xfrm>
            <a:off x="8778240" y="6510528"/>
            <a:ext cx="2862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900" b="0" i="1" u="none" strike="noStrike" kern="1200" cap="none" spc="0" normalizeH="0" baseline="0" noProof="0" dirty="0">
                <a:ln>
                  <a:noFill/>
                </a:ln>
                <a:solidFill>
                  <a:srgbClr val="5C6478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Rozporządzenie (UE) 2024/1157  ·  WSR</a:t>
            </a:r>
            <a:endParaRPr kumimoji="0" lang="pl-PL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5" name="Image 0" descr="/home/claude/bgb_template/logo_emblem_navy.png">
            <a:extLst>
              <a:ext uri="{FF2B5EF4-FFF2-40B4-BE49-F238E27FC236}">
                <a16:creationId xmlns:a16="http://schemas.microsoft.com/office/drawing/2014/main" id="{FC277365-ACF4-A5D9-6B4A-8F26DC2801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201400" y="365760"/>
            <a:ext cx="502920" cy="5029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</TotalTime>
  <Words>6461</Words>
  <Application>Microsoft Office PowerPoint</Application>
  <PresentationFormat>Panoramiczny</PresentationFormat>
  <Paragraphs>624</Paragraphs>
  <Slides>40</Slides>
  <Notes>26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40</vt:i4>
      </vt:variant>
    </vt:vector>
  </HeadingPairs>
  <TitlesOfParts>
    <vt:vector size="49" baseType="lpstr">
      <vt:lpstr>Aptos</vt:lpstr>
      <vt:lpstr>Arial</vt:lpstr>
      <vt:lpstr>Calibri</vt:lpstr>
      <vt:lpstr>Georgia</vt:lpstr>
      <vt:lpstr>Playfair Display</vt:lpstr>
      <vt:lpstr>Plus Jakarta Sans</vt:lpstr>
      <vt:lpstr>Plus Jakarta Sans Medium</vt:lpstr>
      <vt:lpstr>Wingdings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Banaszewska – Gieruń-Banaszewski s.c.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Wzorcowa prezentacja kancelarii</dc:title>
  <dc:subject>PptxGenJS Presentation</dc:subject>
  <dc:creator>Kancelaria Prawna BGB</dc:creator>
  <cp:lastModifiedBy>Krajowe Forum</cp:lastModifiedBy>
  <cp:revision>4</cp:revision>
  <dcterms:created xsi:type="dcterms:W3CDTF">2026-05-13T19:47:04Z</dcterms:created>
  <dcterms:modified xsi:type="dcterms:W3CDTF">2026-05-19T20:22:33Z</dcterms:modified>
</cp:coreProperties>
</file>