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294" r:id="rId2"/>
    <p:sldId id="268" r:id="rId3"/>
    <p:sldId id="319" r:id="rId4"/>
    <p:sldId id="256" r:id="rId5"/>
    <p:sldId id="257" r:id="rId6"/>
    <p:sldId id="320" r:id="rId7"/>
    <p:sldId id="267" r:id="rId8"/>
    <p:sldId id="271" r:id="rId9"/>
    <p:sldId id="293" r:id="rId10"/>
    <p:sldId id="322" r:id="rId11"/>
    <p:sldId id="323" r:id="rId12"/>
    <p:sldId id="324" r:id="rId13"/>
    <p:sldId id="325" r:id="rId14"/>
    <p:sldId id="326" r:id="rId15"/>
    <p:sldId id="327" r:id="rId16"/>
    <p:sldId id="263" r:id="rId17"/>
    <p:sldId id="258" r:id="rId18"/>
    <p:sldId id="259" r:id="rId19"/>
    <p:sldId id="260" r:id="rId20"/>
    <p:sldId id="261" r:id="rId21"/>
    <p:sldId id="265" r:id="rId22"/>
    <p:sldId id="266" r:id="rId23"/>
    <p:sldId id="303" r:id="rId24"/>
    <p:sldId id="318" r:id="rId25"/>
    <p:sldId id="262" r:id="rId26"/>
    <p:sldId id="295" r:id="rId27"/>
  </p:sldIdLst>
  <p:sldSz cx="12192000" cy="68580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 pośredni 2 — Ak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012ECD-51FC-41F1-AA8D-1B2483CD663E}" styleName="Styl jasny 2 — Ak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Styl jasny 2 — Ak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Styl jasny 2 — Ak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D113A9D2-9D6B-4929-AA2D-F23B5EE8CBE7}" styleName="Styl z motywem 2 — Ak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347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464" y="108"/>
      </p:cViewPr>
      <p:guideLst/>
    </p:cSldViewPr>
  </p:slideViewPr>
  <p:notesTextViewPr>
    <p:cViewPr>
      <p:scale>
        <a:sx n="20" d="100"/>
        <a:sy n="2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D2CDB-3707-4FD0-B8F6-CB6F522FF4B7}" type="datetimeFigureOut">
              <a:rPr lang="pl-PL" smtClean="0"/>
              <a:t>15.09.2026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CAA55F-C63E-4B30-9280-403FA0A8502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07873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2BD677-075E-2B96-A1B3-2E95B12014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74F106FE-4ADE-F242-98B9-DEBC8CD343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DBDED237-6B87-3C47-ACC0-BAC05B6DFB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E685388-A20C-7F2F-D75E-396222670B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176D16-EBD5-4CA5-9B68-32712BD95CB0}" type="slidenum">
              <a:rPr lang="pl-PL" smtClean="0"/>
              <a:t>13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640550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176D16-EBD5-4CA5-9B68-32712BD95CB0}" type="slidenum">
              <a:rPr lang="pl-PL" smtClean="0"/>
              <a:t>14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872371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CAA55F-C63E-4B30-9280-403FA0A85020}" type="slidenum">
              <a:rPr lang="pl-PL" smtClean="0"/>
              <a:t>26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04069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71DD1-9A4D-40EF-88DF-329B543F8E04}" type="datetimeFigureOut">
              <a:rPr lang="pl-PL" smtClean="0"/>
              <a:t>15.09.2026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550C9-3B35-4B84-972B-1B0F2E9E218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769112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71DD1-9A4D-40EF-88DF-329B543F8E04}" type="datetimeFigureOut">
              <a:rPr lang="pl-PL" smtClean="0"/>
              <a:t>15.09.2026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550C9-3B35-4B84-972B-1B0F2E9E218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7309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71DD1-9A4D-40EF-88DF-329B543F8E04}" type="datetimeFigureOut">
              <a:rPr lang="pl-PL" smtClean="0"/>
              <a:t>15.09.2026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550C9-3B35-4B84-972B-1B0F2E9E218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41164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71DD1-9A4D-40EF-88DF-329B543F8E04}" type="datetimeFigureOut">
              <a:rPr lang="pl-PL" smtClean="0"/>
              <a:t>15.09.2026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550C9-3B35-4B84-972B-1B0F2E9E218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03501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71DD1-9A4D-40EF-88DF-329B543F8E04}" type="datetimeFigureOut">
              <a:rPr lang="pl-PL" smtClean="0"/>
              <a:t>15.09.2026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550C9-3B35-4B84-972B-1B0F2E9E218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53798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71DD1-9A4D-40EF-88DF-329B543F8E04}" type="datetimeFigureOut">
              <a:rPr lang="pl-PL" smtClean="0"/>
              <a:t>15.09.2026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550C9-3B35-4B84-972B-1B0F2E9E218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6869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71DD1-9A4D-40EF-88DF-329B543F8E04}" type="datetimeFigureOut">
              <a:rPr lang="pl-PL" smtClean="0"/>
              <a:t>15.09.2026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550C9-3B35-4B84-972B-1B0F2E9E218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9105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71DD1-9A4D-40EF-88DF-329B543F8E04}" type="datetimeFigureOut">
              <a:rPr lang="pl-PL" smtClean="0"/>
              <a:t>15.09.2026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550C9-3B35-4B84-972B-1B0F2E9E218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72578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71DD1-9A4D-40EF-88DF-329B543F8E04}" type="datetimeFigureOut">
              <a:rPr lang="pl-PL" smtClean="0"/>
              <a:t>15.09.2026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550C9-3B35-4B84-972B-1B0F2E9E218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69221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71DD1-9A4D-40EF-88DF-329B543F8E04}" type="datetimeFigureOut">
              <a:rPr lang="pl-PL" smtClean="0"/>
              <a:t>15.09.2026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550C9-3B35-4B84-972B-1B0F2E9E218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18636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71DD1-9A4D-40EF-88DF-329B543F8E04}" type="datetimeFigureOut">
              <a:rPr lang="pl-PL" smtClean="0"/>
              <a:t>15.09.2026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550C9-3B35-4B84-972B-1B0F2E9E2183}" type="slidenum">
              <a:rPr lang="pl-PL" smtClean="0"/>
              <a:t>‹#›</a:t>
            </a:fld>
            <a:endParaRPr lang="pl-PL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870289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71DD1-9A4D-40EF-88DF-329B543F8E04}" type="datetimeFigureOut">
              <a:rPr lang="pl-PL" smtClean="0"/>
              <a:t>15.09.2026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550C9-3B35-4B84-972B-1B0F2E9E218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164734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71DD1-9A4D-40EF-88DF-329B543F8E04}" type="datetimeFigureOut">
              <a:rPr lang="pl-PL" smtClean="0"/>
              <a:t>15.09.2026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550C9-3B35-4B84-972B-1B0F2E9E2183}" type="slidenum">
              <a:rPr lang="pl-PL" smtClean="0"/>
              <a:t>‹#›</a:t>
            </a:fld>
            <a:endParaRPr lang="pl-PL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458693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71DD1-9A4D-40EF-88DF-329B543F8E04}" type="datetimeFigureOut">
              <a:rPr lang="pl-PL" smtClean="0"/>
              <a:t>15.09.2026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550C9-3B35-4B84-972B-1B0F2E9E218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088436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71DD1-9A4D-40EF-88DF-329B543F8E04}" type="datetimeFigureOut">
              <a:rPr lang="pl-PL" smtClean="0"/>
              <a:t>15.09.2026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550C9-3B35-4B84-972B-1B0F2E9E218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112859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71DD1-9A4D-40EF-88DF-329B543F8E04}" type="datetimeFigureOut">
              <a:rPr lang="pl-PL" smtClean="0"/>
              <a:t>15.09.2026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550C9-3B35-4B84-972B-1B0F2E9E218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50926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371DD1-9A4D-40EF-88DF-329B543F8E04}" type="datetimeFigureOut">
              <a:rPr lang="pl-PL" smtClean="0"/>
              <a:t>15.09.2026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F3550C9-3B35-4B84-972B-1B0F2E9E218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25275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apps.apple.com/pl/app/odor-field-control/id1597623462?l=pl" TargetMode="External"/><Relationship Id="rId2" Type="http://schemas.openxmlformats.org/officeDocument/2006/relationships/hyperlink" Target="https://play.google.com/store/apps/details?id=com.marko.mobile.apps.odor_field_control_flutter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E29AD1-86C0-C083-7D3E-27B7CDE83F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649D8BC-4C3C-EC8A-CA61-91510CCB5B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1729" y="3842394"/>
            <a:ext cx="8070209" cy="2211873"/>
          </a:xfrm>
        </p:spPr>
        <p:txBody>
          <a:bodyPr/>
          <a:lstStyle/>
          <a:p>
            <a:pPr algn="ctr"/>
            <a:br>
              <a:rPr lang="pl-PL" sz="2800" b="1" dirty="0"/>
            </a:br>
            <a:br>
              <a:rPr lang="pl-PL" sz="2800" b="1" dirty="0"/>
            </a:br>
            <a:br>
              <a:rPr lang="pl-PL" sz="2800" b="1" dirty="0"/>
            </a:br>
            <a:r>
              <a:rPr lang="pl-PL" sz="2600" b="1" dirty="0"/>
              <a:t>Eko-Biegły</a:t>
            </a:r>
            <a:r>
              <a:rPr lang="en-US" sz="26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®</a:t>
            </a:r>
            <a:r>
              <a:rPr lang="pl-PL" sz="2600" b="1" dirty="0"/>
              <a:t> </a:t>
            </a:r>
            <a:br>
              <a:rPr lang="pl-PL" sz="2600" b="1" dirty="0"/>
            </a:br>
            <a:r>
              <a:rPr lang="pl-PL" sz="2600" b="1" dirty="0"/>
              <a:t>  Kancelaria Zarządzania Środowiskiem Sp. z o.o.</a:t>
            </a:r>
            <a:br>
              <a:rPr lang="pl-PL" sz="2600" b="1" dirty="0"/>
            </a:br>
            <a:br>
              <a:rPr lang="pl-PL" sz="2600" b="1" dirty="0"/>
            </a:br>
            <a:r>
              <a:rPr lang="pl-PL" sz="2400" b="1" dirty="0"/>
              <a:t>Dr inż. Łukasz Szałata, MBA</a:t>
            </a:r>
            <a:br>
              <a:rPr lang="pl-PL" sz="2400" b="1" dirty="0"/>
            </a:br>
            <a:r>
              <a:rPr lang="pl-PL" sz="1800" b="1" dirty="0"/>
              <a:t>Politechnika Wrocławska – Wydział Inżynierii Środowiska </a:t>
            </a:r>
            <a:br>
              <a:rPr lang="pl-PL" sz="2400" b="1" dirty="0"/>
            </a:br>
            <a:br>
              <a:rPr lang="pl-PL" sz="2400" b="1" dirty="0"/>
            </a:br>
            <a:r>
              <a:rPr lang="pl-PL" sz="2400" b="1" dirty="0"/>
              <a:t>Prof. dr hab. inż. Jerzy Zwoździak</a:t>
            </a:r>
            <a:br>
              <a:rPr lang="pl-PL" sz="2400" b="1" dirty="0"/>
            </a:br>
            <a:r>
              <a:rPr lang="pl-PL" sz="1800" b="1" dirty="0"/>
              <a:t>Akademia Nauk Stosowanych w Nowym Sączu </a:t>
            </a:r>
            <a:br>
              <a:rPr lang="pl-PL" sz="2400" b="1" dirty="0"/>
            </a:br>
            <a:br>
              <a:rPr lang="pl-PL" sz="2400" b="1" dirty="0"/>
            </a:br>
            <a:br>
              <a:rPr lang="pl-PL" sz="2400" b="1" dirty="0"/>
            </a:br>
            <a:r>
              <a:rPr lang="pl-PL" sz="2800" dirty="0"/>
              <a:t>Dobre praktyki w zarządzaniu odorami                         w zakresie ograniczenia uciążliwości zapachowych w branży gospodarki odpadami</a:t>
            </a:r>
            <a:br>
              <a:rPr lang="pl-PL" sz="2800" dirty="0"/>
            </a:br>
            <a:br>
              <a:rPr lang="pl-PL" sz="2800" b="1" dirty="0"/>
            </a:br>
            <a:endParaRPr lang="pl-PL" sz="2800" b="1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4878204B-7384-64CA-9D15-5400E2149F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9378" y="5095475"/>
            <a:ext cx="7766936" cy="1096899"/>
          </a:xfrm>
        </p:spPr>
        <p:txBody>
          <a:bodyPr>
            <a:normAutofit/>
          </a:bodyPr>
          <a:lstStyle/>
          <a:p>
            <a:endParaRPr lang="pl-PL" sz="2800" dirty="0"/>
          </a:p>
          <a:p>
            <a:r>
              <a:rPr lang="pl-PL" sz="2800" dirty="0"/>
              <a:t> </a:t>
            </a:r>
          </a:p>
        </p:txBody>
      </p:sp>
      <p:pic>
        <p:nvPicPr>
          <p:cNvPr id="6" name="Obraz 5" descr="Obraz zawierający tekst, Grafika, projekt graficzny, design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4A5503BA-C8B2-2582-630C-C9099361EF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0181" y="1334609"/>
            <a:ext cx="2842217" cy="2767837"/>
          </a:xfrm>
          <a:prstGeom prst="rect">
            <a:avLst/>
          </a:prstGeom>
        </p:spPr>
      </p:pic>
      <p:sp>
        <p:nvSpPr>
          <p:cNvPr id="14" name="Rectangle 14">
            <a:extLst>
              <a:ext uri="{FF2B5EF4-FFF2-40B4-BE49-F238E27FC236}">
                <a16:creationId xmlns:a16="http://schemas.microsoft.com/office/drawing/2014/main" id="{3E02C6E9-3C48-BF5A-17A1-23D9555EA0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6" name="Rectangle 16">
            <a:extLst>
              <a:ext uri="{FF2B5EF4-FFF2-40B4-BE49-F238E27FC236}">
                <a16:creationId xmlns:a16="http://schemas.microsoft.com/office/drawing/2014/main" id="{ED1C0864-4AB3-0785-38B5-C904E1D204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0360" y="5389765"/>
            <a:ext cx="8348464" cy="1123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altLang="pl-PL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Lucida Sans Unicode" panose="020B0602030504020204" pitchFamily="34" charset="0"/>
              <a:cs typeface="Calibri" panose="020F0502020204030204" pitchFamily="34" charset="0"/>
            </a:endParaRPr>
          </a:p>
          <a:p>
            <a:pPr algn="ctr"/>
            <a:r>
              <a:rPr lang="pl-PL" sz="2000" dirty="0"/>
              <a:t>68 Zjazd KFDZOM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altLang="pl-PL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Zakopane, 17.09.2026 r.</a:t>
            </a:r>
          </a:p>
        </p:txBody>
      </p:sp>
    </p:spTree>
    <p:extLst>
      <p:ext uri="{BB962C8B-B14F-4D97-AF65-F5344CB8AC3E}">
        <p14:creationId xmlns:p14="http://schemas.microsoft.com/office/powerpoint/2010/main" val="1727945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3200" dirty="0"/>
              <a:t>Problematyka odorów 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Problematyka odorów – uciążliwości zapachowych stanowi istotne zagadnienie w ujęciu: </a:t>
            </a:r>
          </a:p>
          <a:p>
            <a:r>
              <a:rPr lang="pl-PL" dirty="0"/>
              <a:t>potencjalnego odziaływania na środowisko zakładów różnych branż technologicznych na terenie Polski, co do zasady również w innych krajach Unii Europejskiej. </a:t>
            </a:r>
          </a:p>
          <a:p>
            <a:r>
              <a:rPr lang="pl-PL" dirty="0"/>
              <a:t>Należy wyraźnie podkreślić, iż w chwili obecnej ustawodawstwo krajowe pomimo wielu prób uregulowania problemu nie reguluje w sposób bezpośredni wartości odniesienia substancji zapachowych w powietrzu, a w konsekwencji standardów środowiskowych związanych z emisją substancji zapachowych. 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CFDAA3-8A46-E658-7BD3-0754ECFE6D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5E6A460-243D-7D89-20F7-119EB6901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3200" dirty="0"/>
              <a:t>Odory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8029A8F-0A9F-CA8F-D8AF-5EC56A8D45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76494"/>
            <a:ext cx="8596668" cy="3880773"/>
          </a:xfrm>
        </p:spPr>
        <p:txBody>
          <a:bodyPr/>
          <a:lstStyle/>
          <a:p>
            <a:pPr>
              <a:buNone/>
            </a:pPr>
            <a:r>
              <a:rPr lang="pl-PL" dirty="0"/>
              <a:t>Odory:</a:t>
            </a:r>
          </a:p>
          <a:p>
            <a:pPr lvl="0" algn="just"/>
            <a:r>
              <a:rPr lang="pl-PL" dirty="0"/>
              <a:t>obniżają komfort życia; wywołują, nasilenie takich niekorzystnych objawów psychosomatycznych, jak: rozdrażnienie, bóle głowy, nudności, trudności </a:t>
            </a:r>
            <a:br>
              <a:rPr lang="pl-PL" dirty="0"/>
            </a:br>
            <a:r>
              <a:rPr lang="pl-PL" dirty="0"/>
              <a:t>z koncentracją, utrata łaknienia, trudności z zasypianiem i szereg innych niekorzystnych objawów; ich niekorzystne działanie jest zbliżone do działania hałasu;</a:t>
            </a:r>
          </a:p>
          <a:p>
            <a:pPr lvl="0" algn="just"/>
            <a:r>
              <a:rPr lang="pl-PL" dirty="0"/>
              <a:t>obniżają atrakcyjność turystyczną miejscowości narażonych na ich oddziaływanie;</a:t>
            </a:r>
          </a:p>
          <a:p>
            <a:pPr lvl="0" algn="just"/>
            <a:r>
              <a:rPr lang="pl-PL" dirty="0"/>
              <a:t>obniżają atrakcyjność terenów, a w związku z tym ich cenę.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318864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7121" y="2404534"/>
            <a:ext cx="8651946" cy="1646302"/>
          </a:xfrm>
        </p:spPr>
        <p:txBody>
          <a:bodyPr/>
          <a:lstStyle/>
          <a:p>
            <a:r>
              <a:rPr sz="2800" dirty="0"/>
              <a:t>Analiza </a:t>
            </a:r>
            <a:r>
              <a:rPr sz="2800" dirty="0" err="1"/>
              <a:t>skarg</a:t>
            </a:r>
            <a:r>
              <a:rPr sz="2800" dirty="0"/>
              <a:t> </a:t>
            </a:r>
            <a:r>
              <a:rPr sz="2800" dirty="0" err="1"/>
              <a:t>na</a:t>
            </a:r>
            <a:r>
              <a:rPr sz="2800" dirty="0"/>
              <a:t> </a:t>
            </a:r>
            <a:r>
              <a:rPr sz="2800" dirty="0" err="1"/>
              <a:t>uciążliwości</a:t>
            </a:r>
            <a:r>
              <a:rPr sz="2800" dirty="0"/>
              <a:t> </a:t>
            </a:r>
            <a:r>
              <a:rPr sz="2800" dirty="0" err="1"/>
              <a:t>zapachowe</a:t>
            </a:r>
            <a:r>
              <a:rPr sz="2800" dirty="0"/>
              <a:t>(GIOŚ)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dirty="0" err="1"/>
              <a:t>Zestawienie</a:t>
            </a:r>
            <a:r>
              <a:rPr dirty="0"/>
              <a:t> </a:t>
            </a:r>
            <a:r>
              <a:rPr dirty="0" err="1"/>
              <a:t>tabelaryczne</a:t>
            </a:r>
            <a:r>
              <a:rPr dirty="0"/>
              <a:t> 2015–2020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Zestawienie danych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7003097"/>
              </p:ext>
            </p:extLst>
          </p:nvPr>
        </p:nvGraphicFramePr>
        <p:xfrm>
          <a:off x="765417" y="1459760"/>
          <a:ext cx="7315200" cy="37751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22514">
                <a:tc>
                  <a:txBody>
                    <a:bodyPr/>
                    <a:lstStyle/>
                    <a:p>
                      <a:r>
                        <a:t>Rok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 err="1"/>
                        <a:t>Liczba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skarg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ogółem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Skargi zapachowe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Udział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2514">
                <a:tc>
                  <a:txBody>
                    <a:bodyPr/>
                    <a:lstStyle/>
                    <a:p>
                      <a:r>
                        <a:t>2015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59%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2514">
                <a:tc>
                  <a:txBody>
                    <a:bodyPr/>
                    <a:lstStyle/>
                    <a:p>
                      <a:r>
                        <a:t>2016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52,9%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2514">
                <a:tc>
                  <a:txBody>
                    <a:bodyPr/>
                    <a:lstStyle/>
                    <a:p>
                      <a:r>
                        <a:t>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2514">
                <a:tc>
                  <a:txBody>
                    <a:bodyPr/>
                    <a:lstStyle/>
                    <a:p>
                      <a:r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2647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79,4%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2514">
                <a:tc>
                  <a:txBody>
                    <a:bodyPr/>
                    <a:lstStyle/>
                    <a:p>
                      <a:r>
                        <a:t>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3396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2330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69,2%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2516">
                <a:tc>
                  <a:txBody>
                    <a:bodyPr/>
                    <a:lstStyle/>
                    <a:p>
                      <a:r>
                        <a:rPr dirty="0"/>
                        <a:t>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3456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2467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/>
                        <a:t>71,4%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Wnioski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err="1"/>
              <a:t>Wzrost</a:t>
            </a:r>
            <a:r>
              <a:rPr dirty="0"/>
              <a:t> </a:t>
            </a:r>
            <a:r>
              <a:rPr dirty="0" err="1"/>
              <a:t>liczby</a:t>
            </a:r>
            <a:r>
              <a:rPr dirty="0"/>
              <a:t> </a:t>
            </a:r>
            <a:r>
              <a:rPr dirty="0" err="1"/>
              <a:t>skarg</a:t>
            </a:r>
            <a:r>
              <a:rPr dirty="0"/>
              <a:t> po 2017 </a:t>
            </a:r>
            <a:r>
              <a:rPr dirty="0" err="1"/>
              <a:t>roku</a:t>
            </a:r>
            <a:endParaRPr dirty="0"/>
          </a:p>
          <a:p>
            <a:r>
              <a:rPr dirty="0" err="1"/>
              <a:t>Dominujący</a:t>
            </a:r>
            <a:r>
              <a:rPr dirty="0"/>
              <a:t> </a:t>
            </a:r>
            <a:r>
              <a:rPr dirty="0" err="1"/>
              <a:t>udział</a:t>
            </a:r>
            <a:r>
              <a:rPr dirty="0"/>
              <a:t> </a:t>
            </a:r>
            <a:r>
              <a:rPr dirty="0" err="1"/>
              <a:t>uciążliwości</a:t>
            </a:r>
            <a:r>
              <a:rPr dirty="0"/>
              <a:t> </a:t>
            </a:r>
            <a:r>
              <a:rPr dirty="0" err="1"/>
              <a:t>zapachowych</a:t>
            </a:r>
            <a:endParaRPr dirty="0"/>
          </a:p>
          <a:p>
            <a:r>
              <a:rPr dirty="0" err="1"/>
              <a:t>Konieczność</a:t>
            </a:r>
            <a:r>
              <a:rPr dirty="0"/>
              <a:t> </a:t>
            </a:r>
            <a:r>
              <a:rPr dirty="0" err="1"/>
              <a:t>wdrażania</a:t>
            </a:r>
            <a:r>
              <a:rPr dirty="0"/>
              <a:t> BAT</a:t>
            </a:r>
          </a:p>
          <a:p>
            <a:r>
              <a:rPr dirty="0"/>
              <a:t>Potrzeba </a:t>
            </a:r>
            <a:r>
              <a:rPr dirty="0" err="1"/>
              <a:t>dalszych</a:t>
            </a:r>
            <a:r>
              <a:rPr dirty="0"/>
              <a:t> </a:t>
            </a:r>
            <a:r>
              <a:rPr dirty="0" err="1"/>
              <a:t>regulacji</a:t>
            </a:r>
            <a:r>
              <a:rPr dirty="0"/>
              <a:t> </a:t>
            </a:r>
            <a:r>
              <a:rPr dirty="0" err="1"/>
              <a:t>prawnych</a:t>
            </a: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C02E08-EBDE-81F4-BE6E-CF1BB8BA9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11DA4-B879-5361-BE86-1DFFD4914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Rok </a:t>
            </a:r>
            <a:r>
              <a:rPr lang="pl-PL" dirty="0"/>
              <a:t>2021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953538-C2F2-3846-4321-DFF63A53CB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8016" y="1270000"/>
            <a:ext cx="8596668" cy="1177365"/>
          </a:xfrm>
        </p:spPr>
        <p:txBody>
          <a:bodyPr/>
          <a:lstStyle/>
          <a:p>
            <a:r>
              <a:rPr dirty="0"/>
              <a:t>34</a:t>
            </a:r>
            <a:r>
              <a:rPr lang="pl-PL" dirty="0"/>
              <a:t>25</a:t>
            </a:r>
            <a:r>
              <a:rPr dirty="0"/>
              <a:t> </a:t>
            </a:r>
            <a:r>
              <a:rPr dirty="0" err="1"/>
              <a:t>skarg</a:t>
            </a:r>
            <a:r>
              <a:rPr dirty="0"/>
              <a:t> </a:t>
            </a:r>
            <a:r>
              <a:rPr dirty="0" err="1"/>
              <a:t>ogółem</a:t>
            </a:r>
            <a:r>
              <a:rPr lang="pl-PL" dirty="0"/>
              <a:t> z zakresu zanieczyszczenia powietrza</a:t>
            </a:r>
            <a:endParaRPr dirty="0"/>
          </a:p>
          <a:p>
            <a:r>
              <a:rPr lang="pl-PL" b="1" dirty="0"/>
              <a:t>2565</a:t>
            </a:r>
            <a:r>
              <a:rPr b="1" dirty="0"/>
              <a:t> </a:t>
            </a:r>
            <a:r>
              <a:rPr b="1" dirty="0" err="1"/>
              <a:t>skarg</a:t>
            </a:r>
            <a:r>
              <a:rPr b="1" dirty="0"/>
              <a:t> </a:t>
            </a:r>
            <a:r>
              <a:rPr b="1" dirty="0" err="1"/>
              <a:t>zapachowych</a:t>
            </a:r>
            <a:endParaRPr b="1" dirty="0"/>
          </a:p>
          <a:p>
            <a:r>
              <a:rPr dirty="0"/>
              <a:t>7</a:t>
            </a:r>
            <a:r>
              <a:rPr lang="pl-PL" dirty="0"/>
              <a:t>4</a:t>
            </a:r>
            <a:r>
              <a:rPr dirty="0"/>
              <a:t>,</a:t>
            </a:r>
            <a:r>
              <a:rPr lang="pl-PL" dirty="0"/>
              <a:t>9</a:t>
            </a:r>
            <a:r>
              <a:rPr dirty="0"/>
              <a:t>% </a:t>
            </a:r>
            <a:r>
              <a:rPr dirty="0" err="1"/>
              <a:t>udziału</a:t>
            </a:r>
            <a:endParaRPr dirty="0"/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4884B70E-1DA8-9D4E-E9B9-BCADF40CEBE3}"/>
              </a:ext>
            </a:extLst>
          </p:cNvPr>
          <p:cNvSpPr txBox="1"/>
          <p:nvPr/>
        </p:nvSpPr>
        <p:spPr>
          <a:xfrm>
            <a:off x="729379" y="2290377"/>
            <a:ext cx="61004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l-PL" sz="3600" b="0" i="0" u="none" strike="noStrike" kern="1200" cap="none" spc="0" normalizeH="0" baseline="0" noProof="0" dirty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Rok 2022</a:t>
            </a:r>
            <a:endParaRPr lang="pl-PL" dirty="0"/>
          </a:p>
        </p:txBody>
      </p:sp>
      <p:pic>
        <p:nvPicPr>
          <p:cNvPr id="17" name="Obraz 16">
            <a:extLst>
              <a:ext uri="{FF2B5EF4-FFF2-40B4-BE49-F238E27FC236}">
                <a16:creationId xmlns:a16="http://schemas.microsoft.com/office/drawing/2014/main" id="{03F7AC1A-B779-916A-7860-99418A8B8B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016" y="2807342"/>
            <a:ext cx="6401355" cy="1298561"/>
          </a:xfrm>
          <a:prstGeom prst="rect">
            <a:avLst/>
          </a:prstGeom>
        </p:spPr>
      </p:pic>
      <p:sp>
        <p:nvSpPr>
          <p:cNvPr id="20" name="pole tekstowe 19">
            <a:extLst>
              <a:ext uri="{FF2B5EF4-FFF2-40B4-BE49-F238E27FC236}">
                <a16:creationId xmlns:a16="http://schemas.microsoft.com/office/drawing/2014/main" id="{EF049B82-F4EF-7DDA-7448-745822C864D1}"/>
              </a:ext>
            </a:extLst>
          </p:cNvPr>
          <p:cNvSpPr txBox="1"/>
          <p:nvPr/>
        </p:nvSpPr>
        <p:spPr>
          <a:xfrm>
            <a:off x="677334" y="3921293"/>
            <a:ext cx="61004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l-PL" sz="3600" b="0" i="0" u="none" strike="noStrike" kern="1200" cap="none" spc="0" normalizeH="0" baseline="0" noProof="0" dirty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Rok 2023</a:t>
            </a:r>
            <a:endParaRPr lang="pl-PL" dirty="0"/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5649F135-7288-513F-A24B-EDEA34828706}"/>
              </a:ext>
            </a:extLst>
          </p:cNvPr>
          <p:cNvSpPr txBox="1"/>
          <p:nvPr/>
        </p:nvSpPr>
        <p:spPr>
          <a:xfrm>
            <a:off x="758016" y="4465880"/>
            <a:ext cx="6602008" cy="7745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4099 skarg ogółem z zakresu zanieczyszczenia powietrza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Char char=""/>
              <a:tabLst/>
              <a:defRPr/>
            </a:pPr>
            <a:r>
              <a:rPr lang="pl-PL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Gospodarka odpadami 1030 skarg (25,13%)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98970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5ADD1C-1E59-BE4F-2E7D-AD0F598C80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7D2D6-826D-E13B-B216-E63BCB056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Rok </a:t>
            </a:r>
            <a:r>
              <a:rPr lang="pl-PL" dirty="0"/>
              <a:t>2024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462060-98EC-1F4F-71A3-C0D186C48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5653</a:t>
            </a:r>
            <a:r>
              <a:rPr dirty="0"/>
              <a:t> </a:t>
            </a:r>
            <a:r>
              <a:rPr dirty="0" err="1"/>
              <a:t>skarg</a:t>
            </a:r>
            <a:r>
              <a:rPr dirty="0"/>
              <a:t> </a:t>
            </a:r>
            <a:r>
              <a:rPr lang="pl-PL" dirty="0"/>
              <a:t>w zakresie uciążliwości zapachowej </a:t>
            </a:r>
          </a:p>
          <a:p>
            <a:r>
              <a:rPr lang="pl-PL" b="1" dirty="0"/>
              <a:t>Gospodarka odpadami 1745 skarg (30,87%)</a:t>
            </a:r>
          </a:p>
          <a:p>
            <a:endParaRPr lang="pl-PL" dirty="0"/>
          </a:p>
          <a:p>
            <a:r>
              <a:rPr lang="pl-PL" dirty="0"/>
              <a:t>Rok 2025 – I połowa – 2354 skarg w zakresie uciążliwości zapachowej</a:t>
            </a:r>
          </a:p>
          <a:p>
            <a:r>
              <a:rPr lang="pl-PL" b="1" dirty="0"/>
              <a:t>Gospodarka odpadami 659 skarg (27,99%)</a:t>
            </a:r>
          </a:p>
          <a:p>
            <a:endParaRPr lang="pl-PL" dirty="0"/>
          </a:p>
          <a:p>
            <a:pPr algn="just"/>
            <a:r>
              <a:rPr lang="pl-PL" dirty="0"/>
              <a:t>W ostatnich latach największy udział w skargach i zgłoszeniach , dotyczących uciążliwości zapachowej mają skargi z sektora produkcji, w drugiej kolejności z sektora komunalnego (</a:t>
            </a:r>
            <a:r>
              <a:rPr lang="pl-PL" b="1" u="sng" dirty="0"/>
              <a:t>w tym w większości z gospodarki odpadami</a:t>
            </a:r>
            <a:r>
              <a:rPr lang="pl-PL" dirty="0"/>
              <a:t>).   Skargi z sektora chowu i hodowli rolniczej kształtują się na poziomie 5%. </a:t>
            </a:r>
          </a:p>
          <a:p>
            <a:endParaRPr lang="pl-PL" dirty="0"/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191466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B6C7606C-5F66-0D0C-2EB4-46AF88D92362}"/>
              </a:ext>
            </a:extLst>
          </p:cNvPr>
          <p:cNvSpPr/>
          <p:nvPr/>
        </p:nvSpPr>
        <p:spPr>
          <a:xfrm>
            <a:off x="1842158" y="586520"/>
            <a:ext cx="8507684" cy="63066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1796" b="1" dirty="0"/>
              <a:t>System zarządzania jakością powietrza w zakresie uciążliwości zapachowych</a:t>
            </a: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CE9E08D3-F64A-3353-7F98-4A35156A8CE1}"/>
              </a:ext>
            </a:extLst>
          </p:cNvPr>
          <p:cNvSpPr/>
          <p:nvPr/>
        </p:nvSpPr>
        <p:spPr>
          <a:xfrm>
            <a:off x="1842158" y="1740638"/>
            <a:ext cx="1361294" cy="92233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1155" b="1" u="sng" dirty="0"/>
              <a:t>Rozwiązania legislacyjne</a:t>
            </a:r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E7611859-99F5-FFEA-3F71-5D933644EB4E}"/>
              </a:ext>
            </a:extLst>
          </p:cNvPr>
          <p:cNvSpPr/>
          <p:nvPr/>
        </p:nvSpPr>
        <p:spPr>
          <a:xfrm>
            <a:off x="3670011" y="1726035"/>
            <a:ext cx="1372910" cy="92233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1155" b="1" u="sng" dirty="0"/>
              <a:t>Procedury </a:t>
            </a:r>
          </a:p>
          <a:p>
            <a:pPr algn="ctr"/>
            <a:r>
              <a:rPr lang="pl-PL" sz="1155" b="1" u="sng" dirty="0"/>
              <a:t>i metodyki</a:t>
            </a:r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9A6B23A1-0C85-545F-AD37-4F3EC0FD1130}"/>
              </a:ext>
            </a:extLst>
          </p:cNvPr>
          <p:cNvSpPr/>
          <p:nvPr/>
        </p:nvSpPr>
        <p:spPr>
          <a:xfrm>
            <a:off x="7167627" y="1740637"/>
            <a:ext cx="1632472" cy="9077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1155" b="1" u="sng" dirty="0"/>
              <a:t>Obszary modelowania</a:t>
            </a:r>
          </a:p>
          <a:p>
            <a:pPr algn="ctr"/>
            <a:r>
              <a:rPr lang="pl-PL" sz="1155" b="1" u="sng" dirty="0"/>
              <a:t>(bez pokazywania modeli)</a:t>
            </a:r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993AFD0F-6C46-8C8D-C4E7-40D938C51221}"/>
              </a:ext>
            </a:extLst>
          </p:cNvPr>
          <p:cNvSpPr/>
          <p:nvPr/>
        </p:nvSpPr>
        <p:spPr>
          <a:xfrm>
            <a:off x="8983308" y="1726033"/>
            <a:ext cx="1366534" cy="92233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1155" b="1" u="sng" dirty="0"/>
              <a:t>Monitoring</a:t>
            </a:r>
          </a:p>
          <a:p>
            <a:pPr algn="ctr"/>
            <a:r>
              <a:rPr lang="pl-PL" sz="1155" b="1" u="sng" dirty="0"/>
              <a:t>systemy </a:t>
            </a:r>
          </a:p>
        </p:txBody>
      </p:sp>
      <p:cxnSp>
        <p:nvCxnSpPr>
          <p:cNvPr id="13" name="Łącznik prosty 12">
            <a:extLst>
              <a:ext uri="{FF2B5EF4-FFF2-40B4-BE49-F238E27FC236}">
                <a16:creationId xmlns:a16="http://schemas.microsoft.com/office/drawing/2014/main" id="{3693F0C2-43E0-5986-8744-A3FE687A1F9B}"/>
              </a:ext>
            </a:extLst>
          </p:cNvPr>
          <p:cNvCxnSpPr>
            <a:cxnSpLocks/>
            <a:stCxn id="4" idx="2"/>
          </p:cNvCxnSpPr>
          <p:nvPr/>
        </p:nvCxnSpPr>
        <p:spPr>
          <a:xfrm>
            <a:off x="6096000" y="1217186"/>
            <a:ext cx="0" cy="30271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Łącznik prosty 14">
            <a:extLst>
              <a:ext uri="{FF2B5EF4-FFF2-40B4-BE49-F238E27FC236}">
                <a16:creationId xmlns:a16="http://schemas.microsoft.com/office/drawing/2014/main" id="{39D42C22-F155-EA06-63DE-058448B6C993}"/>
              </a:ext>
            </a:extLst>
          </p:cNvPr>
          <p:cNvCxnSpPr>
            <a:cxnSpLocks/>
          </p:cNvCxnSpPr>
          <p:nvPr/>
        </p:nvCxnSpPr>
        <p:spPr>
          <a:xfrm flipH="1" flipV="1">
            <a:off x="2522805" y="1513599"/>
            <a:ext cx="3573195" cy="630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Łącznik prosty 17">
            <a:extLst>
              <a:ext uri="{FF2B5EF4-FFF2-40B4-BE49-F238E27FC236}">
                <a16:creationId xmlns:a16="http://schemas.microsoft.com/office/drawing/2014/main" id="{70225B8F-3917-FFC1-B590-FA118F791D6D}"/>
              </a:ext>
            </a:extLst>
          </p:cNvPr>
          <p:cNvCxnSpPr>
            <a:cxnSpLocks/>
          </p:cNvCxnSpPr>
          <p:nvPr/>
        </p:nvCxnSpPr>
        <p:spPr>
          <a:xfrm flipH="1">
            <a:off x="6096000" y="1519905"/>
            <a:ext cx="357057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Łącznik prosty ze strzałką 21">
            <a:extLst>
              <a:ext uri="{FF2B5EF4-FFF2-40B4-BE49-F238E27FC236}">
                <a16:creationId xmlns:a16="http://schemas.microsoft.com/office/drawing/2014/main" id="{7886A760-A499-88AD-8378-912DA4D1A70B}"/>
              </a:ext>
            </a:extLst>
          </p:cNvPr>
          <p:cNvCxnSpPr>
            <a:cxnSpLocks/>
            <a:endCxn id="7" idx="0"/>
          </p:cNvCxnSpPr>
          <p:nvPr/>
        </p:nvCxnSpPr>
        <p:spPr>
          <a:xfrm>
            <a:off x="2522805" y="1519905"/>
            <a:ext cx="0" cy="22073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Łącznik prosty ze strzałką 22">
            <a:extLst>
              <a:ext uri="{FF2B5EF4-FFF2-40B4-BE49-F238E27FC236}">
                <a16:creationId xmlns:a16="http://schemas.microsoft.com/office/drawing/2014/main" id="{0436D79C-5EAE-2778-21A9-C9C5A778B984}"/>
              </a:ext>
            </a:extLst>
          </p:cNvPr>
          <p:cNvCxnSpPr>
            <a:cxnSpLocks/>
            <a:endCxn id="8" idx="0"/>
          </p:cNvCxnSpPr>
          <p:nvPr/>
        </p:nvCxnSpPr>
        <p:spPr>
          <a:xfrm>
            <a:off x="4356466" y="1513599"/>
            <a:ext cx="0" cy="21243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Łącznik prosty ze strzałką 27">
            <a:extLst>
              <a:ext uri="{FF2B5EF4-FFF2-40B4-BE49-F238E27FC236}">
                <a16:creationId xmlns:a16="http://schemas.microsoft.com/office/drawing/2014/main" id="{73482CE7-3F93-E956-AFAC-E7222354E71B}"/>
              </a:ext>
            </a:extLst>
          </p:cNvPr>
          <p:cNvCxnSpPr>
            <a:cxnSpLocks/>
            <a:endCxn id="11" idx="0"/>
          </p:cNvCxnSpPr>
          <p:nvPr/>
        </p:nvCxnSpPr>
        <p:spPr>
          <a:xfrm>
            <a:off x="9666575" y="1519905"/>
            <a:ext cx="0" cy="20612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2" name="Prostokąt 41">
            <a:extLst>
              <a:ext uri="{FF2B5EF4-FFF2-40B4-BE49-F238E27FC236}">
                <a16:creationId xmlns:a16="http://schemas.microsoft.com/office/drawing/2014/main" id="{D326C81A-F2B2-D02B-2D00-B72E3AFB190D}"/>
              </a:ext>
            </a:extLst>
          </p:cNvPr>
          <p:cNvSpPr/>
          <p:nvPr/>
        </p:nvSpPr>
        <p:spPr>
          <a:xfrm>
            <a:off x="5486501" y="4559444"/>
            <a:ext cx="1261332" cy="90834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1155" dirty="0"/>
              <a:t>Czujniki</a:t>
            </a:r>
          </a:p>
          <a:p>
            <a:pPr algn="ctr"/>
            <a:r>
              <a:rPr lang="pl-PL" sz="1155" dirty="0"/>
              <a:t>emisyjne</a:t>
            </a:r>
          </a:p>
        </p:txBody>
      </p:sp>
      <p:sp>
        <p:nvSpPr>
          <p:cNvPr id="46" name="Prostokąt 45">
            <a:extLst>
              <a:ext uri="{FF2B5EF4-FFF2-40B4-BE49-F238E27FC236}">
                <a16:creationId xmlns:a16="http://schemas.microsoft.com/office/drawing/2014/main" id="{FAB5401F-03D2-C434-AAE1-518D58252B6E}"/>
              </a:ext>
            </a:extLst>
          </p:cNvPr>
          <p:cNvSpPr/>
          <p:nvPr/>
        </p:nvSpPr>
        <p:spPr>
          <a:xfrm>
            <a:off x="5486501" y="3591399"/>
            <a:ext cx="1261332" cy="79912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1155" dirty="0"/>
              <a:t>3 grupy:</a:t>
            </a:r>
          </a:p>
          <a:p>
            <a:pPr marL="183280" indent="-183280" algn="ctr">
              <a:buFont typeface="Arial" panose="020B0604020202020204" pitchFamily="34" charset="0"/>
              <a:buChar char="•"/>
            </a:pPr>
            <a:r>
              <a:rPr lang="pl-PL" sz="1155" dirty="0"/>
              <a:t>Węglowa</a:t>
            </a:r>
          </a:p>
          <a:p>
            <a:pPr marL="183280" indent="-183280" algn="ctr">
              <a:buFont typeface="Arial" panose="020B0604020202020204" pitchFamily="34" charset="0"/>
              <a:buChar char="•"/>
            </a:pPr>
            <a:r>
              <a:rPr lang="pl-PL" sz="1155" dirty="0"/>
              <a:t>Siarkowa</a:t>
            </a:r>
          </a:p>
          <a:p>
            <a:pPr marL="183280" indent="-183280" algn="ctr">
              <a:buFont typeface="Arial" panose="020B0604020202020204" pitchFamily="34" charset="0"/>
              <a:buChar char="•"/>
            </a:pPr>
            <a:r>
              <a:rPr lang="pl-PL" sz="1155" dirty="0"/>
              <a:t>Azotowa</a:t>
            </a:r>
          </a:p>
        </p:txBody>
      </p:sp>
      <p:sp>
        <p:nvSpPr>
          <p:cNvPr id="48" name="Prostokąt 47">
            <a:extLst>
              <a:ext uri="{FF2B5EF4-FFF2-40B4-BE49-F238E27FC236}">
                <a16:creationId xmlns:a16="http://schemas.microsoft.com/office/drawing/2014/main" id="{32138A6D-A3CD-BE34-26CD-491F24AA77E5}"/>
              </a:ext>
            </a:extLst>
          </p:cNvPr>
          <p:cNvSpPr/>
          <p:nvPr/>
        </p:nvSpPr>
        <p:spPr>
          <a:xfrm>
            <a:off x="5509480" y="1751679"/>
            <a:ext cx="1417996" cy="19548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1155" b="1" u="sng" dirty="0"/>
              <a:t>Identyfikacja</a:t>
            </a:r>
          </a:p>
        </p:txBody>
      </p:sp>
      <p:sp>
        <p:nvSpPr>
          <p:cNvPr id="49" name="Prostokąt 48">
            <a:extLst>
              <a:ext uri="{FF2B5EF4-FFF2-40B4-BE49-F238E27FC236}">
                <a16:creationId xmlns:a16="http://schemas.microsoft.com/office/drawing/2014/main" id="{5B98A887-C1F7-BA20-11EC-1489A99CD931}"/>
              </a:ext>
            </a:extLst>
          </p:cNvPr>
          <p:cNvSpPr/>
          <p:nvPr/>
        </p:nvSpPr>
        <p:spPr>
          <a:xfrm>
            <a:off x="5509479" y="2073315"/>
            <a:ext cx="1417995" cy="1953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1155" b="1" u="sng" dirty="0"/>
              <a:t>Inwentaryzacja</a:t>
            </a:r>
          </a:p>
        </p:txBody>
      </p:sp>
      <p:sp>
        <p:nvSpPr>
          <p:cNvPr id="50" name="Prostokąt 49">
            <a:extLst>
              <a:ext uri="{FF2B5EF4-FFF2-40B4-BE49-F238E27FC236}">
                <a16:creationId xmlns:a16="http://schemas.microsoft.com/office/drawing/2014/main" id="{174EE85A-6582-A3F5-7784-D4BD1AD6D6E0}"/>
              </a:ext>
            </a:extLst>
          </p:cNvPr>
          <p:cNvSpPr/>
          <p:nvPr/>
        </p:nvSpPr>
        <p:spPr>
          <a:xfrm>
            <a:off x="5516134" y="2352376"/>
            <a:ext cx="1440973" cy="39713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1155" b="1" u="sng" dirty="0"/>
              <a:t>Charakterystyka źródeł</a:t>
            </a:r>
          </a:p>
        </p:txBody>
      </p:sp>
      <p:cxnSp>
        <p:nvCxnSpPr>
          <p:cNvPr id="55" name="Łącznik prosty 54">
            <a:extLst>
              <a:ext uri="{FF2B5EF4-FFF2-40B4-BE49-F238E27FC236}">
                <a16:creationId xmlns:a16="http://schemas.microsoft.com/office/drawing/2014/main" id="{10331EE4-0911-CD0F-E3CA-5C1AF1E8F930}"/>
              </a:ext>
            </a:extLst>
          </p:cNvPr>
          <p:cNvCxnSpPr>
            <a:cxnSpLocks/>
          </p:cNvCxnSpPr>
          <p:nvPr/>
        </p:nvCxnSpPr>
        <p:spPr>
          <a:xfrm>
            <a:off x="5283071" y="1519906"/>
            <a:ext cx="0" cy="99487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8" name="Łącznik prosty ze strzałką 57">
            <a:extLst>
              <a:ext uri="{FF2B5EF4-FFF2-40B4-BE49-F238E27FC236}">
                <a16:creationId xmlns:a16="http://schemas.microsoft.com/office/drawing/2014/main" id="{9259826C-AC74-F55C-C657-BA4AFF8E9ADA}"/>
              </a:ext>
            </a:extLst>
          </p:cNvPr>
          <p:cNvCxnSpPr>
            <a:cxnSpLocks/>
          </p:cNvCxnSpPr>
          <p:nvPr/>
        </p:nvCxnSpPr>
        <p:spPr>
          <a:xfrm>
            <a:off x="5283071" y="1860461"/>
            <a:ext cx="22962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9" name="Łącznik prosty ze strzałką 58">
            <a:extLst>
              <a:ext uri="{FF2B5EF4-FFF2-40B4-BE49-F238E27FC236}">
                <a16:creationId xmlns:a16="http://schemas.microsoft.com/office/drawing/2014/main" id="{B1743CFE-F211-9698-B325-CAB056904740}"/>
              </a:ext>
            </a:extLst>
          </p:cNvPr>
          <p:cNvCxnSpPr>
            <a:cxnSpLocks/>
          </p:cNvCxnSpPr>
          <p:nvPr/>
        </p:nvCxnSpPr>
        <p:spPr>
          <a:xfrm>
            <a:off x="5283071" y="2141109"/>
            <a:ext cx="22962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0" name="Łącznik prosty ze strzałką 59">
            <a:extLst>
              <a:ext uri="{FF2B5EF4-FFF2-40B4-BE49-F238E27FC236}">
                <a16:creationId xmlns:a16="http://schemas.microsoft.com/office/drawing/2014/main" id="{E8AC1177-68DD-90B3-BF13-994646341CA4}"/>
              </a:ext>
            </a:extLst>
          </p:cNvPr>
          <p:cNvCxnSpPr>
            <a:cxnSpLocks/>
          </p:cNvCxnSpPr>
          <p:nvPr/>
        </p:nvCxnSpPr>
        <p:spPr>
          <a:xfrm>
            <a:off x="5283071" y="2508469"/>
            <a:ext cx="22962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6" name="Łącznik prosty 65">
            <a:extLst>
              <a:ext uri="{FF2B5EF4-FFF2-40B4-BE49-F238E27FC236}">
                <a16:creationId xmlns:a16="http://schemas.microsoft.com/office/drawing/2014/main" id="{62883A0F-C5E2-B670-1C87-AA25C504B2C7}"/>
              </a:ext>
            </a:extLst>
          </p:cNvPr>
          <p:cNvCxnSpPr>
            <a:cxnSpLocks/>
          </p:cNvCxnSpPr>
          <p:nvPr/>
        </p:nvCxnSpPr>
        <p:spPr>
          <a:xfrm flipH="1">
            <a:off x="6117169" y="2995649"/>
            <a:ext cx="1014381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8" name="Prostokąt 67">
            <a:extLst>
              <a:ext uri="{FF2B5EF4-FFF2-40B4-BE49-F238E27FC236}">
                <a16:creationId xmlns:a16="http://schemas.microsoft.com/office/drawing/2014/main" id="{E1380891-E2A0-BC20-98AC-8FE62F48A905}"/>
              </a:ext>
            </a:extLst>
          </p:cNvPr>
          <p:cNvSpPr/>
          <p:nvPr/>
        </p:nvSpPr>
        <p:spPr>
          <a:xfrm>
            <a:off x="5626825" y="3167593"/>
            <a:ext cx="1121003" cy="24246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1155" dirty="0"/>
              <a:t> Przemysłowe</a:t>
            </a:r>
          </a:p>
        </p:txBody>
      </p:sp>
      <p:sp>
        <p:nvSpPr>
          <p:cNvPr id="71" name="Prostokąt 70">
            <a:extLst>
              <a:ext uri="{FF2B5EF4-FFF2-40B4-BE49-F238E27FC236}">
                <a16:creationId xmlns:a16="http://schemas.microsoft.com/office/drawing/2014/main" id="{B346E129-1590-84DA-1603-321C1D2E5B4D}"/>
              </a:ext>
            </a:extLst>
          </p:cNvPr>
          <p:cNvSpPr/>
          <p:nvPr/>
        </p:nvSpPr>
        <p:spPr>
          <a:xfrm>
            <a:off x="4612445" y="3176985"/>
            <a:ext cx="918203" cy="2520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1155" dirty="0"/>
              <a:t>Komunalne</a:t>
            </a:r>
          </a:p>
        </p:txBody>
      </p:sp>
      <p:sp>
        <p:nvSpPr>
          <p:cNvPr id="72" name="Prostokąt 71">
            <a:extLst>
              <a:ext uri="{FF2B5EF4-FFF2-40B4-BE49-F238E27FC236}">
                <a16:creationId xmlns:a16="http://schemas.microsoft.com/office/drawing/2014/main" id="{AA602F84-2EFE-6727-5011-381F6E3EAA97}"/>
              </a:ext>
            </a:extLst>
          </p:cNvPr>
          <p:cNvSpPr/>
          <p:nvPr/>
        </p:nvSpPr>
        <p:spPr>
          <a:xfrm>
            <a:off x="6838041" y="3178461"/>
            <a:ext cx="855725" cy="2207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1155" dirty="0"/>
              <a:t>Rolnicze</a:t>
            </a:r>
          </a:p>
        </p:txBody>
      </p:sp>
      <p:cxnSp>
        <p:nvCxnSpPr>
          <p:cNvPr id="73" name="Łącznik prosty ze strzałką 72">
            <a:extLst>
              <a:ext uri="{FF2B5EF4-FFF2-40B4-BE49-F238E27FC236}">
                <a16:creationId xmlns:a16="http://schemas.microsoft.com/office/drawing/2014/main" id="{E9BC94BF-5633-5144-EB2E-A218E7E02AD2}"/>
              </a:ext>
            </a:extLst>
          </p:cNvPr>
          <p:cNvCxnSpPr>
            <a:cxnSpLocks/>
          </p:cNvCxnSpPr>
          <p:nvPr/>
        </p:nvCxnSpPr>
        <p:spPr>
          <a:xfrm>
            <a:off x="7131549" y="2995649"/>
            <a:ext cx="1" cy="18133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7" name="Łącznik prosty 76">
            <a:extLst>
              <a:ext uri="{FF2B5EF4-FFF2-40B4-BE49-F238E27FC236}">
                <a16:creationId xmlns:a16="http://schemas.microsoft.com/office/drawing/2014/main" id="{0A6C7F68-86C5-406B-1B90-724782763492}"/>
              </a:ext>
            </a:extLst>
          </p:cNvPr>
          <p:cNvCxnSpPr>
            <a:cxnSpLocks/>
          </p:cNvCxnSpPr>
          <p:nvPr/>
        </p:nvCxnSpPr>
        <p:spPr>
          <a:xfrm flipH="1">
            <a:off x="5102788" y="2995649"/>
            <a:ext cx="1014381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8" name="Łącznik prosty ze strzałką 77">
            <a:extLst>
              <a:ext uri="{FF2B5EF4-FFF2-40B4-BE49-F238E27FC236}">
                <a16:creationId xmlns:a16="http://schemas.microsoft.com/office/drawing/2014/main" id="{D5CF2046-6726-6BA6-D7B5-4AF83758F297}"/>
              </a:ext>
            </a:extLst>
          </p:cNvPr>
          <p:cNvCxnSpPr>
            <a:cxnSpLocks/>
          </p:cNvCxnSpPr>
          <p:nvPr/>
        </p:nvCxnSpPr>
        <p:spPr>
          <a:xfrm>
            <a:off x="6117167" y="2995649"/>
            <a:ext cx="1" cy="18133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9" name="Łącznik prosty ze strzałką 78">
            <a:extLst>
              <a:ext uri="{FF2B5EF4-FFF2-40B4-BE49-F238E27FC236}">
                <a16:creationId xmlns:a16="http://schemas.microsoft.com/office/drawing/2014/main" id="{79269AC4-4ADB-EFBC-B401-69A98B2C9D7C}"/>
              </a:ext>
            </a:extLst>
          </p:cNvPr>
          <p:cNvCxnSpPr>
            <a:cxnSpLocks/>
          </p:cNvCxnSpPr>
          <p:nvPr/>
        </p:nvCxnSpPr>
        <p:spPr>
          <a:xfrm>
            <a:off x="5102786" y="2995649"/>
            <a:ext cx="1" cy="18133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7" name="Chmurka 96">
            <a:extLst>
              <a:ext uri="{FF2B5EF4-FFF2-40B4-BE49-F238E27FC236}">
                <a16:creationId xmlns:a16="http://schemas.microsoft.com/office/drawing/2014/main" id="{A5B0912A-A0DA-0FCF-5C40-4503458331A1}"/>
              </a:ext>
            </a:extLst>
          </p:cNvPr>
          <p:cNvSpPr/>
          <p:nvPr/>
        </p:nvSpPr>
        <p:spPr>
          <a:xfrm>
            <a:off x="6846997" y="3583555"/>
            <a:ext cx="1792648" cy="799123"/>
          </a:xfrm>
          <a:prstGeom prst="clou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1155" dirty="0"/>
              <a:t>Oddziaływanie na zdrowie</a:t>
            </a:r>
          </a:p>
        </p:txBody>
      </p:sp>
      <p:sp>
        <p:nvSpPr>
          <p:cNvPr id="98" name="Chmurka 97">
            <a:extLst>
              <a:ext uri="{FF2B5EF4-FFF2-40B4-BE49-F238E27FC236}">
                <a16:creationId xmlns:a16="http://schemas.microsoft.com/office/drawing/2014/main" id="{B47D63FC-41F1-DF15-39E7-09FEFB50AEFB}"/>
              </a:ext>
            </a:extLst>
          </p:cNvPr>
          <p:cNvSpPr/>
          <p:nvPr/>
        </p:nvSpPr>
        <p:spPr>
          <a:xfrm>
            <a:off x="6846995" y="4515679"/>
            <a:ext cx="1792637" cy="978907"/>
          </a:xfrm>
          <a:prstGeom prst="clou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1155" dirty="0"/>
              <a:t>Możliwe odejście od badań terenowych</a:t>
            </a:r>
          </a:p>
        </p:txBody>
      </p:sp>
      <p:cxnSp>
        <p:nvCxnSpPr>
          <p:cNvPr id="103" name="Łącznik prosty ze strzałką 102">
            <a:extLst>
              <a:ext uri="{FF2B5EF4-FFF2-40B4-BE49-F238E27FC236}">
                <a16:creationId xmlns:a16="http://schemas.microsoft.com/office/drawing/2014/main" id="{93D219A0-2BA6-89FD-AFE8-0CF1D4694AD8}"/>
              </a:ext>
            </a:extLst>
          </p:cNvPr>
          <p:cNvCxnSpPr>
            <a:cxnSpLocks/>
            <a:stCxn id="98" idx="0"/>
          </p:cNvCxnSpPr>
          <p:nvPr/>
        </p:nvCxnSpPr>
        <p:spPr>
          <a:xfrm>
            <a:off x="8638138" y="5005133"/>
            <a:ext cx="199433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6" name="pole tekstowe 105">
            <a:extLst>
              <a:ext uri="{FF2B5EF4-FFF2-40B4-BE49-F238E27FC236}">
                <a16:creationId xmlns:a16="http://schemas.microsoft.com/office/drawing/2014/main" id="{67FE703E-BBA9-879F-D48B-7AD96763F213}"/>
              </a:ext>
            </a:extLst>
          </p:cNvPr>
          <p:cNvSpPr txBox="1"/>
          <p:nvPr/>
        </p:nvSpPr>
        <p:spPr>
          <a:xfrm>
            <a:off x="8741801" y="4603483"/>
            <a:ext cx="1608041" cy="803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155" dirty="0" err="1"/>
              <a:t>Percentyle</a:t>
            </a:r>
            <a:r>
              <a:rPr lang="pl-PL" sz="1155" dirty="0"/>
              <a:t> emisyjne uzależnić od warunków meteorologicznych</a:t>
            </a:r>
          </a:p>
        </p:txBody>
      </p:sp>
      <p:sp>
        <p:nvSpPr>
          <p:cNvPr id="108" name="pole tekstowe 107">
            <a:extLst>
              <a:ext uri="{FF2B5EF4-FFF2-40B4-BE49-F238E27FC236}">
                <a16:creationId xmlns:a16="http://schemas.microsoft.com/office/drawing/2014/main" id="{904C983C-A37C-EC0A-5753-1837EC4EA2AC}"/>
              </a:ext>
            </a:extLst>
          </p:cNvPr>
          <p:cNvSpPr txBox="1"/>
          <p:nvPr/>
        </p:nvSpPr>
        <p:spPr>
          <a:xfrm>
            <a:off x="1351343" y="6090810"/>
            <a:ext cx="2795742" cy="723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26" i="1" dirty="0"/>
              <a:t>Autorzy: </a:t>
            </a:r>
          </a:p>
          <a:p>
            <a:r>
              <a:rPr lang="pl-PL" sz="1026" i="1" dirty="0"/>
              <a:t>Prof. Jerzy Zwoździak, </a:t>
            </a:r>
          </a:p>
          <a:p>
            <a:r>
              <a:rPr lang="pl-PL" sz="1026" i="1" dirty="0"/>
              <a:t>Dr inż. Łukasz Szałata </a:t>
            </a:r>
          </a:p>
          <a:p>
            <a:r>
              <a:rPr lang="pl-PL" sz="1026" i="1" dirty="0"/>
              <a:t>Mgr inż. Maksym Byelyayev</a:t>
            </a:r>
          </a:p>
        </p:txBody>
      </p:sp>
      <p:sp>
        <p:nvSpPr>
          <p:cNvPr id="113" name="Nawias klamrowy zamykający 112">
            <a:extLst>
              <a:ext uri="{FF2B5EF4-FFF2-40B4-BE49-F238E27FC236}">
                <a16:creationId xmlns:a16="http://schemas.microsoft.com/office/drawing/2014/main" id="{7315FCD5-1827-732A-752F-34BD68186B88}"/>
              </a:ext>
            </a:extLst>
          </p:cNvPr>
          <p:cNvSpPr/>
          <p:nvPr/>
        </p:nvSpPr>
        <p:spPr>
          <a:xfrm rot="5400000">
            <a:off x="6030422" y="2482427"/>
            <a:ext cx="173491" cy="2028763"/>
          </a:xfrm>
          <a:prstGeom prst="rightBrace">
            <a:avLst>
              <a:gd name="adj1" fmla="val 57560"/>
              <a:gd name="adj2" fmla="val 50402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 sz="1155"/>
          </a:p>
        </p:txBody>
      </p:sp>
      <p:cxnSp>
        <p:nvCxnSpPr>
          <p:cNvPr id="131" name="Łącznik prosty ze strzałką 130">
            <a:extLst>
              <a:ext uri="{FF2B5EF4-FFF2-40B4-BE49-F238E27FC236}">
                <a16:creationId xmlns:a16="http://schemas.microsoft.com/office/drawing/2014/main" id="{98BC2984-4F81-263E-9D16-7D1CA4F83E7F}"/>
              </a:ext>
            </a:extLst>
          </p:cNvPr>
          <p:cNvCxnSpPr>
            <a:stCxn id="46" idx="2"/>
            <a:endCxn id="42" idx="0"/>
          </p:cNvCxnSpPr>
          <p:nvPr/>
        </p:nvCxnSpPr>
        <p:spPr>
          <a:xfrm>
            <a:off x="6117167" y="4390522"/>
            <a:ext cx="0" cy="16892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" name="Łącznik prosty ze strzałką 5">
            <a:extLst>
              <a:ext uri="{FF2B5EF4-FFF2-40B4-BE49-F238E27FC236}">
                <a16:creationId xmlns:a16="http://schemas.microsoft.com/office/drawing/2014/main" id="{CA8E8C70-8ADB-0241-17B2-D43A7C519DE6}"/>
              </a:ext>
            </a:extLst>
          </p:cNvPr>
          <p:cNvCxnSpPr>
            <a:cxnSpLocks/>
          </p:cNvCxnSpPr>
          <p:nvPr/>
        </p:nvCxnSpPr>
        <p:spPr>
          <a:xfrm>
            <a:off x="7983863" y="1513597"/>
            <a:ext cx="0" cy="21243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76573036-DC51-3956-5606-18F74C05B0D3}"/>
              </a:ext>
            </a:extLst>
          </p:cNvPr>
          <p:cNvCxnSpPr>
            <a:cxnSpLocks/>
          </p:cNvCxnSpPr>
          <p:nvPr/>
        </p:nvCxnSpPr>
        <p:spPr>
          <a:xfrm>
            <a:off x="6109765" y="2783213"/>
            <a:ext cx="0" cy="21243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17788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0B34748-3B89-0D6B-3249-28AAE3300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107" y="718657"/>
            <a:ext cx="9532069" cy="1320800"/>
          </a:xfrm>
        </p:spPr>
        <p:txBody>
          <a:bodyPr>
            <a:normAutofit fontScale="90000"/>
          </a:bodyPr>
          <a:lstStyle/>
          <a:p>
            <a:r>
              <a:rPr lang="pl-PL" sz="4400" dirty="0"/>
              <a:t>Dobre praktyki w zarządzaniu odorami - Zakres analizy na wybranym przykładzie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C8FB8AB-893F-8292-B810-ABAFE90B1F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6331" y="2560693"/>
            <a:ext cx="8596668" cy="319415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l-PL" sz="2000" dirty="0"/>
              <a:t>W ramach przedmiotowej analizy wykonano:</a:t>
            </a:r>
          </a:p>
          <a:p>
            <a:pPr algn="just"/>
            <a:r>
              <a:rPr lang="pl-PL" sz="2000" dirty="0"/>
              <a:t>pomiary emisji substancji złowonnych z wytypowanych źródeł, w tym pobór prób gazów,</a:t>
            </a:r>
          </a:p>
          <a:p>
            <a:pPr algn="just"/>
            <a:r>
              <a:rPr lang="pl-PL" sz="2000" dirty="0"/>
              <a:t>analiza parametrów niezbędnych do wyznaczenia emisji zapachów z ww. źródeł metodą olfaktometrii dynamicznej wg  PN-EN 13725:2007 zgodnie z zakresem akredytacji AB 116,</a:t>
            </a:r>
          </a:p>
          <a:p>
            <a:pPr algn="just"/>
            <a:r>
              <a:rPr lang="pl-PL" sz="2000" dirty="0"/>
              <a:t>modelowanie dyspersji emitowanych substancji zapachowych. </a:t>
            </a:r>
          </a:p>
        </p:txBody>
      </p:sp>
    </p:spTree>
    <p:extLst>
      <p:ext uri="{BB962C8B-B14F-4D97-AF65-F5344CB8AC3E}">
        <p14:creationId xmlns:p14="http://schemas.microsoft.com/office/powerpoint/2010/main" val="6985980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75F195-BF15-B63A-9534-4889B3472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952721"/>
            <a:ext cx="8596668" cy="1320800"/>
          </a:xfrm>
        </p:spPr>
        <p:txBody>
          <a:bodyPr>
            <a:normAutofit/>
          </a:bodyPr>
          <a:lstStyle/>
          <a:p>
            <a:r>
              <a:rPr lang="pl-PL" sz="4400" dirty="0"/>
              <a:t>Przedmiot analizy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8B8C55C-273C-4FCD-DAA2-4CBECFE785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024506"/>
            <a:ext cx="8596668" cy="388077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l-PL" sz="2000" dirty="0"/>
              <a:t>W ramach pracy badano oddziaływanie Zakładu Odzysku i Unieszkodliwiania Odpadów, nalężącego do Miejskiego Przedsiębiorstwa Gospodarki Komunalnej Sp. z o.o. Katowice, który prowadzi działalność polegającą na gospodarowaniu odpadami w ramach eksploatowanej Mechaniczno-Biologiczną Instalacji do przetwarzania odpadów.</a:t>
            </a:r>
            <a:endParaRPr lang="pl-PL" sz="2200" dirty="0"/>
          </a:p>
        </p:txBody>
      </p:sp>
    </p:spTree>
    <p:extLst>
      <p:ext uri="{BB962C8B-B14F-4D97-AF65-F5344CB8AC3E}">
        <p14:creationId xmlns:p14="http://schemas.microsoft.com/office/powerpoint/2010/main" val="25122363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D0ECF36-58C8-38B5-4E61-FD9CD2DA09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953" y="175550"/>
            <a:ext cx="9516953" cy="124270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lnSpc>
                <a:spcPct val="90000"/>
              </a:lnSpc>
            </a:pPr>
            <a:r>
              <a:rPr lang="pl-PL" sz="3200" b="1" noProof="0" dirty="0"/>
              <a:t>Określenie oddziaływania na środowisko instalacji w zakresie emisji gazów złowonnych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72CCB1C1-886C-5422-F119-F8008C0549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689" y="1418253"/>
            <a:ext cx="9264450" cy="4283379"/>
          </a:xfrm>
        </p:spPr>
        <p:txBody>
          <a:bodyPr vert="horz" lIns="91440" tIns="45720" rIns="91440" bIns="45720" rtlCol="0"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pl-PL" sz="2000" noProof="0" dirty="0"/>
              <a:t>Pomiary wykonano 16 kwietnia 2026 r. Poboru dokonano zgodnie z metodyką wg  PN-EN 13725:2007 zgodnie z  zakresem akredytacji AB 116 podczas pogody bezdeszczowej gwarantującej powtarzalność wyników. 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CA4B8282-29E7-2FF1-9BA1-4663A43071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201" y="2761935"/>
            <a:ext cx="6484543" cy="3128792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572D0874-3163-3783-6347-A7E6FF7377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2476" y="2761935"/>
            <a:ext cx="5893617" cy="4096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9297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0DACB6-A630-A395-4D20-45E947B7C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C109976-BE51-D582-CFE7-5B0E555E2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471814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pl-PL" b="1" dirty="0"/>
              <a:t>Wyniki modelowania rozprzestrzeniania się zanieczyszczeń w powietrzu</a:t>
            </a:r>
            <a:br>
              <a:rPr lang="pl-PL" b="1" dirty="0"/>
            </a:br>
            <a:br>
              <a:rPr lang="pl-PL" b="1" dirty="0"/>
            </a:br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B26166F2-0EAC-F8F1-AB6A-26CB8A9F5B0E}"/>
              </a:ext>
            </a:extLst>
          </p:cNvPr>
          <p:cNvSpPr txBox="1"/>
          <p:nvPr/>
        </p:nvSpPr>
        <p:spPr>
          <a:xfrm>
            <a:off x="323460" y="2004075"/>
            <a:ext cx="9119119" cy="37940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20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Modelowanie dyspersji zanieczyszczeń w atmosferze wykonane zostało łącznie dla całego Zakładu. Badane zanieczyszczenia nie posiadają swoich wartości odniesienia zgodnie rozporządzeniem Ministra Środowiska z dnia 26 stycznia 2010 r. w sprawie wartości odniesienia dla niektórych substancji w powietrzu (Dz.U. 2010 nr 16 poz. 87). </a:t>
            </a:r>
            <a:endParaRPr lang="pl-PL" sz="20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20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Wartości odniesienia „odnieś.” – są to wartości odniesienia, określające progowe wartości odniesienia odczuwalności zapachowej. Wartości odniesienia nie podlegają odniesieniu w stosunku do obowiązującego ustawodawstwa ze względu na brak wykładni prawnej w tym zakresie. Wartości odniesienia dla emisji odorów przyjęto na podstawie źródeł literaturowych.</a:t>
            </a:r>
            <a:endParaRPr lang="pl-PL" sz="20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73468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8F28A0F-6610-3D99-3CD6-67D746DC3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471814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pl-PL" b="1" dirty="0"/>
              <a:t>Wyniki modelowania rozprzestrzeniania się zanieczyszczeń w powietrzu</a:t>
            </a:r>
            <a:br>
              <a:rPr lang="pl-PL" b="1" dirty="0"/>
            </a:br>
            <a:br>
              <a:rPr lang="pl-PL" b="1" dirty="0"/>
            </a:br>
            <a:endParaRPr lang="pl-PL" dirty="0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29350B47-C907-96E1-C617-4CDD087A0F62}"/>
              </a:ext>
            </a:extLst>
          </p:cNvPr>
          <p:cNvSpPr txBox="1"/>
          <p:nvPr/>
        </p:nvSpPr>
        <p:spPr>
          <a:xfrm>
            <a:off x="88490" y="6595699"/>
            <a:ext cx="6106438" cy="2297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00430" indent="-900430" algn="l">
              <a:lnSpc>
                <a:spcPct val="107000"/>
              </a:lnSpc>
              <a:spcBef>
                <a:spcPts val="200"/>
              </a:spcBef>
              <a:spcAft>
                <a:spcPts val="500"/>
              </a:spcAft>
              <a:buNone/>
            </a:pPr>
            <a:r>
              <a:rPr lang="pl-PL" sz="9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Dyspersja stężeń maksymalnych odorów</a:t>
            </a:r>
            <a:endParaRPr lang="pl-PL" sz="900" b="1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87A50308-4C6D-7372-D3BE-EAAB98D3D377}"/>
              </a:ext>
            </a:extLst>
          </p:cNvPr>
          <p:cNvSpPr txBox="1"/>
          <p:nvPr/>
        </p:nvSpPr>
        <p:spPr>
          <a:xfrm>
            <a:off x="6007510" y="6606038"/>
            <a:ext cx="6313118" cy="2297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00430" indent="-900430">
              <a:lnSpc>
                <a:spcPct val="107000"/>
              </a:lnSpc>
              <a:spcBef>
                <a:spcPts val="200"/>
              </a:spcBef>
              <a:spcAft>
                <a:spcPts val="500"/>
              </a:spcAft>
            </a:pPr>
            <a:r>
              <a:rPr lang="pl-PL" sz="900" b="1" dirty="0"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Dyspersja częstości przekroczeń stężeń jednogodzinnych odorów</a:t>
            </a:r>
            <a:endParaRPr lang="pl-PL" sz="900" b="1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9FBA8B31-C090-42DA-4A44-4206E66CF9FE}"/>
              </a:ext>
            </a:extLst>
          </p:cNvPr>
          <p:cNvPicPr/>
          <p:nvPr/>
        </p:nvPicPr>
        <p:blipFill rotWithShape="1">
          <a:blip r:embed="rId3"/>
          <a:srcRect l="3768" r="-8" b="9366"/>
          <a:stretch>
            <a:fillRect/>
          </a:stretch>
        </p:blipFill>
        <p:spPr bwMode="auto">
          <a:xfrm>
            <a:off x="88490" y="1913270"/>
            <a:ext cx="5919020" cy="469276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D0AF72E0-2BF9-8FC0-663A-334509887FD1}"/>
              </a:ext>
            </a:extLst>
          </p:cNvPr>
          <p:cNvPicPr/>
          <p:nvPr/>
        </p:nvPicPr>
        <p:blipFill rotWithShape="1">
          <a:blip r:embed="rId4"/>
          <a:srcRect l="3822" b="9558"/>
          <a:stretch>
            <a:fillRect/>
          </a:stretch>
        </p:blipFill>
        <p:spPr bwMode="auto">
          <a:xfrm>
            <a:off x="5819468" y="1965423"/>
            <a:ext cx="6372532" cy="45699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936207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CF8E4B1-41E9-6560-264A-C44EBCAE2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400" dirty="0"/>
              <a:t>Wnioski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2441370-E1EF-324A-E507-232A9380B9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88311"/>
            <a:ext cx="8596668" cy="4862252"/>
          </a:xfrm>
        </p:spPr>
        <p:txBody>
          <a:bodyPr>
            <a:normAutofit lnSpcReduction="10000"/>
          </a:bodyPr>
          <a:lstStyle/>
          <a:p>
            <a:pPr algn="just"/>
            <a:r>
              <a:rPr lang="pl-PL" sz="2000" b="1" dirty="0"/>
              <a:t>Ocena oddziaływania zapachowego (</a:t>
            </a:r>
            <a:r>
              <a:rPr lang="pl-PL" sz="2000" b="1" dirty="0" err="1"/>
              <a:t>odorowego</a:t>
            </a:r>
            <a:r>
              <a:rPr lang="pl-PL" sz="2000" b="1" dirty="0"/>
              <a:t>):</a:t>
            </a:r>
          </a:p>
          <a:p>
            <a:pPr lvl="1" algn="just"/>
            <a:r>
              <a:rPr lang="pl-PL" sz="1800" dirty="0"/>
              <a:t>Wyniki obliczeń wskazują na przekroczenia wyznaczonych dyspozycyjnych wartości dla stężeń maksymalnych na granicy zakładu ze względu na bliskie położenie emitora w stosunku do granic Zakładu.  Przekroczenia o których mowa występują w południowej części zakładu, ponieważ źródło jest zlokalizowane praktycznie przy samej granicy zakładu. Punkt ten położony jest w kierunku strefy pomiędzy zakładem a oczyszczalnią ścieków. </a:t>
            </a:r>
          </a:p>
          <a:p>
            <a:pPr lvl="1" algn="just"/>
            <a:r>
              <a:rPr lang="pl-PL" sz="1800" dirty="0"/>
              <a:t>Obliczenia nie wykazały przekroczeń dyspozycyjnej częstości przekroczeń 3% na terenach wrażliwych, lecz przy granicy obiektu. W związku z powyższym, na podstawie w/w modelowania nie stwierdzono przekroczenia poziomów dyspozycyjnych wartości </a:t>
            </a:r>
            <a:r>
              <a:rPr lang="pl-PL" sz="1800" dirty="0" err="1"/>
              <a:t>odorowych</a:t>
            </a:r>
            <a:r>
              <a:rPr lang="pl-PL" sz="1800" dirty="0"/>
              <a:t> w skali rocznego oddziaływania na terenach wrażliwych tj. zabudowa mieszkaniowa, tereny wrażliwe.</a:t>
            </a:r>
          </a:p>
          <a:p>
            <a:pPr lvl="1" algn="just"/>
            <a:r>
              <a:rPr lang="pl-PL" sz="1800" dirty="0"/>
              <a:t>Oddziaływanie może występować przy bezpośredniej północnej i południowej granicy zakładu, jednak tereny te są pozbawione zabudowy mieszkalnej.</a:t>
            </a:r>
          </a:p>
          <a:p>
            <a:pPr algn="just"/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26130471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9988B6-96AB-C5C5-EC61-A72A5B9474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98B1612-7BDE-AA9F-2B7D-7A11FF041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400" dirty="0"/>
              <a:t>Wnioski i zalecenia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E78A5C5-D267-4131-754D-E321FC3C40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41987"/>
            <a:ext cx="7984886" cy="5112774"/>
          </a:xfrm>
        </p:spPr>
        <p:txBody>
          <a:bodyPr>
            <a:normAutofit/>
          </a:bodyPr>
          <a:lstStyle/>
          <a:p>
            <a:pPr algn="just"/>
            <a:r>
              <a:rPr lang="pl-PL" b="1" dirty="0"/>
              <a:t>Zaleca się profilaktyczne wprowadzenie dodatkowych rozwiązań minimalizujących oddziaływanie zapachowe, w szczególności:</a:t>
            </a:r>
          </a:p>
          <a:p>
            <a:pPr lvl="1" algn="just"/>
            <a:r>
              <a:rPr lang="pl-PL" sz="1800" dirty="0"/>
              <a:t>rozważyć możliwość monitorowania przebiegu realizowania procesu przetwarzania odpadów w zakresie przygotowania wsadu, pierwszego i drugiego etapu kompostowania. </a:t>
            </a:r>
          </a:p>
          <a:p>
            <a:pPr lvl="1" algn="just"/>
            <a:r>
              <a:rPr lang="pl-PL" sz="1800" dirty="0"/>
              <a:t>rozważyć zastosowanie zaszczepienia złoża </a:t>
            </a:r>
            <a:r>
              <a:rPr lang="pl-PL" sz="1800" dirty="0" err="1"/>
              <a:t>biofiltra</a:t>
            </a:r>
            <a:r>
              <a:rPr lang="pl-PL" sz="1800" dirty="0"/>
              <a:t> otwartego odpowiednimi mikroorganizmami (szczepami bakterii) w celu poprawy rozkładu związków </a:t>
            </a:r>
            <a:r>
              <a:rPr lang="pl-PL" sz="1800" dirty="0" err="1"/>
              <a:t>odorowych</a:t>
            </a:r>
            <a:r>
              <a:rPr lang="pl-PL" sz="1800" dirty="0"/>
              <a:t> poprzez organizmy w procesie biofiltracji,</a:t>
            </a:r>
          </a:p>
          <a:p>
            <a:pPr lvl="1" algn="just"/>
            <a:r>
              <a:rPr lang="pl-PL" sz="1800" dirty="0"/>
              <a:t>rozważyć aplikowanie preparatów mikrobiologicznych (szczepów bakterii) na odpowiednim etapie procesu przetwarzania odpadów kierowanych do kompostowania, </a:t>
            </a:r>
          </a:p>
          <a:p>
            <a:pPr lvl="1" algn="just"/>
            <a:r>
              <a:rPr lang="pl-PL" sz="1800" dirty="0"/>
              <a:t>rozważyć wprowadzenie dynamicznego zarządzania emisją poprzez ewidencję skarg, analizę warunków meteorologicznych i analizowanie przebiegu procesu w korelacji do zgromadzonych danych</a:t>
            </a:r>
          </a:p>
          <a:p>
            <a:pPr algn="just"/>
            <a:endParaRPr lang="pl-PL" dirty="0"/>
          </a:p>
          <a:p>
            <a:pPr algn="just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434146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7B2511C-8C6D-476D-A8A8-FC52B083A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pl-PL" sz="2800" dirty="0"/>
              <a:t>Aplikacja do ewidencji epizodów występującej uciążliwości zapachowej w otoczeniu</a:t>
            </a:r>
            <a:br>
              <a:rPr lang="pl-PL" sz="2800" dirty="0"/>
            </a:br>
            <a:r>
              <a:rPr lang="pl-PL" sz="2800" dirty="0">
                <a:solidFill>
                  <a:schemeClr val="accent1"/>
                </a:solidFill>
              </a:rPr>
              <a:t>„</a:t>
            </a:r>
            <a:r>
              <a:rPr lang="pl-PL" sz="2800" b="1" i="1" dirty="0" err="1">
                <a:solidFill>
                  <a:srgbClr val="0070C0"/>
                </a:solidFill>
              </a:rPr>
              <a:t>Odor</a:t>
            </a:r>
            <a:r>
              <a:rPr lang="pl-PL" sz="2800" b="1" i="1" dirty="0">
                <a:solidFill>
                  <a:srgbClr val="0070C0"/>
                </a:solidFill>
              </a:rPr>
              <a:t> Field Control</a:t>
            </a:r>
            <a:r>
              <a:rPr lang="pl-PL" sz="2800" dirty="0">
                <a:solidFill>
                  <a:schemeClr val="accent1"/>
                </a:solidFill>
              </a:rPr>
              <a:t>” na Android </a:t>
            </a:r>
            <a:r>
              <a:rPr lang="pl-PL" sz="2000" dirty="0">
                <a:solidFill>
                  <a:srgbClr val="0070C0"/>
                </a:solidFill>
              </a:rPr>
              <a:t>skrót „OFC”</a:t>
            </a:r>
            <a:endParaRPr lang="pl-PL" sz="2800" dirty="0">
              <a:solidFill>
                <a:srgbClr val="0070C0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287183E-3B06-4A78-9A70-D676CBA0D4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345" y="3817943"/>
            <a:ext cx="8596668" cy="454086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1600" b="1" dirty="0"/>
              <a:t>Aplikację mobilną należy zainstalować na komórce z systemem Android lub iPhone.</a:t>
            </a:r>
            <a:r>
              <a:rPr lang="pl-PL" sz="1200" dirty="0"/>
              <a:t> </a:t>
            </a:r>
          </a:p>
          <a:p>
            <a:pPr marL="0" indent="0" algn="ctr">
              <a:buNone/>
            </a:pPr>
            <a:r>
              <a:rPr lang="pl-PL" sz="1600" dirty="0"/>
              <a:t>Dla telefonów z systemem </a:t>
            </a:r>
            <a:r>
              <a:rPr lang="pl-PL" sz="1600" b="1" dirty="0"/>
              <a:t>ANDROID</a:t>
            </a:r>
            <a:r>
              <a:rPr lang="pl-PL" sz="1600" dirty="0"/>
              <a:t> link do aplikacji:</a:t>
            </a:r>
          </a:p>
          <a:p>
            <a:pPr marL="0" indent="0" algn="ctr">
              <a:buNone/>
            </a:pPr>
            <a:r>
              <a:rPr lang="pl-PL" sz="1200" dirty="0">
                <a:hlinkClick r:id="rId2"/>
              </a:rPr>
              <a:t>https://play.google.com/store/apps/details?id=com.marko.mobile.apps.odor_field_control_flutter</a:t>
            </a:r>
            <a:r>
              <a:rPr lang="pl-PL" sz="1200" dirty="0"/>
              <a:t>  lub </a:t>
            </a:r>
            <a:r>
              <a:rPr lang="pl-PL" sz="1200" b="1" dirty="0"/>
              <a:t>QR - </a:t>
            </a:r>
            <a:r>
              <a:rPr lang="pl-PL" sz="1200" b="1" dirty="0" err="1"/>
              <a:t>code</a:t>
            </a:r>
            <a:endParaRPr lang="pl-PL" sz="1200" b="1" dirty="0"/>
          </a:p>
          <a:p>
            <a:pPr marL="0" indent="0" algn="ctr">
              <a:buNone/>
            </a:pPr>
            <a:r>
              <a:rPr lang="pl-PL" sz="1200" dirty="0"/>
              <a:t>Zainstalować aplikację za pomocą QR-</a:t>
            </a:r>
            <a:r>
              <a:rPr lang="pl-PL" sz="1200" dirty="0" err="1"/>
              <a:t>code</a:t>
            </a:r>
            <a:r>
              <a:rPr lang="pl-PL" sz="1200" dirty="0"/>
              <a:t>, czyli należy włączyć kamerę na komórce i uchwycić QR-</a:t>
            </a:r>
            <a:r>
              <a:rPr lang="pl-PL" sz="1200" dirty="0" err="1"/>
              <a:t>code</a:t>
            </a:r>
            <a:r>
              <a:rPr lang="pl-PL" sz="1200" dirty="0"/>
              <a:t> przez kamerę.</a:t>
            </a:r>
            <a:r>
              <a:rPr lang="pl-PL" sz="1200" dirty="0">
                <a:sym typeface="Wingdings" panose="05000000000000000000" pitchFamily="2" charset="2"/>
              </a:rPr>
              <a:t>									</a:t>
            </a:r>
          </a:p>
          <a:p>
            <a:pPr marL="0" indent="0" algn="ctr">
              <a:buNone/>
            </a:pPr>
            <a:r>
              <a:rPr lang="pl-PL" sz="1600" dirty="0"/>
              <a:t>Dla telefonów z systemem iOS (</a:t>
            </a:r>
            <a:r>
              <a:rPr lang="pl-PL" sz="1600" b="1" dirty="0"/>
              <a:t>iPhone</a:t>
            </a:r>
            <a:r>
              <a:rPr lang="pl-PL" sz="1600" dirty="0"/>
              <a:t>) link do aplikacji:</a:t>
            </a:r>
          </a:p>
          <a:p>
            <a:pPr marL="0" indent="0" algn="ctr">
              <a:buNone/>
            </a:pPr>
            <a:r>
              <a:rPr lang="pl-PL" sz="1400" b="0" i="0" u="none" strike="noStrike" dirty="0">
                <a:solidFill>
                  <a:srgbClr val="00ACFF"/>
                </a:solidFill>
                <a:effectLst/>
                <a:latin typeface="ubuntu" panose="020B0604020202020204" pitchFamily="34" charset="0"/>
                <a:hlinkClick r:id="rId3"/>
              </a:rPr>
              <a:t>https://apps.apple.com/pl/app/odor-field-control/id1597623462?l=pl</a:t>
            </a:r>
            <a:r>
              <a:rPr lang="pl-PL" sz="1400" dirty="0"/>
              <a:t>	</a:t>
            </a:r>
            <a:r>
              <a:rPr lang="pl-PL" sz="1200" b="1" dirty="0"/>
              <a:t>       </a:t>
            </a:r>
            <a:r>
              <a:rPr lang="pl-PL" sz="1400" b="1" dirty="0"/>
              <a:t>lub QR–</a:t>
            </a:r>
            <a:r>
              <a:rPr lang="pl-PL" sz="1400" b="1" dirty="0" err="1"/>
              <a:t>code</a:t>
            </a:r>
            <a:r>
              <a:rPr lang="pl-PL" sz="1400" b="1" dirty="0"/>
              <a:t> </a:t>
            </a:r>
            <a:r>
              <a:rPr lang="pl-PL" sz="1600" b="1" dirty="0"/>
              <a:t>	</a:t>
            </a:r>
            <a:r>
              <a:rPr lang="pl-PL" sz="1200" dirty="0"/>
              <a:t>				</a:t>
            </a:r>
          </a:p>
          <a:p>
            <a:pPr marL="0" indent="0" algn="ctr">
              <a:buNone/>
            </a:pPr>
            <a:r>
              <a:rPr lang="pl-PL" sz="1200" dirty="0"/>
              <a:t>Oczywiście można wyszukać bezpośrednio w aplikacji </a:t>
            </a:r>
            <a:r>
              <a:rPr lang="pl-PL" sz="1200" dirty="0" err="1"/>
              <a:t>AppStore</a:t>
            </a:r>
            <a:r>
              <a:rPr lang="pl-PL" sz="1200" dirty="0"/>
              <a:t> lub </a:t>
            </a:r>
            <a:r>
              <a:rPr lang="pl-PL" sz="1200" dirty="0" err="1"/>
              <a:t>GooglePlay</a:t>
            </a:r>
            <a:r>
              <a:rPr lang="pl-PL" sz="1200" dirty="0"/>
              <a:t> wpisując nazwę.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B25D8737-FFB4-4685-A26B-8606A2C65A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36602" y="627365"/>
            <a:ext cx="2792027" cy="2792027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C28E2994-3304-D369-51B9-5529497C9A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26959" y="3982078"/>
            <a:ext cx="2701670" cy="2708475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8965F68E-D6F5-6E84-F829-7B5D2B3E7BFF}"/>
              </a:ext>
            </a:extLst>
          </p:cNvPr>
          <p:cNvSpPr txBox="1"/>
          <p:nvPr/>
        </p:nvSpPr>
        <p:spPr>
          <a:xfrm>
            <a:off x="9755399" y="258033"/>
            <a:ext cx="17670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b="1" dirty="0">
                <a:solidFill>
                  <a:srgbClr val="FF0000"/>
                </a:solidFill>
              </a:rPr>
              <a:t>Dla ANDROID</a:t>
            </a:r>
            <a:endParaRPr lang="pl-PL" dirty="0">
              <a:solidFill>
                <a:srgbClr val="FF0000"/>
              </a:solidFill>
            </a:endParaRP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F269DBB3-3BAD-CA7A-8D39-CA540375D3BE}"/>
              </a:ext>
            </a:extLst>
          </p:cNvPr>
          <p:cNvSpPr txBox="1"/>
          <p:nvPr/>
        </p:nvSpPr>
        <p:spPr>
          <a:xfrm>
            <a:off x="9876204" y="3625258"/>
            <a:ext cx="152547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000" b="1" dirty="0">
                <a:solidFill>
                  <a:srgbClr val="FF0000"/>
                </a:solidFill>
              </a:rPr>
              <a:t>dla iPhone</a:t>
            </a:r>
            <a:endParaRPr lang="pl-PL" sz="2000" dirty="0">
              <a:solidFill>
                <a:srgbClr val="FF0000"/>
              </a:solidFill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C62F80E-6EFE-84DA-3C39-463650E46FDF}"/>
              </a:ext>
            </a:extLst>
          </p:cNvPr>
          <p:cNvSpPr txBox="1"/>
          <p:nvPr/>
        </p:nvSpPr>
        <p:spPr>
          <a:xfrm>
            <a:off x="392722" y="2114559"/>
            <a:ext cx="847578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pl-PL" sz="1800" b="1" dirty="0" err="1"/>
              <a:t>Odor</a:t>
            </a:r>
            <a:r>
              <a:rPr lang="pl-PL" sz="1800" b="1" dirty="0"/>
              <a:t> Field Control (po polsku „Kontrola Pola Zapachu”) jest narzędziem do zgłaszania uciążliwości zapachowej przez każdą zainteresowaną stronę w regionie. </a:t>
            </a:r>
          </a:p>
          <a:p>
            <a:pPr marL="0" indent="0" algn="ctr">
              <a:buNone/>
            </a:pPr>
            <a:r>
              <a:rPr lang="pl-PL" sz="1800" b="1" dirty="0"/>
              <a:t>Korzystanie z aplikacji </a:t>
            </a:r>
            <a:r>
              <a:rPr lang="pl-PL" sz="1800" b="1" dirty="0" err="1"/>
              <a:t>Odor</a:t>
            </a:r>
            <a:r>
              <a:rPr lang="pl-PL" sz="1800" b="1" dirty="0"/>
              <a:t> Field Control (OFC) jest darmowe i jest dla każdego.</a:t>
            </a:r>
            <a:endParaRPr lang="pl-PL" sz="1400" dirty="0"/>
          </a:p>
        </p:txBody>
      </p:sp>
      <p:sp>
        <p:nvSpPr>
          <p:cNvPr id="12" name="Strzałka: w prawo z wcięciem 11">
            <a:extLst>
              <a:ext uri="{FF2B5EF4-FFF2-40B4-BE49-F238E27FC236}">
                <a16:creationId xmlns:a16="http://schemas.microsoft.com/office/drawing/2014/main" id="{3C95E099-7838-FF53-F4B4-69BDEE39C5CE}"/>
              </a:ext>
            </a:extLst>
          </p:cNvPr>
          <p:cNvSpPr/>
          <p:nvPr/>
        </p:nvSpPr>
        <p:spPr>
          <a:xfrm>
            <a:off x="8188568" y="5157538"/>
            <a:ext cx="679939" cy="357554"/>
          </a:xfrm>
          <a:prstGeom prst="notch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86679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39A7925-DF67-4911-A5D7-E15E765D3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8804017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/>
              <a:t>Jak korzystać z aplikacji </a:t>
            </a:r>
            <a:r>
              <a:rPr lang="pl-PL" dirty="0">
                <a:solidFill>
                  <a:schemeClr val="accent1"/>
                </a:solidFill>
              </a:rPr>
              <a:t>„</a:t>
            </a:r>
            <a:r>
              <a:rPr lang="pl-PL" i="1" dirty="0" err="1">
                <a:solidFill>
                  <a:srgbClr val="0070C0"/>
                </a:solidFill>
              </a:rPr>
              <a:t>Odor</a:t>
            </a:r>
            <a:r>
              <a:rPr lang="pl-PL" i="1" dirty="0">
                <a:solidFill>
                  <a:srgbClr val="0070C0"/>
                </a:solidFill>
              </a:rPr>
              <a:t> Field Control</a:t>
            </a:r>
            <a:r>
              <a:rPr lang="pl-PL" dirty="0">
                <a:solidFill>
                  <a:schemeClr val="accent1"/>
                </a:solidFill>
              </a:rPr>
              <a:t>” </a:t>
            </a:r>
            <a:r>
              <a:rPr lang="pl-PL" sz="3100" dirty="0">
                <a:solidFill>
                  <a:schemeClr val="accent1"/>
                </a:solidFill>
              </a:rPr>
              <a:t>wersja Polska „</a:t>
            </a:r>
            <a:r>
              <a:rPr lang="pl-PL" sz="3100" i="1" dirty="0">
                <a:solidFill>
                  <a:srgbClr val="0070C0"/>
                </a:solidFill>
              </a:rPr>
              <a:t>Kontrola Pola Zapachu</a:t>
            </a:r>
            <a:r>
              <a:rPr lang="pl-PL" sz="3100" dirty="0">
                <a:solidFill>
                  <a:schemeClr val="accent1"/>
                </a:solidFill>
              </a:rPr>
              <a:t>”</a:t>
            </a:r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0DB21313-DBC5-41BB-911E-651FDA26D2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158" y="1603217"/>
            <a:ext cx="1971509" cy="4381130"/>
          </a:xfrm>
          <a:prstGeom prst="rect">
            <a:avLst/>
          </a:prstGeom>
        </p:spPr>
      </p:pic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637F2DD5-5D22-4558-B384-102473636F71}"/>
              </a:ext>
            </a:extLst>
          </p:cNvPr>
          <p:cNvCxnSpPr>
            <a:cxnSpLocks/>
          </p:cNvCxnSpPr>
          <p:nvPr/>
        </p:nvCxnSpPr>
        <p:spPr>
          <a:xfrm flipH="1" flipV="1">
            <a:off x="1544716" y="5646198"/>
            <a:ext cx="558551" cy="6022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576B96F4-4D19-4162-8D20-A357CA5401D8}"/>
              </a:ext>
            </a:extLst>
          </p:cNvPr>
          <p:cNvSpPr txBox="1"/>
          <p:nvPr/>
        </p:nvSpPr>
        <p:spPr>
          <a:xfrm>
            <a:off x="408043" y="6205579"/>
            <a:ext cx="50058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Jak odczuwamy nieprzyjemny zapach na zewnątrz, to otwieramy aplikacje i naciskamy „Zgłosić”</a:t>
            </a:r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69479DCD-4F39-4F16-A6EA-A65941FD88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3942" y="1669002"/>
            <a:ext cx="1971509" cy="4381130"/>
          </a:xfrm>
          <a:prstGeom prst="rect">
            <a:avLst/>
          </a:prstGeom>
        </p:spPr>
      </p:pic>
      <p:cxnSp>
        <p:nvCxnSpPr>
          <p:cNvPr id="18" name="Łącznik prosty ze strzałką 17">
            <a:extLst>
              <a:ext uri="{FF2B5EF4-FFF2-40B4-BE49-F238E27FC236}">
                <a16:creationId xmlns:a16="http://schemas.microsoft.com/office/drawing/2014/main" id="{C6E3DAB4-6F5A-4435-B359-2F0C3541245D}"/>
              </a:ext>
            </a:extLst>
          </p:cNvPr>
          <p:cNvCxnSpPr/>
          <p:nvPr/>
        </p:nvCxnSpPr>
        <p:spPr>
          <a:xfrm flipH="1">
            <a:off x="4731798" y="2263806"/>
            <a:ext cx="1364202" cy="6747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36BA3615-ADB7-4BFC-B481-8DCE7EA330DE}"/>
              </a:ext>
            </a:extLst>
          </p:cNvPr>
          <p:cNvSpPr txBox="1"/>
          <p:nvPr/>
        </p:nvSpPr>
        <p:spPr>
          <a:xfrm>
            <a:off x="5413899" y="1677880"/>
            <a:ext cx="47646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Następnie wypełniamy dane o sobie. </a:t>
            </a:r>
          </a:p>
          <a:p>
            <a:r>
              <a:rPr lang="pl-PL" sz="1600" u="sng" dirty="0"/>
              <a:t>Pola nie są wymagane.</a:t>
            </a:r>
          </a:p>
        </p:txBody>
      </p:sp>
      <p:cxnSp>
        <p:nvCxnSpPr>
          <p:cNvPr id="24" name="Łącznik prosty ze strzałką 23">
            <a:extLst>
              <a:ext uri="{FF2B5EF4-FFF2-40B4-BE49-F238E27FC236}">
                <a16:creationId xmlns:a16="http://schemas.microsoft.com/office/drawing/2014/main" id="{ABF8219D-1563-459C-9078-67AC200A11A2}"/>
              </a:ext>
            </a:extLst>
          </p:cNvPr>
          <p:cNvCxnSpPr>
            <a:cxnSpLocks/>
            <a:stCxn id="26" idx="1"/>
          </p:cNvCxnSpPr>
          <p:nvPr/>
        </p:nvCxnSpPr>
        <p:spPr>
          <a:xfrm flipH="1" flipV="1">
            <a:off x="4234649" y="5646198"/>
            <a:ext cx="1179250" cy="7373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A0AB13BC-5F20-4DF8-9FC3-1847A0A7BDBE}"/>
              </a:ext>
            </a:extLst>
          </p:cNvPr>
          <p:cNvSpPr txBox="1"/>
          <p:nvPr/>
        </p:nvSpPr>
        <p:spPr>
          <a:xfrm>
            <a:off x="5413899" y="6091150"/>
            <a:ext cx="39416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Jak wpisaliśmy dane lub nie, to możemy przejść dalej naciskając „Dalej”</a:t>
            </a:r>
          </a:p>
        </p:txBody>
      </p:sp>
      <p:pic>
        <p:nvPicPr>
          <p:cNvPr id="31" name="Obraz 30">
            <a:extLst>
              <a:ext uri="{FF2B5EF4-FFF2-40B4-BE49-F238E27FC236}">
                <a16:creationId xmlns:a16="http://schemas.microsoft.com/office/drawing/2014/main" id="{14FC30AF-1B2B-42F1-B4D2-C81C1C6977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39525" y="1206442"/>
            <a:ext cx="2200475" cy="4889944"/>
          </a:xfrm>
          <a:prstGeom prst="rect">
            <a:avLst/>
          </a:prstGeom>
        </p:spPr>
      </p:pic>
      <p:cxnSp>
        <p:nvCxnSpPr>
          <p:cNvPr id="35" name="Łącznik prosty ze strzałką 34">
            <a:extLst>
              <a:ext uri="{FF2B5EF4-FFF2-40B4-BE49-F238E27FC236}">
                <a16:creationId xmlns:a16="http://schemas.microsoft.com/office/drawing/2014/main" id="{B3247CAB-CDB9-4030-8B70-65FAE4C1722D}"/>
              </a:ext>
            </a:extLst>
          </p:cNvPr>
          <p:cNvCxnSpPr/>
          <p:nvPr/>
        </p:nvCxnSpPr>
        <p:spPr>
          <a:xfrm>
            <a:off x="8170233" y="2874951"/>
            <a:ext cx="1784412" cy="6214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Łącznik prosty ze strzałką 36">
            <a:extLst>
              <a:ext uri="{FF2B5EF4-FFF2-40B4-BE49-F238E27FC236}">
                <a16:creationId xmlns:a16="http://schemas.microsoft.com/office/drawing/2014/main" id="{8F6DF9FA-9ADB-4357-A6CB-9CFF7EE47A2D}"/>
              </a:ext>
            </a:extLst>
          </p:cNvPr>
          <p:cNvCxnSpPr>
            <a:cxnSpLocks/>
          </p:cNvCxnSpPr>
          <p:nvPr/>
        </p:nvCxnSpPr>
        <p:spPr>
          <a:xfrm>
            <a:off x="8232377" y="2961666"/>
            <a:ext cx="1660124" cy="9075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Łącznik prosty ze strzałką 38">
            <a:extLst>
              <a:ext uri="{FF2B5EF4-FFF2-40B4-BE49-F238E27FC236}">
                <a16:creationId xmlns:a16="http://schemas.microsoft.com/office/drawing/2014/main" id="{FBFB06B9-28C3-47DA-AABE-49FE07CBF66E}"/>
              </a:ext>
            </a:extLst>
          </p:cNvPr>
          <p:cNvCxnSpPr>
            <a:cxnSpLocks/>
          </p:cNvCxnSpPr>
          <p:nvPr/>
        </p:nvCxnSpPr>
        <p:spPr>
          <a:xfrm>
            <a:off x="8356331" y="3076095"/>
            <a:ext cx="1536170" cy="10961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pole tekstowe 42">
            <a:extLst>
              <a:ext uri="{FF2B5EF4-FFF2-40B4-BE49-F238E27FC236}">
                <a16:creationId xmlns:a16="http://schemas.microsoft.com/office/drawing/2014/main" id="{B866C634-EAF3-4DB3-9379-587DCCF1C152}"/>
              </a:ext>
            </a:extLst>
          </p:cNvPr>
          <p:cNvSpPr txBox="1"/>
          <p:nvPr/>
        </p:nvSpPr>
        <p:spPr>
          <a:xfrm>
            <a:off x="6639685" y="2710380"/>
            <a:ext cx="25644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W tym miejscu wypełniamy pola. </a:t>
            </a:r>
          </a:p>
          <a:p>
            <a:endParaRPr lang="pl-PL" sz="1600" dirty="0"/>
          </a:p>
        </p:txBody>
      </p:sp>
      <p:cxnSp>
        <p:nvCxnSpPr>
          <p:cNvPr id="45" name="Łącznik prosty ze strzałką 44">
            <a:extLst>
              <a:ext uri="{FF2B5EF4-FFF2-40B4-BE49-F238E27FC236}">
                <a16:creationId xmlns:a16="http://schemas.microsoft.com/office/drawing/2014/main" id="{421D81F1-C70A-489E-AAF7-E708F4584996}"/>
              </a:ext>
            </a:extLst>
          </p:cNvPr>
          <p:cNvCxnSpPr>
            <a:cxnSpLocks/>
          </p:cNvCxnSpPr>
          <p:nvPr/>
        </p:nvCxnSpPr>
        <p:spPr>
          <a:xfrm>
            <a:off x="8338909" y="3161168"/>
            <a:ext cx="1580225" cy="17661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Łącznik prosty ze strzałką 51">
            <a:extLst>
              <a:ext uri="{FF2B5EF4-FFF2-40B4-BE49-F238E27FC236}">
                <a16:creationId xmlns:a16="http://schemas.microsoft.com/office/drawing/2014/main" id="{52F95693-14BE-4289-B1DB-722F10164D61}"/>
              </a:ext>
            </a:extLst>
          </p:cNvPr>
          <p:cNvCxnSpPr/>
          <p:nvPr/>
        </p:nvCxnSpPr>
        <p:spPr>
          <a:xfrm>
            <a:off x="8170233" y="5103246"/>
            <a:ext cx="2183907" cy="3373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pole tekstowe 52">
            <a:extLst>
              <a:ext uri="{FF2B5EF4-FFF2-40B4-BE49-F238E27FC236}">
                <a16:creationId xmlns:a16="http://schemas.microsoft.com/office/drawing/2014/main" id="{9C8A58EE-F0A5-444B-88A3-CA94F9924D9E}"/>
              </a:ext>
            </a:extLst>
          </p:cNvPr>
          <p:cNvSpPr txBox="1"/>
          <p:nvPr/>
        </p:nvSpPr>
        <p:spPr>
          <a:xfrm>
            <a:off x="6607949" y="4798010"/>
            <a:ext cx="25644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Jak wypełniliśmy możemy nacisnąć „Dalej”</a:t>
            </a:r>
          </a:p>
        </p:txBody>
      </p:sp>
      <p:sp>
        <p:nvSpPr>
          <p:cNvPr id="54" name="pole tekstowe 53">
            <a:extLst>
              <a:ext uri="{FF2B5EF4-FFF2-40B4-BE49-F238E27FC236}">
                <a16:creationId xmlns:a16="http://schemas.microsoft.com/office/drawing/2014/main" id="{9F28D652-EF10-4DCB-82D1-208ECEB41881}"/>
              </a:ext>
            </a:extLst>
          </p:cNvPr>
          <p:cNvSpPr txBox="1"/>
          <p:nvPr/>
        </p:nvSpPr>
        <p:spPr>
          <a:xfrm>
            <a:off x="5116643" y="3935028"/>
            <a:ext cx="41190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>
                <a:solidFill>
                  <a:srgbClr val="FF0000"/>
                </a:solidFill>
              </a:rPr>
              <a:t>Uwaga: lokalizacja jest wymagana. </a:t>
            </a:r>
          </a:p>
          <a:p>
            <a:r>
              <a:rPr lang="pl-PL" sz="1600" dirty="0">
                <a:solidFill>
                  <a:srgbClr val="FF0000"/>
                </a:solidFill>
              </a:rPr>
              <a:t>W związku z czym proszę o jej włączenie.</a:t>
            </a:r>
            <a:endParaRPr lang="pl-PL" sz="1600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54682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C5D30CE-3399-4C99-A880-A65C3FF6E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9460965" cy="1320800"/>
          </a:xfrm>
        </p:spPr>
        <p:txBody>
          <a:bodyPr>
            <a:normAutofit/>
          </a:bodyPr>
          <a:lstStyle/>
          <a:p>
            <a:pPr algn="ctr"/>
            <a:r>
              <a:rPr lang="pl-PL" sz="3200" dirty="0"/>
              <a:t>Jak korzystać z aplikacji </a:t>
            </a:r>
            <a:r>
              <a:rPr lang="pl-PL" sz="3200" dirty="0">
                <a:solidFill>
                  <a:schemeClr val="accent1"/>
                </a:solidFill>
              </a:rPr>
              <a:t>„</a:t>
            </a:r>
            <a:r>
              <a:rPr lang="pl-PL" sz="3200" i="1" dirty="0" err="1">
                <a:solidFill>
                  <a:srgbClr val="0070C0"/>
                </a:solidFill>
              </a:rPr>
              <a:t>Odor</a:t>
            </a:r>
            <a:r>
              <a:rPr lang="pl-PL" sz="3200" i="1" dirty="0">
                <a:solidFill>
                  <a:srgbClr val="0070C0"/>
                </a:solidFill>
              </a:rPr>
              <a:t> Field Control</a:t>
            </a:r>
            <a:r>
              <a:rPr lang="pl-PL" sz="3200" dirty="0">
                <a:solidFill>
                  <a:schemeClr val="accent1"/>
                </a:solidFill>
              </a:rPr>
              <a:t>” </a:t>
            </a:r>
            <a:r>
              <a:rPr lang="pl-PL" sz="2800" dirty="0">
                <a:solidFill>
                  <a:schemeClr val="accent1"/>
                </a:solidFill>
              </a:rPr>
              <a:t>wersja Polska „</a:t>
            </a:r>
            <a:r>
              <a:rPr lang="pl-PL" sz="2800" i="1" dirty="0">
                <a:solidFill>
                  <a:srgbClr val="0070C0"/>
                </a:solidFill>
              </a:rPr>
              <a:t>Kontrola Pola Zapachu</a:t>
            </a:r>
            <a:r>
              <a:rPr lang="pl-PL" sz="2800" dirty="0">
                <a:solidFill>
                  <a:schemeClr val="accent1"/>
                </a:solidFill>
              </a:rPr>
              <a:t>”</a:t>
            </a:r>
            <a:endParaRPr lang="pl-PL" sz="3200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6D6B5EFD-88BC-4388-91EE-33903F0418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3" y="1770602"/>
            <a:ext cx="2113551" cy="4696780"/>
          </a:xfrm>
          <a:prstGeom prst="rect">
            <a:avLst/>
          </a:prstGeom>
        </p:spPr>
      </p:pic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F31F51DB-6F39-4E86-98C6-5FDDEC36F1E1}"/>
              </a:ext>
            </a:extLst>
          </p:cNvPr>
          <p:cNvCxnSpPr>
            <a:cxnSpLocks/>
          </p:cNvCxnSpPr>
          <p:nvPr/>
        </p:nvCxnSpPr>
        <p:spPr>
          <a:xfrm flipH="1">
            <a:off x="1997476" y="3089429"/>
            <a:ext cx="2210540" cy="4527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Łącznik prosty ze strzałką 8">
            <a:extLst>
              <a:ext uri="{FF2B5EF4-FFF2-40B4-BE49-F238E27FC236}">
                <a16:creationId xmlns:a16="http://schemas.microsoft.com/office/drawing/2014/main" id="{AF1611A3-59A6-4171-87AF-B903FD70E52A}"/>
              </a:ext>
            </a:extLst>
          </p:cNvPr>
          <p:cNvCxnSpPr>
            <a:cxnSpLocks/>
          </p:cNvCxnSpPr>
          <p:nvPr/>
        </p:nvCxnSpPr>
        <p:spPr>
          <a:xfrm flipH="1">
            <a:off x="2228295" y="3244788"/>
            <a:ext cx="1979721" cy="8478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Łącznik prosty ze strzałką 10">
            <a:extLst>
              <a:ext uri="{FF2B5EF4-FFF2-40B4-BE49-F238E27FC236}">
                <a16:creationId xmlns:a16="http://schemas.microsoft.com/office/drawing/2014/main" id="{C3C2233A-4CB4-4D65-8EEF-A8545A18FB80}"/>
              </a:ext>
            </a:extLst>
          </p:cNvPr>
          <p:cNvCxnSpPr>
            <a:cxnSpLocks/>
          </p:cNvCxnSpPr>
          <p:nvPr/>
        </p:nvCxnSpPr>
        <p:spPr>
          <a:xfrm flipH="1">
            <a:off x="1997477" y="3429000"/>
            <a:ext cx="2210539" cy="19242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7B7979CD-48FB-470B-9A0C-CCB32DF90923}"/>
              </a:ext>
            </a:extLst>
          </p:cNvPr>
          <p:cNvSpPr txBox="1"/>
          <p:nvPr/>
        </p:nvSpPr>
        <p:spPr>
          <a:xfrm>
            <a:off x="4208016" y="2921396"/>
            <a:ext cx="25644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W tym miejscu wypełniamy pola. </a:t>
            </a:r>
          </a:p>
          <a:p>
            <a:endParaRPr lang="pl-PL" sz="1600" dirty="0"/>
          </a:p>
        </p:txBody>
      </p:sp>
      <p:cxnSp>
        <p:nvCxnSpPr>
          <p:cNvPr id="18" name="Łącznik prosty ze strzałką 17">
            <a:extLst>
              <a:ext uri="{FF2B5EF4-FFF2-40B4-BE49-F238E27FC236}">
                <a16:creationId xmlns:a16="http://schemas.microsoft.com/office/drawing/2014/main" id="{CC8F984B-0FA3-4514-A521-9CF8DDE73474}"/>
              </a:ext>
            </a:extLst>
          </p:cNvPr>
          <p:cNvCxnSpPr>
            <a:cxnSpLocks/>
            <a:stCxn id="19" idx="1"/>
          </p:cNvCxnSpPr>
          <p:nvPr/>
        </p:nvCxnSpPr>
        <p:spPr>
          <a:xfrm flipH="1">
            <a:off x="2130643" y="5566941"/>
            <a:ext cx="1087512" cy="3100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976F07A1-65E9-4B35-9441-B07701649D5E}"/>
              </a:ext>
            </a:extLst>
          </p:cNvPr>
          <p:cNvSpPr txBox="1"/>
          <p:nvPr/>
        </p:nvSpPr>
        <p:spPr>
          <a:xfrm>
            <a:off x="3218155" y="5274553"/>
            <a:ext cx="25644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Jak wypełniliśmy możemy nacisnąć „Dalej”</a:t>
            </a:r>
          </a:p>
        </p:txBody>
      </p:sp>
      <p:pic>
        <p:nvPicPr>
          <p:cNvPr id="21" name="Obraz 20">
            <a:extLst>
              <a:ext uri="{FF2B5EF4-FFF2-40B4-BE49-F238E27FC236}">
                <a16:creationId xmlns:a16="http://schemas.microsoft.com/office/drawing/2014/main" id="{A7AB19B9-F690-47EF-B06B-BC5043463C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2288" y="1770602"/>
            <a:ext cx="2152502" cy="4783337"/>
          </a:xfrm>
          <a:prstGeom prst="rect">
            <a:avLst/>
          </a:prstGeom>
        </p:spPr>
      </p:pic>
      <p:cxnSp>
        <p:nvCxnSpPr>
          <p:cNvPr id="23" name="Łącznik prosty ze strzałką 22">
            <a:extLst>
              <a:ext uri="{FF2B5EF4-FFF2-40B4-BE49-F238E27FC236}">
                <a16:creationId xmlns:a16="http://schemas.microsoft.com/office/drawing/2014/main" id="{0D745CB5-58F7-41EB-9A78-460EFA793B2E}"/>
              </a:ext>
            </a:extLst>
          </p:cNvPr>
          <p:cNvCxnSpPr>
            <a:cxnSpLocks/>
          </p:cNvCxnSpPr>
          <p:nvPr/>
        </p:nvCxnSpPr>
        <p:spPr>
          <a:xfrm>
            <a:off x="5948039" y="3009530"/>
            <a:ext cx="1162975" cy="5161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Łącznik prosty ze strzałką 24">
            <a:extLst>
              <a:ext uri="{FF2B5EF4-FFF2-40B4-BE49-F238E27FC236}">
                <a16:creationId xmlns:a16="http://schemas.microsoft.com/office/drawing/2014/main" id="{CDF50A69-56CA-4794-B839-970412FF1BD2}"/>
              </a:ext>
            </a:extLst>
          </p:cNvPr>
          <p:cNvCxnSpPr>
            <a:cxnSpLocks/>
          </p:cNvCxnSpPr>
          <p:nvPr/>
        </p:nvCxnSpPr>
        <p:spPr>
          <a:xfrm>
            <a:off x="5815744" y="3525684"/>
            <a:ext cx="1295270" cy="13877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Łącznik prosty ze strzałką 26">
            <a:extLst>
              <a:ext uri="{FF2B5EF4-FFF2-40B4-BE49-F238E27FC236}">
                <a16:creationId xmlns:a16="http://schemas.microsoft.com/office/drawing/2014/main" id="{10A5F23F-2D29-4AD9-8279-14B35C2ECD0C}"/>
              </a:ext>
            </a:extLst>
          </p:cNvPr>
          <p:cNvCxnSpPr>
            <a:cxnSpLocks/>
          </p:cNvCxnSpPr>
          <p:nvPr/>
        </p:nvCxnSpPr>
        <p:spPr>
          <a:xfrm>
            <a:off x="5815744" y="3354087"/>
            <a:ext cx="1295270" cy="8805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pole tekstowe 27">
            <a:extLst>
              <a:ext uri="{FF2B5EF4-FFF2-40B4-BE49-F238E27FC236}">
                <a16:creationId xmlns:a16="http://schemas.microsoft.com/office/drawing/2014/main" id="{44764F82-9814-4276-AF63-746AEE63AAF0}"/>
              </a:ext>
            </a:extLst>
          </p:cNvPr>
          <p:cNvSpPr txBox="1"/>
          <p:nvPr/>
        </p:nvSpPr>
        <p:spPr>
          <a:xfrm>
            <a:off x="9395478" y="5814939"/>
            <a:ext cx="3039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Po wypełnieniu zgłoszenia możemy wysłać naciskając „Wyślij zgłoszenie”</a:t>
            </a:r>
          </a:p>
        </p:txBody>
      </p:sp>
      <p:cxnSp>
        <p:nvCxnSpPr>
          <p:cNvPr id="30" name="Łącznik prosty ze strzałką 29">
            <a:extLst>
              <a:ext uri="{FF2B5EF4-FFF2-40B4-BE49-F238E27FC236}">
                <a16:creationId xmlns:a16="http://schemas.microsoft.com/office/drawing/2014/main" id="{5032A369-35E1-44E0-AF87-A2C2DF98149D}"/>
              </a:ext>
            </a:extLst>
          </p:cNvPr>
          <p:cNvCxnSpPr>
            <a:cxnSpLocks/>
            <a:stCxn id="28" idx="1"/>
          </p:cNvCxnSpPr>
          <p:nvPr/>
        </p:nvCxnSpPr>
        <p:spPr>
          <a:xfrm flipH="1" flipV="1">
            <a:off x="8726750" y="5877018"/>
            <a:ext cx="668728" cy="3534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86767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2AD10D9-2245-A2B5-CFA3-944B555DD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Program EKOZBS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1AD6CAD-BAF4-D690-E7CB-661BC99A6A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10312"/>
            <a:ext cx="8596668" cy="5054965"/>
          </a:xfrm>
        </p:spPr>
        <p:txBody>
          <a:bodyPr>
            <a:normAutofit lnSpcReduction="10000"/>
          </a:bodyPr>
          <a:lstStyle/>
          <a:p>
            <a:pPr algn="just"/>
            <a:r>
              <a:rPr lang="pl-PL" dirty="0"/>
              <a:t>Specjalistyczne oprogramowanie komputerowe służące do zarządzania emisją gazów wraz z modułem decyzyjnym bazujące na dynamicznym modelu sterowania systemem redukcji emisji gazów na podstawie analizy danych meteorologicznych uzyskanych ze stacji meteorologicznej w czasie rzeczywistym.</a:t>
            </a:r>
          </a:p>
          <a:p>
            <a:pPr algn="just"/>
            <a:r>
              <a:rPr lang="pl-PL" dirty="0"/>
              <a:t>Dostęp do tego programu posiada jedynie jednostka zarządzająca. Dostęp do programu EKOZBS jest płatny dla konkretnej lokalizacji zakresu działania. </a:t>
            </a:r>
          </a:p>
          <a:p>
            <a:pPr algn="just"/>
            <a:r>
              <a:rPr lang="pl-PL" dirty="0"/>
              <a:t>EKOZBS pozwala na monitoring w trybie online zgłoszeń z aplikacji </a:t>
            </a:r>
            <a:r>
              <a:rPr lang="pl-PL" dirty="0" err="1"/>
              <a:t>Odor</a:t>
            </a:r>
            <a:r>
              <a:rPr lang="pl-PL" dirty="0"/>
              <a:t> Field Control oraz analizę tych zgłoszeń w kontekście ich zasadności. </a:t>
            </a:r>
          </a:p>
          <a:p>
            <a:pPr algn="just"/>
            <a:r>
              <a:rPr lang="pl-PL" dirty="0"/>
              <a:t>EKOZBS uwzględnia dane uzyskane w zakresie wpływu zmienności temperaturowych warstw inwersyjnych na dyspersję zanieczyszczeń gazowych</a:t>
            </a:r>
          </a:p>
          <a:p>
            <a:pPr algn="just"/>
            <a:r>
              <a:rPr lang="pl-PL" dirty="0"/>
              <a:t>EKOZBS jest kalibrowany indywidualnie dla każdego obiektu oraz dla lokalnych warunków meteorologicznych. Podmiot, który jest objęty monitoringiem </a:t>
            </a:r>
            <a:r>
              <a:rPr lang="pl-PL" dirty="0" err="1"/>
              <a:t>odorowym</a:t>
            </a:r>
            <a:r>
              <a:rPr lang="pl-PL" dirty="0"/>
              <a:t>, czyli funkcjonowaniem programu EKOZBS jest na stale analizowany względem zgłoszeń i zmienności warunków pogodowych. </a:t>
            </a:r>
          </a:p>
          <a:p>
            <a:pPr algn="just"/>
            <a:r>
              <a:rPr lang="pl-PL" dirty="0"/>
              <a:t>EKOZBS uwzględnia obszary decyzyjne określane na podstawie modelowania dyspersji zanieczyszczeń.</a:t>
            </a:r>
          </a:p>
        </p:txBody>
      </p:sp>
    </p:spTree>
    <p:extLst>
      <p:ext uri="{BB962C8B-B14F-4D97-AF65-F5344CB8AC3E}">
        <p14:creationId xmlns:p14="http://schemas.microsoft.com/office/powerpoint/2010/main" val="398135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962359A-5A9A-4D76-1682-3D33E3A46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7872" y="216877"/>
            <a:ext cx="8596668" cy="1320800"/>
          </a:xfrm>
        </p:spPr>
        <p:txBody>
          <a:bodyPr>
            <a:normAutofit/>
          </a:bodyPr>
          <a:lstStyle/>
          <a:p>
            <a:r>
              <a:rPr lang="pl-PL" sz="2400" dirty="0" err="1"/>
              <a:t>Screenshots</a:t>
            </a:r>
            <a:r>
              <a:rPr lang="pl-PL" sz="2400" dirty="0"/>
              <a:t> EKOZBS wersji testowej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222FE943-C925-C7EE-A1A6-B726BB5E5A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891" y="742462"/>
            <a:ext cx="11666217" cy="5963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3139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962359A-5A9A-4D76-1682-3D33E3A46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8" y="216877"/>
            <a:ext cx="9190893" cy="1320800"/>
          </a:xfrm>
        </p:spPr>
        <p:txBody>
          <a:bodyPr>
            <a:normAutofit/>
          </a:bodyPr>
          <a:lstStyle/>
          <a:p>
            <a:r>
              <a:rPr lang="pl-PL" sz="2400" dirty="0" err="1"/>
              <a:t>Screenshots</a:t>
            </a:r>
            <a:r>
              <a:rPr lang="pl-PL" sz="2400" dirty="0"/>
              <a:t> EKOZBS wersji testowej (sytuacja: zgłoszono w OFC)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96A7B491-7FA5-5E4B-1E52-3C108A1F21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99" y="748382"/>
            <a:ext cx="11440694" cy="5892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1489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962359A-5A9A-4D76-1682-3D33E3A46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8" y="216877"/>
            <a:ext cx="9190893" cy="1320800"/>
          </a:xfrm>
        </p:spPr>
        <p:txBody>
          <a:bodyPr>
            <a:normAutofit/>
          </a:bodyPr>
          <a:lstStyle/>
          <a:p>
            <a:r>
              <a:rPr lang="pl-PL" sz="1800" dirty="0" err="1"/>
              <a:t>Screenshots</a:t>
            </a:r>
            <a:r>
              <a:rPr lang="pl-PL" sz="1800" dirty="0"/>
              <a:t> EKOZBS wersji testowej (sytuacja: dane meteorologiczne wskazują na niekorzystne warunki pogodowe)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B242EEC2-18DC-D02C-057F-2FCF30C6EC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98" y="877277"/>
            <a:ext cx="11447585" cy="5912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566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962359A-5A9A-4D76-1682-3D33E3A46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8" y="216877"/>
            <a:ext cx="9190893" cy="1320800"/>
          </a:xfrm>
        </p:spPr>
        <p:txBody>
          <a:bodyPr>
            <a:normAutofit/>
          </a:bodyPr>
          <a:lstStyle/>
          <a:p>
            <a:r>
              <a:rPr lang="pl-PL" sz="1800" dirty="0" err="1"/>
              <a:t>Screenshots</a:t>
            </a:r>
            <a:r>
              <a:rPr lang="pl-PL" sz="1800" dirty="0"/>
              <a:t> EKOZBS wersji testowej (sytuacja: reagowanie na zgłoszenie OFC).</a:t>
            </a:r>
            <a:br>
              <a:rPr lang="pl-PL" sz="1800" dirty="0"/>
            </a:br>
            <a:r>
              <a:rPr lang="pl-PL" sz="1600" dirty="0"/>
              <a:t>Przy każdym zasadnym zgłoszeniu można „interweniować” w związku z czym ten moduł daje możliwość wprowadzenia działań mających na celu ograniczenie zgłoszonej uciążliwości.</a:t>
            </a:r>
            <a:endParaRPr lang="pl-PL" sz="1800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E0537681-0A31-642C-65F0-1165ADD9C9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15" y="1090246"/>
            <a:ext cx="10801592" cy="5550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5257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A89AACD-E3BA-67E5-5285-794E86E02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427892"/>
            <a:ext cx="8596668" cy="1320800"/>
          </a:xfrm>
        </p:spPr>
        <p:txBody>
          <a:bodyPr>
            <a:normAutofit/>
          </a:bodyPr>
          <a:lstStyle/>
          <a:p>
            <a:r>
              <a:rPr lang="pl-PL" sz="1800" dirty="0"/>
              <a:t>Przykładowy raport z analizy zgłoszenia </a:t>
            </a:r>
            <a:br>
              <a:rPr lang="pl-PL" sz="1800" dirty="0"/>
            </a:br>
            <a:r>
              <a:rPr lang="pl-PL" sz="1800" dirty="0"/>
              <a:t>Wnioski generowane na podstawie analiz wykonanych autorskim algorytmem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528560D7-4811-48CB-E6E8-EA3BDF3707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908" y="1195754"/>
            <a:ext cx="3969924" cy="5662246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0954B708-45E7-64FB-3176-9DDDD2364D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2385" y="1168286"/>
            <a:ext cx="4027374" cy="5675980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FC5681F2-E42E-3E56-E430-BD2254B10D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9759" y="1168286"/>
            <a:ext cx="4032241" cy="5693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0490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CEEB2-B5B1-6A58-2C96-E95A5A9102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1705C33-6CD2-0C8C-BACE-50C1CEA55D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3534" y="3062820"/>
            <a:ext cx="7671130" cy="1320800"/>
          </a:xfrm>
        </p:spPr>
        <p:txBody>
          <a:bodyPr/>
          <a:lstStyle/>
          <a:p>
            <a:pPr algn="ctr"/>
            <a:r>
              <a:rPr lang="pl-PL" sz="4000" b="1" dirty="0"/>
              <a:t>Dziękuję za uwagę </a:t>
            </a:r>
            <a:br>
              <a:rPr lang="pl-PL" sz="4000" b="1" dirty="0"/>
            </a:br>
            <a:r>
              <a:rPr lang="pl-PL" sz="4000" b="1" dirty="0"/>
              <a:t>i zapraszam do dyskusji!</a:t>
            </a:r>
            <a:endParaRPr lang="pl-PL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2515751E-46CA-760B-FADD-7788A95DB2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884" y="5795038"/>
            <a:ext cx="3783312" cy="1062962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pl-PL" sz="1400" b="1" u="sng" dirty="0">
                <a:solidFill>
                  <a:schemeClr val="tx1"/>
                </a:solidFill>
              </a:rPr>
              <a:t>Kontakt: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pl-PL" sz="1400" dirty="0">
                <a:solidFill>
                  <a:schemeClr val="tx1"/>
                </a:solidFill>
              </a:rPr>
              <a:t>Strona internetowa: www.ekobiegly.pl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pl-PL" sz="1400" dirty="0">
                <a:solidFill>
                  <a:schemeClr val="tx1"/>
                </a:solidFill>
              </a:rPr>
              <a:t>Email: ekobiegly@ekobiegly.pl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B4A7A4F7-2A82-A873-6CD6-747CA2511B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3108" y="486011"/>
            <a:ext cx="2514600" cy="244856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5D1C8C2B-68DE-F5E6-2DDA-5C5100D55686}"/>
              </a:ext>
            </a:extLst>
          </p:cNvPr>
          <p:cNvSpPr txBox="1"/>
          <p:nvPr/>
        </p:nvSpPr>
        <p:spPr>
          <a:xfrm>
            <a:off x="6016690" y="2499440"/>
            <a:ext cx="60991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dirty="0">
                <a:solidFill>
                  <a:srgbClr val="4C4C4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Profesjonalnie o środowisku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29585099"/>
      </p:ext>
    </p:extLst>
  </p:cSld>
  <p:clrMapOvr>
    <a:masterClrMapping/>
  </p:clrMapOvr>
</p:sld>
</file>

<file path=ppt/theme/theme1.xml><?xml version="1.0" encoding="utf-8"?>
<a:theme xmlns:a="http://schemas.openxmlformats.org/drawingml/2006/main" name="Faseta">
  <a:themeElements>
    <a:clrScheme name="Fas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s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s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2538</TotalTime>
  <Words>1565</Words>
  <Application>Microsoft Office PowerPoint</Application>
  <PresentationFormat>Panoramiczny</PresentationFormat>
  <Paragraphs>166</Paragraphs>
  <Slides>26</Slides>
  <Notes>3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26</vt:i4>
      </vt:variant>
    </vt:vector>
  </HeadingPairs>
  <TitlesOfParts>
    <vt:vector size="34" baseType="lpstr">
      <vt:lpstr>Aptos</vt:lpstr>
      <vt:lpstr>Arial</vt:lpstr>
      <vt:lpstr>Calibri</vt:lpstr>
      <vt:lpstr>Trebuchet MS</vt:lpstr>
      <vt:lpstr>ubuntu</vt:lpstr>
      <vt:lpstr>Wingdings</vt:lpstr>
      <vt:lpstr>Wingdings 3</vt:lpstr>
      <vt:lpstr>Faseta</vt:lpstr>
      <vt:lpstr>   Eko-Biegły®    Kancelaria Zarządzania Środowiskiem Sp. z o.o.  Dr inż. Łukasz Szałata, MBA Politechnika Wrocławska – Wydział Inżynierii Środowiska   Prof. dr hab. inż. Jerzy Zwoździak Akademia Nauk Stosowanych w Nowym Sączu    Dobre praktyki w zarządzaniu odorami                         w zakresie ograniczenia uciążliwości zapachowych w branży gospodarki odpadami  </vt:lpstr>
      <vt:lpstr>Problematyka odorów </vt:lpstr>
      <vt:lpstr>Odory</vt:lpstr>
      <vt:lpstr>Analiza skarg na uciążliwości zapachowe(GIOŚ)</vt:lpstr>
      <vt:lpstr>Zestawienie danych</vt:lpstr>
      <vt:lpstr>Wnioski</vt:lpstr>
      <vt:lpstr>Rok 2021</vt:lpstr>
      <vt:lpstr>Rok 2024</vt:lpstr>
      <vt:lpstr>Prezentacja programu PowerPoint</vt:lpstr>
      <vt:lpstr>Dobre praktyki w zarządzaniu odorami - Zakres analizy na wybranym przykładzie</vt:lpstr>
      <vt:lpstr>Przedmiot analizy</vt:lpstr>
      <vt:lpstr>Określenie oddziaływania na środowisko instalacji w zakresie emisji gazów złowonnych</vt:lpstr>
      <vt:lpstr>Wyniki modelowania rozprzestrzeniania się zanieczyszczeń w powietrzu  </vt:lpstr>
      <vt:lpstr>Wyniki modelowania rozprzestrzeniania się zanieczyszczeń w powietrzu  </vt:lpstr>
      <vt:lpstr>Wnioski</vt:lpstr>
      <vt:lpstr>Wnioski i zalecenia</vt:lpstr>
      <vt:lpstr>Aplikacja do ewidencji epizodów występującej uciążliwości zapachowej w otoczeniu „Odor Field Control” na Android skrót „OFC”</vt:lpstr>
      <vt:lpstr>Jak korzystać z aplikacji „Odor Field Control” wersja Polska „Kontrola Pola Zapachu”</vt:lpstr>
      <vt:lpstr>Jak korzystać z aplikacji „Odor Field Control” wersja Polska „Kontrola Pola Zapachu”</vt:lpstr>
      <vt:lpstr>Program EKOZBS</vt:lpstr>
      <vt:lpstr>Screenshots EKOZBS wersji testowej</vt:lpstr>
      <vt:lpstr>Screenshots EKOZBS wersji testowej (sytuacja: zgłoszono w OFC)</vt:lpstr>
      <vt:lpstr>Screenshots EKOZBS wersji testowej (sytuacja: dane meteorologiczne wskazują na niekorzystne warunki pogodowe)</vt:lpstr>
      <vt:lpstr>Screenshots EKOZBS wersji testowej (sytuacja: reagowanie na zgłoszenie OFC). Przy każdym zasadnym zgłoszeniu można „interweniować” w związku z czym ten moduł daje możliwość wprowadzenia działań mających na celu ograniczenie zgłoszonej uciążliwości.</vt:lpstr>
      <vt:lpstr>Przykładowy raport z analizy zgłoszenia  Wnioski generowane na podstawie analiz wykonanych autorskim algorytmem</vt:lpstr>
      <vt:lpstr>Dziękuję za uwagę  i zapraszam do dyskusji!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KONTROLA WIOŚ</dc:title>
  <dc:creator>Kacper Kapelko</dc:creator>
  <cp:lastModifiedBy>Krajowe Forum</cp:lastModifiedBy>
  <cp:revision>34</cp:revision>
  <cp:lastPrinted>2026-04-07T14:37:27Z</cp:lastPrinted>
  <dcterms:created xsi:type="dcterms:W3CDTF">2024-05-21T09:08:48Z</dcterms:created>
  <dcterms:modified xsi:type="dcterms:W3CDTF">2026-09-15T16:08:23Z</dcterms:modified>
</cp:coreProperties>
</file>