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  <p:sldMasterId id="2147483648" r:id="rId5"/>
  </p:sldMasterIdLst>
  <p:notesMasterIdLst>
    <p:notesMasterId r:id="rId50"/>
  </p:notesMasterIdLst>
  <p:sldIdLst>
    <p:sldId id="2609" r:id="rId6"/>
    <p:sldId id="28591" r:id="rId7"/>
    <p:sldId id="28592" r:id="rId8"/>
    <p:sldId id="28593" r:id="rId9"/>
    <p:sldId id="2299" r:id="rId10"/>
    <p:sldId id="2147476633" r:id="rId11"/>
    <p:sldId id="28543" r:id="rId12"/>
    <p:sldId id="28613" r:id="rId13"/>
    <p:sldId id="2562" r:id="rId14"/>
    <p:sldId id="2604" r:id="rId15"/>
    <p:sldId id="2605" r:id="rId16"/>
    <p:sldId id="2606" r:id="rId17"/>
    <p:sldId id="2602" r:id="rId18"/>
    <p:sldId id="2600" r:id="rId19"/>
    <p:sldId id="2147476660" r:id="rId20"/>
    <p:sldId id="2607" r:id="rId21"/>
    <p:sldId id="2147476656" r:id="rId22"/>
    <p:sldId id="2597" r:id="rId23"/>
    <p:sldId id="28568" r:id="rId24"/>
    <p:sldId id="28571" r:id="rId25"/>
    <p:sldId id="2147476609" r:id="rId26"/>
    <p:sldId id="2603" r:id="rId27"/>
    <p:sldId id="28569" r:id="rId28"/>
    <p:sldId id="2147476641" r:id="rId29"/>
    <p:sldId id="2147476642" r:id="rId30"/>
    <p:sldId id="2147476643" r:id="rId31"/>
    <p:sldId id="2147476657" r:id="rId32"/>
    <p:sldId id="2147476635" r:id="rId33"/>
    <p:sldId id="2147476645" r:id="rId34"/>
    <p:sldId id="2147476648" r:id="rId35"/>
    <p:sldId id="2608" r:id="rId36"/>
    <p:sldId id="2147476640" r:id="rId37"/>
    <p:sldId id="4201" r:id="rId38"/>
    <p:sldId id="2147476649" r:id="rId39"/>
    <p:sldId id="2147476650" r:id="rId40"/>
    <p:sldId id="4198" r:id="rId41"/>
    <p:sldId id="4200" r:id="rId42"/>
    <p:sldId id="4199" r:id="rId43"/>
    <p:sldId id="4203" r:id="rId44"/>
    <p:sldId id="2147476637" r:id="rId45"/>
    <p:sldId id="2147476658" r:id="rId46"/>
    <p:sldId id="2147476659" r:id="rId47"/>
    <p:sldId id="2147476654" r:id="rId48"/>
    <p:sldId id="28567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owy Zielony Ład w kontekście gospodarki odpadami i ochrony środowiska" id="{ADEE46EC-5C05-4575-B5C1-C75B3C73B03A}">
          <p14:sldIdLst>
            <p14:sldId id="2609"/>
            <p14:sldId id="28591"/>
            <p14:sldId id="28592"/>
            <p14:sldId id="28593"/>
            <p14:sldId id="2299"/>
            <p14:sldId id="2147476633"/>
            <p14:sldId id="28543"/>
            <p14:sldId id="28613"/>
          </p14:sldIdLst>
        </p14:section>
        <p14:section name="Introduction to the New Green Deal" id="{9C321F0D-E4BA-41A1-81CD-7CCC92885568}">
          <p14:sldIdLst>
            <p14:sldId id="2562"/>
            <p14:sldId id="2604"/>
            <p14:sldId id="2605"/>
            <p14:sldId id="2606"/>
            <p14:sldId id="2602"/>
            <p14:sldId id="2600"/>
            <p14:sldId id="2147476660"/>
            <p14:sldId id="2607"/>
            <p14:sldId id="2147476656"/>
            <p14:sldId id="2597"/>
            <p14:sldId id="28568"/>
            <p14:sldId id="28571"/>
            <p14:sldId id="2147476609"/>
            <p14:sldId id="2603"/>
            <p14:sldId id="28569"/>
            <p14:sldId id="2147476641"/>
            <p14:sldId id="2147476642"/>
            <p14:sldId id="2147476643"/>
            <p14:sldId id="2147476657"/>
            <p14:sldId id="2147476635"/>
            <p14:sldId id="2147476645"/>
            <p14:sldId id="2147476648"/>
            <p14:sldId id="2608"/>
            <p14:sldId id="2147476640"/>
            <p14:sldId id="4201"/>
            <p14:sldId id="2147476649"/>
            <p14:sldId id="2147476650"/>
            <p14:sldId id="4198"/>
            <p14:sldId id="4200"/>
            <p14:sldId id="4199"/>
            <p14:sldId id="4203"/>
            <p14:sldId id="2147476637"/>
            <p14:sldId id="2147476658"/>
            <p14:sldId id="2147476659"/>
            <p14:sldId id="2147476654"/>
            <p14:sldId id="285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E8E2"/>
    <a:srgbClr val="12954D"/>
    <a:srgbClr val="E6F0E6"/>
    <a:srgbClr val="BCD5BC"/>
    <a:srgbClr val="BEE6F6"/>
    <a:srgbClr val="D4EEF9"/>
    <a:srgbClr val="064D77"/>
    <a:srgbClr val="008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751053-6B6E-43BB-8C4A-405904642889}" v="4" dt="2025-09-15T11:47:54.3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yl ciemny 1 — Ak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27F97BB-C833-4FB7-BDE5-3F7075034690}" styleName="Styl z motywem 2 — Ak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 z motywem 2 — Ak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 z motywem 2 — Ak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8" autoAdjust="0"/>
    <p:restoredTop sz="97386" autoAdjust="0"/>
  </p:normalViewPr>
  <p:slideViewPr>
    <p:cSldViewPr snapToGrid="0">
      <p:cViewPr varScale="1">
        <p:scale>
          <a:sx n="103" d="100"/>
          <a:sy n="103" d="100"/>
        </p:scale>
        <p:origin x="2136" y="10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30T12:18:35.23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CE6CF-4FE6-4316-B56F-DC198FC069AF}" type="datetimeFigureOut">
              <a:t>18.09.2025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Kliknij, aby edytować style tekstu głównego</a:t>
            </a:r>
          </a:p>
          <a:p>
            <a:pPr lvl="1"/>
            <a:r>
              <a:rPr lang="en-US"/>
              <a:t>Drugi poziom</a:t>
            </a:r>
          </a:p>
          <a:p>
            <a:pPr lvl="2"/>
            <a:r>
              <a:rPr lang="en-US"/>
              <a:t>Trzeci poziom</a:t>
            </a:r>
          </a:p>
          <a:p>
            <a:pPr lvl="3"/>
            <a:r>
              <a:rPr lang="en-US"/>
              <a:t>Czwarty poziom</a:t>
            </a:r>
          </a:p>
          <a:p>
            <a:pPr lvl="4"/>
            <a:r>
              <a:rPr lang="en-US"/>
              <a:t>Piąty poziom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DEE5B-0042-4AD8-BB39-AAA46BF79F6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3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41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15650-96D2-3F47-B653-B31B559588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410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311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err="1"/>
              <a:t>https</a:t>
            </a:r>
            <a:r>
              <a:rPr lang="pl-PL" dirty="0"/>
              <a:t>://</a:t>
            </a:r>
            <a:r>
              <a:rPr lang="pl-PL" err="1"/>
              <a:t>ec.europa.eu</a:t>
            </a:r>
            <a:r>
              <a:rPr lang="pl-PL" dirty="0"/>
              <a:t>/</a:t>
            </a:r>
            <a:r>
              <a:rPr lang="pl-PL" err="1"/>
              <a:t>commission</a:t>
            </a:r>
            <a:r>
              <a:rPr lang="pl-PL" dirty="0"/>
              <a:t>/</a:t>
            </a:r>
            <a:r>
              <a:rPr lang="pl-PL" err="1"/>
              <a:t>presscorner</a:t>
            </a:r>
            <a:r>
              <a:rPr lang="pl-PL" dirty="0"/>
              <a:t>/</a:t>
            </a:r>
            <a:r>
              <a:rPr lang="pl-PL" err="1"/>
              <a:t>api</a:t>
            </a:r>
            <a:r>
              <a:rPr lang="pl-PL" dirty="0"/>
              <a:t>/</a:t>
            </a:r>
            <a:r>
              <a:rPr lang="pl-PL" err="1"/>
              <a:t>files</a:t>
            </a:r>
            <a:r>
              <a:rPr lang="pl-PL" dirty="0"/>
              <a:t>/</a:t>
            </a:r>
            <a:r>
              <a:rPr lang="pl-PL" err="1"/>
              <a:t>document</a:t>
            </a:r>
            <a:r>
              <a:rPr lang="pl-PL" dirty="0"/>
              <a:t>/</a:t>
            </a:r>
            <a:r>
              <a:rPr lang="pl-PL" err="1"/>
              <a:t>print</a:t>
            </a:r>
            <a:r>
              <a:rPr lang="pl-PL" dirty="0"/>
              <a:t>/</a:t>
            </a:r>
            <a:r>
              <a:rPr lang="pl-PL" err="1"/>
              <a:t>pl</a:t>
            </a:r>
            <a:r>
              <a:rPr lang="pl-PL" dirty="0"/>
              <a:t>/ip_21_3541/IP_21_3541_PL.pdf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DEE5B-0042-4AD8-BB39-AAA46BF79F6C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5240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98091-A863-DF6C-9251-3793C43E6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DE3DDD-601E-A0E0-07A4-0258898D3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338E55-516F-60D0-7A04-F0AC92363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Czym jest Europejski Zielony Ład?, Cele i założenia Zielonego Ładu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D062E-9A12-A8C0-57C7-FFEF5DA820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6BEA7-BE8B-4EEC-9340-2FA48E333FB9}" type="slidenum"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28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DEE5B-0042-4AD8-BB39-AAA46BF79F6C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431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Dyrektywa Stop the </a:t>
            </a:r>
            <a:r>
              <a:rPr lang="pl-PL" dirty="0" err="1"/>
              <a:t>cloock</a:t>
            </a:r>
            <a:r>
              <a:rPr lang="pl-PL" dirty="0"/>
              <a:t> – przesunięcie o 2 lata – przyjęcie w komisji maj – czerwiec, kolejne 6 m-</a:t>
            </a:r>
            <a:r>
              <a:rPr lang="pl-PL" dirty="0" err="1"/>
              <a:t>cy</a:t>
            </a:r>
            <a:r>
              <a:rPr lang="pl-PL" dirty="0"/>
              <a:t> na implementację</a:t>
            </a:r>
          </a:p>
          <a:p>
            <a:r>
              <a:rPr lang="pl-PL" dirty="0"/>
              <a:t>Dyrektywa merytoryczna – </a:t>
            </a:r>
          </a:p>
          <a:p>
            <a:pPr algn="just" fontAlgn="base">
              <a:lnSpc>
                <a:spcPts val="1881"/>
              </a:lnSpc>
              <a:spcBef>
                <a:spcPts val="513"/>
              </a:spcBef>
            </a:pPr>
            <a:r>
              <a:rPr lang="pl-PL" sz="1600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CSRD</a:t>
            </a:r>
            <a:r>
              <a:rPr lang="pl-PL" sz="1200" b="1" dirty="0">
                <a:solidFill>
                  <a:srgbClr val="004874"/>
                </a:solidFill>
              </a:rPr>
              <a:t> </a:t>
            </a:r>
            <a:r>
              <a:rPr lang="pl-PL" sz="1200" dirty="0">
                <a:solidFill>
                  <a:srgbClr val="004874"/>
                </a:solidFill>
              </a:rPr>
              <a:t>(</a:t>
            </a:r>
            <a:r>
              <a:rPr lang="pl-PL" sz="1200" i="1" dirty="0" err="1">
                <a:solidFill>
                  <a:srgbClr val="004874"/>
                </a:solidFill>
              </a:rPr>
              <a:t>Corporate</a:t>
            </a:r>
            <a:r>
              <a:rPr lang="pl-PL" sz="1200" i="1" dirty="0">
                <a:solidFill>
                  <a:srgbClr val="004874"/>
                </a:solidFill>
              </a:rPr>
              <a:t> </a:t>
            </a:r>
            <a:r>
              <a:rPr lang="pl-PL" sz="1200" i="1" dirty="0" err="1">
                <a:solidFill>
                  <a:srgbClr val="004874"/>
                </a:solidFill>
              </a:rPr>
              <a:t>Sustainability</a:t>
            </a:r>
            <a:r>
              <a:rPr lang="pl-PL" sz="1200" i="1" dirty="0">
                <a:solidFill>
                  <a:srgbClr val="004874"/>
                </a:solidFill>
              </a:rPr>
              <a:t> Reporting Directive</a:t>
            </a:r>
            <a:r>
              <a:rPr lang="pl-PL" sz="1200" dirty="0">
                <a:solidFill>
                  <a:srgbClr val="004874"/>
                </a:solidFill>
              </a:rPr>
              <a:t>) </a:t>
            </a:r>
          </a:p>
          <a:p>
            <a:pPr marL="244373" indent="-244373" algn="just" fontAlgn="base">
              <a:lnSpc>
                <a:spcPts val="1881"/>
              </a:lnSpc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4874"/>
                </a:solidFill>
              </a:rPr>
              <a:t>przesunięcie obowiązku raportowania dla II i III fali firm o </a:t>
            </a:r>
            <a:r>
              <a:rPr lang="pl-PL" sz="1200" b="1" dirty="0">
                <a:solidFill>
                  <a:srgbClr val="004874"/>
                </a:solidFill>
              </a:rPr>
              <a:t>dwa lata</a:t>
            </a:r>
            <a:r>
              <a:rPr lang="pl-PL" sz="1200" dirty="0">
                <a:solidFill>
                  <a:srgbClr val="004874"/>
                </a:solidFill>
              </a:rPr>
              <a:t> (na 2027 i 2028 r.)</a:t>
            </a:r>
          </a:p>
          <a:p>
            <a:pPr marL="244373" indent="-244373" algn="just" fontAlgn="base">
              <a:lnSpc>
                <a:spcPts val="1881"/>
              </a:lnSpc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4874"/>
                </a:solidFill>
              </a:rPr>
              <a:t>zawężenie grupy raportującej do dużych jednostek (</a:t>
            </a:r>
            <a:r>
              <a:rPr lang="pl-PL" sz="1200" b="1" dirty="0">
                <a:solidFill>
                  <a:srgbClr val="004874"/>
                </a:solidFill>
              </a:rPr>
              <a:t>powyżej 1000 pracowników</a:t>
            </a:r>
            <a:r>
              <a:rPr lang="pl-PL" sz="1200" dirty="0">
                <a:solidFill>
                  <a:srgbClr val="004874"/>
                </a:solidFill>
              </a:rPr>
              <a:t> i suma bilansowa powyżej </a:t>
            </a:r>
            <a:r>
              <a:rPr lang="pl-PL" sz="1200" b="1" dirty="0">
                <a:solidFill>
                  <a:srgbClr val="004874"/>
                </a:solidFill>
              </a:rPr>
              <a:t>25 mln EUR</a:t>
            </a:r>
            <a:r>
              <a:rPr lang="pl-PL" sz="1200" dirty="0">
                <a:solidFill>
                  <a:srgbClr val="004874"/>
                </a:solidFill>
              </a:rPr>
              <a:t> lub przychody netto powyżej </a:t>
            </a:r>
            <a:r>
              <a:rPr lang="pl-PL" sz="1200" b="1" dirty="0">
                <a:solidFill>
                  <a:srgbClr val="004874"/>
                </a:solidFill>
              </a:rPr>
              <a:t>50 mln EUR</a:t>
            </a:r>
            <a:r>
              <a:rPr lang="pl-PL" sz="1200" dirty="0">
                <a:solidFill>
                  <a:srgbClr val="004874"/>
                </a:solidFill>
              </a:rPr>
              <a:t>) – redukcja o 80% jednostek na poziomie UE</a:t>
            </a:r>
          </a:p>
          <a:p>
            <a:pPr marL="244373" indent="-244373" algn="just" fontAlgn="base">
              <a:lnSpc>
                <a:spcPts val="1881"/>
              </a:lnSpc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l-PL" sz="1200" b="1" dirty="0">
                <a:solidFill>
                  <a:srgbClr val="004874"/>
                </a:solidFill>
              </a:rPr>
              <a:t>dobrowolne raportowanie</a:t>
            </a:r>
            <a:r>
              <a:rPr lang="pl-PL" sz="1200" dirty="0">
                <a:solidFill>
                  <a:srgbClr val="004874"/>
                </a:solidFill>
              </a:rPr>
              <a:t> dla mniejszych firm</a:t>
            </a:r>
          </a:p>
          <a:p>
            <a:pPr marL="244373" indent="-244373" algn="just" fontAlgn="base">
              <a:lnSpc>
                <a:spcPts val="1881"/>
              </a:lnSpc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4874"/>
                </a:solidFill>
              </a:rPr>
              <a:t>atestacja na poziomie ograniczonej pewności (ang. </a:t>
            </a:r>
            <a:r>
              <a:rPr lang="pl-PL" sz="1200" dirty="0" err="1">
                <a:solidFill>
                  <a:srgbClr val="004874"/>
                </a:solidFill>
              </a:rPr>
              <a:t>limited</a:t>
            </a:r>
            <a:r>
              <a:rPr lang="pl-PL" sz="1200" dirty="0">
                <a:solidFill>
                  <a:srgbClr val="004874"/>
                </a:solidFill>
              </a:rPr>
              <a:t> </a:t>
            </a:r>
            <a:r>
              <a:rPr lang="pl-PL" sz="1200" dirty="0" err="1">
                <a:solidFill>
                  <a:srgbClr val="004874"/>
                </a:solidFill>
              </a:rPr>
              <a:t>assurance</a:t>
            </a:r>
            <a:r>
              <a:rPr lang="pl-PL" sz="1200" dirty="0">
                <a:solidFill>
                  <a:srgbClr val="004874"/>
                </a:solidFill>
              </a:rPr>
              <a:t>)</a:t>
            </a:r>
          </a:p>
          <a:p>
            <a:pPr algn="just" fontAlgn="base">
              <a:lnSpc>
                <a:spcPts val="1881"/>
              </a:lnSpc>
              <a:spcBef>
                <a:spcPts val="513"/>
              </a:spcBef>
            </a:pPr>
            <a:r>
              <a:rPr lang="pl-PL" sz="1600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Standardy ESRS </a:t>
            </a:r>
            <a:r>
              <a:rPr lang="pl-PL" sz="1200" dirty="0">
                <a:solidFill>
                  <a:srgbClr val="004874"/>
                </a:solidFill>
              </a:rPr>
              <a:t>(</a:t>
            </a:r>
            <a:r>
              <a:rPr lang="pl-PL" sz="1200" i="1" dirty="0" err="1">
                <a:solidFill>
                  <a:srgbClr val="004874"/>
                </a:solidFill>
              </a:rPr>
              <a:t>European</a:t>
            </a:r>
            <a:r>
              <a:rPr lang="pl-PL" sz="1200" i="1" dirty="0">
                <a:solidFill>
                  <a:srgbClr val="004874"/>
                </a:solidFill>
              </a:rPr>
              <a:t> </a:t>
            </a:r>
            <a:r>
              <a:rPr lang="pl-PL" sz="1200" i="1" dirty="0" err="1">
                <a:solidFill>
                  <a:srgbClr val="004874"/>
                </a:solidFill>
              </a:rPr>
              <a:t>Sustainability</a:t>
            </a:r>
            <a:r>
              <a:rPr lang="pl-PL" sz="1200" i="1" dirty="0">
                <a:solidFill>
                  <a:srgbClr val="004874"/>
                </a:solidFill>
              </a:rPr>
              <a:t> Reporting </a:t>
            </a:r>
            <a:r>
              <a:rPr lang="pl-PL" sz="1200" i="1" dirty="0" err="1">
                <a:solidFill>
                  <a:srgbClr val="004874"/>
                </a:solidFill>
              </a:rPr>
              <a:t>Standards</a:t>
            </a:r>
            <a:r>
              <a:rPr lang="pl-PL" sz="1200" dirty="0">
                <a:solidFill>
                  <a:srgbClr val="004874"/>
                </a:solidFill>
              </a:rPr>
              <a:t>) </a:t>
            </a:r>
          </a:p>
          <a:p>
            <a:pPr marL="244373" indent="-244373" algn="just" fontAlgn="base">
              <a:lnSpc>
                <a:spcPts val="1881"/>
              </a:lnSpc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4874"/>
                </a:solidFill>
              </a:rPr>
              <a:t>uproszczenie standardów w celu redukcji ujawnianych danych ESG</a:t>
            </a:r>
          </a:p>
          <a:p>
            <a:pPr marL="244373" indent="-244373" algn="just" fontAlgn="base">
              <a:lnSpc>
                <a:spcPts val="1881"/>
              </a:lnSpc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4874"/>
                </a:solidFill>
              </a:rPr>
              <a:t>rezygnacja ze standardów sektorowych </a:t>
            </a:r>
          </a:p>
          <a:p>
            <a:pPr algn="just" fontAlgn="base">
              <a:lnSpc>
                <a:spcPts val="1881"/>
              </a:lnSpc>
              <a:spcBef>
                <a:spcPts val="513"/>
              </a:spcBef>
            </a:pPr>
            <a:r>
              <a:rPr lang="pl-PL" sz="1600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Taksonomia UE</a:t>
            </a:r>
            <a:r>
              <a:rPr lang="pl-PL" sz="1200" dirty="0">
                <a:solidFill>
                  <a:srgbClr val="004874"/>
                </a:solidFill>
              </a:rPr>
              <a:t>:  </a:t>
            </a:r>
          </a:p>
          <a:p>
            <a:pPr marL="244373" indent="-244373" algn="just" fontAlgn="base">
              <a:lnSpc>
                <a:spcPts val="1881"/>
              </a:lnSpc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4874"/>
                </a:solidFill>
              </a:rPr>
              <a:t>wprowadzenie progów istotności finansowej (10% obrotu, 10% </a:t>
            </a:r>
            <a:r>
              <a:rPr lang="pl-PL" sz="1200" dirty="0" err="1">
                <a:solidFill>
                  <a:srgbClr val="004874"/>
                </a:solidFill>
              </a:rPr>
              <a:t>CapEx</a:t>
            </a:r>
            <a:r>
              <a:rPr lang="pl-PL" sz="1200" dirty="0">
                <a:solidFill>
                  <a:srgbClr val="004874"/>
                </a:solidFill>
              </a:rPr>
              <a:t>, 25% </a:t>
            </a:r>
            <a:r>
              <a:rPr lang="pl-PL" sz="1200" dirty="0" err="1">
                <a:solidFill>
                  <a:srgbClr val="004874"/>
                </a:solidFill>
              </a:rPr>
              <a:t>OpEx</a:t>
            </a:r>
            <a:r>
              <a:rPr lang="pl-PL" sz="1200" dirty="0">
                <a:solidFill>
                  <a:srgbClr val="004874"/>
                </a:solidFill>
              </a:rPr>
              <a:t>) i zmniejszenie liczby szablonów raportowania </a:t>
            </a:r>
          </a:p>
          <a:p>
            <a:pPr marL="244373" indent="-244373" algn="just" fontAlgn="base">
              <a:lnSpc>
                <a:spcPts val="1881"/>
              </a:lnSpc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4874"/>
                </a:solidFill>
              </a:rPr>
              <a:t>dobrowolność raportowania dla firm poniżej 450 mln EUR przychodów </a:t>
            </a:r>
          </a:p>
          <a:p>
            <a:pPr algn="just" fontAlgn="base">
              <a:lnSpc>
                <a:spcPts val="1881"/>
              </a:lnSpc>
              <a:spcBef>
                <a:spcPts val="513"/>
              </a:spcBef>
            </a:pPr>
            <a:r>
              <a:rPr lang="pl-PL" sz="1600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CSDDD</a:t>
            </a:r>
            <a:r>
              <a:rPr lang="pl-PL" sz="1200" b="1" dirty="0">
                <a:solidFill>
                  <a:srgbClr val="004874"/>
                </a:solidFill>
              </a:rPr>
              <a:t> </a:t>
            </a:r>
            <a:r>
              <a:rPr lang="pl-PL" sz="1200" dirty="0">
                <a:solidFill>
                  <a:srgbClr val="004874"/>
                </a:solidFill>
              </a:rPr>
              <a:t>(</a:t>
            </a:r>
            <a:r>
              <a:rPr lang="pl-PL" sz="1200" i="1" dirty="0" err="1">
                <a:solidFill>
                  <a:srgbClr val="004874"/>
                </a:solidFill>
              </a:rPr>
              <a:t>Corporate</a:t>
            </a:r>
            <a:r>
              <a:rPr lang="pl-PL" sz="1200" i="1" dirty="0">
                <a:solidFill>
                  <a:srgbClr val="004874"/>
                </a:solidFill>
              </a:rPr>
              <a:t> </a:t>
            </a:r>
            <a:r>
              <a:rPr lang="pl-PL" sz="1200" i="1" dirty="0" err="1">
                <a:solidFill>
                  <a:srgbClr val="004874"/>
                </a:solidFill>
              </a:rPr>
              <a:t>Sustainability</a:t>
            </a:r>
            <a:r>
              <a:rPr lang="pl-PL" sz="1200" i="1" dirty="0">
                <a:solidFill>
                  <a:srgbClr val="004874"/>
                </a:solidFill>
              </a:rPr>
              <a:t> Due Diligence Directive)</a:t>
            </a:r>
            <a:r>
              <a:rPr lang="pl-PL" sz="1200" dirty="0">
                <a:solidFill>
                  <a:srgbClr val="004874"/>
                </a:solidFill>
              </a:rPr>
              <a:t>  </a:t>
            </a:r>
          </a:p>
          <a:p>
            <a:pPr marL="244373" indent="-244373" algn="just" fontAlgn="base">
              <a:lnSpc>
                <a:spcPts val="1881"/>
              </a:lnSpc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4874"/>
                </a:solidFill>
              </a:rPr>
              <a:t>przesunięcie terminu wdrożenia o rok (na 2027/2028) </a:t>
            </a:r>
          </a:p>
          <a:p>
            <a:pPr marL="244373" indent="-244373" algn="just" fontAlgn="base">
              <a:lnSpc>
                <a:spcPts val="1881"/>
              </a:lnSpc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4874"/>
                </a:solidFill>
              </a:rPr>
              <a:t>uproszczenie obowiązków należytej staranności, ograniczenie analiz do bezpośrednich ogniw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5650-96D2-3F47-B653-B31B55958853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180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5F42"/>
                </a:solidFill>
                <a:highlight>
                  <a:srgbClr val="FFFF00"/>
                </a:highlight>
              </a:rPr>
              <a:t>Cel ten ma </a:t>
            </a:r>
            <a:r>
              <a:rPr lang="en-US" sz="1200" dirty="0" err="1">
                <a:solidFill>
                  <a:srgbClr val="005F42"/>
                </a:solidFill>
                <a:highlight>
                  <a:srgbClr val="FFFF00"/>
                </a:highlight>
              </a:rPr>
              <a:t>potwierdzić</a:t>
            </a:r>
            <a:r>
              <a:rPr lang="en-US" sz="1200" dirty="0">
                <a:solidFill>
                  <a:srgbClr val="005F42"/>
                </a:solidFill>
                <a:highlight>
                  <a:srgbClr val="FFFF00"/>
                </a:highlight>
              </a:rPr>
              <a:t> </a:t>
            </a:r>
            <a:r>
              <a:rPr lang="en-US" sz="1200" dirty="0" err="1">
                <a:solidFill>
                  <a:srgbClr val="005F42"/>
                </a:solidFill>
                <a:highlight>
                  <a:srgbClr val="FFFF00"/>
                </a:highlight>
              </a:rPr>
              <a:t>determinację</a:t>
            </a:r>
            <a:r>
              <a:rPr lang="en-US" sz="1200" dirty="0">
                <a:solidFill>
                  <a:srgbClr val="005F42"/>
                </a:solidFill>
                <a:highlight>
                  <a:srgbClr val="FFFF00"/>
                </a:highlight>
              </a:rPr>
              <a:t> UE w </a:t>
            </a:r>
            <a:r>
              <a:rPr lang="en-US" sz="1200" dirty="0" err="1">
                <a:solidFill>
                  <a:srgbClr val="005F42"/>
                </a:solidFill>
                <a:highlight>
                  <a:srgbClr val="FFFF00"/>
                </a:highlight>
              </a:rPr>
              <a:t>walce</a:t>
            </a:r>
            <a:r>
              <a:rPr lang="en-US" sz="1200" dirty="0">
                <a:solidFill>
                  <a:srgbClr val="005F42"/>
                </a:solidFill>
                <a:highlight>
                  <a:srgbClr val="FFFF00"/>
                </a:highlight>
              </a:rPr>
              <a:t> ze </a:t>
            </a:r>
            <a:r>
              <a:rPr lang="en-US" sz="1200" dirty="0" err="1">
                <a:solidFill>
                  <a:srgbClr val="005F42"/>
                </a:solidFill>
                <a:highlight>
                  <a:srgbClr val="FFFF00"/>
                </a:highlight>
              </a:rPr>
              <a:t>zmianą</a:t>
            </a:r>
            <a:r>
              <a:rPr lang="en-US" sz="1200" dirty="0">
                <a:solidFill>
                  <a:srgbClr val="005F42"/>
                </a:solidFill>
                <a:highlight>
                  <a:srgbClr val="FFFF00"/>
                </a:highlight>
              </a:rPr>
              <a:t> </a:t>
            </a:r>
            <a:r>
              <a:rPr lang="en-US" sz="1200" dirty="0" err="1">
                <a:solidFill>
                  <a:srgbClr val="005F42"/>
                </a:solidFill>
                <a:highlight>
                  <a:srgbClr val="FFFF00"/>
                </a:highlight>
              </a:rPr>
              <a:t>klimatu</a:t>
            </a:r>
            <a:r>
              <a:rPr lang="en-US" sz="1200" dirty="0">
                <a:solidFill>
                  <a:srgbClr val="005F42"/>
                </a:solidFill>
                <a:highlight>
                  <a:srgbClr val="FFFF00"/>
                </a:highlight>
              </a:rPr>
              <a:t>, </a:t>
            </a:r>
            <a:r>
              <a:rPr lang="en-US" sz="1200" dirty="0" err="1">
                <a:solidFill>
                  <a:srgbClr val="005F42"/>
                </a:solidFill>
                <a:highlight>
                  <a:srgbClr val="FFFF00"/>
                </a:highlight>
              </a:rPr>
              <a:t>wskazać</a:t>
            </a:r>
            <a:r>
              <a:rPr lang="en-US" sz="1200" dirty="0">
                <a:solidFill>
                  <a:srgbClr val="005F42"/>
                </a:solidFill>
                <a:highlight>
                  <a:srgbClr val="FFFF00"/>
                </a:highlight>
              </a:rPr>
              <a:t> </a:t>
            </a:r>
            <a:r>
              <a:rPr lang="en-US" sz="1200" dirty="0" err="1">
                <a:solidFill>
                  <a:srgbClr val="005F42"/>
                </a:solidFill>
                <a:highlight>
                  <a:srgbClr val="FFFF00"/>
                </a:highlight>
              </a:rPr>
              <a:t>ścieżkę</a:t>
            </a:r>
            <a:r>
              <a:rPr lang="en-US" sz="1200" dirty="0">
                <a:solidFill>
                  <a:srgbClr val="005F42"/>
                </a:solidFill>
                <a:highlight>
                  <a:srgbClr val="FFFF00"/>
                </a:highlight>
              </a:rPr>
              <a:t> po 2030 r. </a:t>
            </a:r>
            <a:r>
              <a:rPr lang="en-US" sz="1200" dirty="0" err="1">
                <a:solidFill>
                  <a:srgbClr val="005F42"/>
                </a:solidFill>
                <a:highlight>
                  <a:srgbClr val="FFFF00"/>
                </a:highlight>
              </a:rPr>
              <a:t>i</a:t>
            </a:r>
            <a:r>
              <a:rPr lang="en-US" sz="1200" dirty="0">
                <a:solidFill>
                  <a:srgbClr val="005F42"/>
                </a:solidFill>
                <a:highlight>
                  <a:srgbClr val="FFFF00"/>
                </a:highlight>
              </a:rPr>
              <a:t> </a:t>
            </a:r>
            <a:r>
              <a:rPr lang="en-US" sz="1200" dirty="0" err="1">
                <a:solidFill>
                  <a:srgbClr val="005F42"/>
                </a:solidFill>
                <a:highlight>
                  <a:srgbClr val="FFFF00"/>
                </a:highlight>
              </a:rPr>
              <a:t>przygotować</a:t>
            </a:r>
            <a:r>
              <a:rPr lang="en-US" sz="1200" dirty="0">
                <a:solidFill>
                  <a:srgbClr val="005F42"/>
                </a:solidFill>
                <a:highlight>
                  <a:srgbClr val="FFFF00"/>
                </a:highlight>
              </a:rPr>
              <a:t> </a:t>
            </a:r>
            <a:r>
              <a:rPr lang="en-US" sz="1200" dirty="0" err="1">
                <a:solidFill>
                  <a:srgbClr val="005F42"/>
                </a:solidFill>
                <a:highlight>
                  <a:srgbClr val="FFFF00"/>
                </a:highlight>
              </a:rPr>
              <a:t>gospodarkę</a:t>
            </a:r>
            <a:r>
              <a:rPr lang="en-US" sz="1200" dirty="0">
                <a:solidFill>
                  <a:srgbClr val="005F42"/>
                </a:solidFill>
                <a:highlight>
                  <a:srgbClr val="FFFF00"/>
                </a:highlight>
              </a:rPr>
              <a:t> do </a:t>
            </a:r>
            <a:r>
              <a:rPr lang="en-US" sz="1200" dirty="0" err="1">
                <a:solidFill>
                  <a:srgbClr val="005F42"/>
                </a:solidFill>
                <a:highlight>
                  <a:srgbClr val="FFFF00"/>
                </a:highlight>
              </a:rPr>
              <a:t>neutralności</a:t>
            </a:r>
            <a:r>
              <a:rPr lang="en-US" sz="1200" dirty="0">
                <a:solidFill>
                  <a:srgbClr val="005F42"/>
                </a:solidFill>
                <a:highlight>
                  <a:srgbClr val="FFFF00"/>
                </a:highlight>
              </a:rPr>
              <a:t> </a:t>
            </a:r>
            <a:r>
              <a:rPr lang="en-US" sz="1200" dirty="0" err="1">
                <a:solidFill>
                  <a:srgbClr val="005F42"/>
                </a:solidFill>
                <a:highlight>
                  <a:srgbClr val="FFFF00"/>
                </a:highlight>
              </a:rPr>
              <a:t>klimatycznej</a:t>
            </a:r>
            <a:r>
              <a:rPr lang="en-US" sz="1200" dirty="0">
                <a:solidFill>
                  <a:srgbClr val="005F42"/>
                </a:solidFill>
                <a:highlight>
                  <a:srgbClr val="FFFF00"/>
                </a:highlight>
              </a:rPr>
              <a:t> w 2050 r.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DEE5B-0042-4AD8-BB39-AAA46BF79F6C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7321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4B0C5-3472-E849-ABC5-E8579EE29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729E6B-0DDE-B12E-6EFA-05D552FB5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B8F33-959B-6383-C934-AE1C6C0B9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Czym jest Europejski Zielony Ład?, Cele i założenia Zielonego Ładu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AAA0C-7CDB-B3FF-591A-5E938D6DF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6BEA7-BE8B-4EEC-9340-2FA48E333FB9}" type="slidenum"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1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F3972-7749-8226-7EB4-33FA10153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7C13A5A-1D7F-8AD0-6043-A9B842A14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46777A9-3FE4-FF27-EFA5-1153EA44E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BFDB84B-ADF8-1D95-7FFA-FFAAAEB6F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DEE5B-0042-4AD8-BB39-AAA46BF79F6C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6768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5650-96D2-3F47-B653-B31B55958853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979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686175" y="795338"/>
            <a:ext cx="2865438" cy="21478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5650-96D2-3F47-B653-B31B5595885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036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C7BC3-D97A-3072-3D04-4BA6843AE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8A8F40-1BD6-8900-9A6E-3274768C73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2A085-BEC6-9345-9B30-33562DC8E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ENERIS </a:t>
            </a:r>
            <a:r>
              <a:rPr lang="en-US" err="1"/>
              <a:t>Surowce</a:t>
            </a:r>
            <a:r>
              <a:rPr lang="en-US"/>
              <a:t> presence in the value chain</a:t>
            </a:r>
            <a:r>
              <a:rPr lang="pl-PL"/>
              <a:t> - TNO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29EC7-1CA5-1D14-2212-A71CFCAF9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5650-96D2-3F47-B653-B31B55958853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333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5650-96D2-3F47-B653-B31B55958853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794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5650-96D2-3F47-B653-B31B5595885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08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Czym jest Europejski Zielony Ład?, Cele i założenia Zielonego Ładu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6BEA7-BE8B-4EEC-9340-2FA48E333FB9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17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C86BE-036F-9693-ECDD-F43312526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82BB7F-445F-D911-AB5C-0230A88CC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11A3C-ABAB-C7EE-960F-5D2ADB74E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Czym jest Europejski Zielony Ład?, Cele i założenia Zielonego Ładu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85521-8FC1-1276-CA4B-1DBD9C06E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6BEA7-BE8B-4EEC-9340-2FA48E333FB9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30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https://eur-lex.europa.eu/legal-content/PL/TXT/HTML/?uri=CELEX:52019DC0640</a:t>
            </a:r>
          </a:p>
          <a:p>
            <a:endParaRPr lang="pl-PL" dirty="0"/>
          </a:p>
          <a:p>
            <a:r>
              <a:rPr lang="pl-PL" dirty="0"/>
              <a:t>https://naukaoklimacie.pl/aktualnosci/global-carbon-budget-2024-aktualny-przeglad-swiatowych-emisji-co2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DEE5B-0042-4AD8-BB39-AAA46BF79F6C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3514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E0951-5CF7-57A2-3F7B-330BB4510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07309D0-780B-5557-7966-BB5C0366E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7034A96-2B7B-C5DF-839B-90B40B753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E5BF43-5F67-A267-A2EA-5D0F907AE9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5650-96D2-3F47-B653-B31B5595885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68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58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4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UEBOX">
            <a:extLst>
              <a:ext uri="{FF2B5EF4-FFF2-40B4-BE49-F238E27FC236}">
                <a16:creationId xmlns:a16="http://schemas.microsoft.com/office/drawing/2014/main" id="{5D7C1A45-FD77-721E-76E1-260DA1B61853}"/>
              </a:ext>
            </a:extLst>
          </p:cNvPr>
          <p:cNvSpPr/>
          <p:nvPr userDrawn="1"/>
        </p:nvSpPr>
        <p:spPr>
          <a:xfrm>
            <a:off x="-1" y="816464"/>
            <a:ext cx="9144001" cy="5551953"/>
          </a:xfrm>
          <a:prstGeom prst="rect">
            <a:avLst/>
          </a:prstGeom>
          <a:solidFill>
            <a:srgbClr val="E3F2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2281" tIns="163293" rIns="212281" bIns="163293" rtlCol="0" anchor="ctr"/>
          <a:lstStyle/>
          <a:p>
            <a:pPr algn="ctr"/>
            <a:endParaRPr lang="pl-PL" sz="1633" b="0" i="0">
              <a:latin typeface="Poppins" pitchFamily="2" charset="77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8A415F-B6E4-3542-A82F-206C761213E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00518" y="1306218"/>
            <a:ext cx="4108351" cy="4899394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3FBDD3A-54F6-CA47-8CB5-E9BE2370260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4641716" y="1306218"/>
            <a:ext cx="4108351" cy="4899394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13">
            <a:extLst>
              <a:ext uri="{FF2B5EF4-FFF2-40B4-BE49-F238E27FC236}">
                <a16:creationId xmlns:a16="http://schemas.microsoft.com/office/drawing/2014/main" id="{11E4CE14-5A90-0499-C6FD-2E4F16F79CF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99160" y="979757"/>
            <a:ext cx="8344324" cy="21228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pl-PL" sz="127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" pitchFamily="2" charset="0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2D59091C-4677-03E4-E065-AFC95D2F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2" name="Placeholder REGISTER2">
            <a:extLst>
              <a:ext uri="{FF2B5EF4-FFF2-40B4-BE49-F238E27FC236}">
                <a16:creationId xmlns:a16="http://schemas.microsoft.com/office/drawing/2014/main" id="{D608FEB5-BB8B-E400-9FD4-F48FC0A7F886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1" y="163293"/>
            <a:ext cx="1068575" cy="6533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816" b="0" i="0">
                <a:solidFill>
                  <a:schemeClr val="accent2"/>
                </a:solidFill>
              </a:defRPr>
            </a:lvl1pPr>
            <a:lvl2pPr marL="414070" indent="0" algn="r">
              <a:buNone/>
              <a:defRPr sz="1089">
                <a:solidFill>
                  <a:schemeClr val="bg2"/>
                </a:solidFill>
              </a:defRPr>
            </a:lvl2pPr>
            <a:lvl3pPr marL="828136" indent="0" algn="r">
              <a:buNone/>
              <a:defRPr sz="1089">
                <a:solidFill>
                  <a:schemeClr val="bg2"/>
                </a:solidFill>
              </a:defRPr>
            </a:lvl3pPr>
            <a:lvl4pPr marL="1242197" indent="0" algn="r">
              <a:buNone/>
              <a:defRPr sz="1089">
                <a:solidFill>
                  <a:schemeClr val="bg2"/>
                </a:solidFill>
              </a:defRPr>
            </a:lvl4pPr>
            <a:lvl5pPr marL="1656267" indent="0" algn="r">
              <a:buNone/>
              <a:defRPr sz="1089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E809597C-804E-4C23-87BE-346615FDFB5F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70D6711-E460-55EC-9310-CEEAEE81BE9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60085C70-D039-EAC8-5178-ECF2DD8B2378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728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2" userDrawn="1">
          <p15:clr>
            <a:srgbClr val="FBAE40"/>
          </p15:clr>
        </p15:guide>
        <p15:guide id="2" pos="1389" userDrawn="1">
          <p15:clr>
            <a:srgbClr val="FBAE40"/>
          </p15:clr>
        </p15:guide>
        <p15:guide id="3" pos="2492" userDrawn="1">
          <p15:clr>
            <a:srgbClr val="FBAE40"/>
          </p15:clr>
        </p15:guide>
        <p15:guide id="4" pos="2560" userDrawn="1">
          <p15:clr>
            <a:srgbClr val="FBAE40"/>
          </p15:clr>
        </p15:guide>
        <p15:guide id="7" pos="3662" userDrawn="1">
          <p15:clr>
            <a:srgbClr val="FBAE40"/>
          </p15:clr>
        </p15:guide>
        <p15:guide id="8" pos="373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yta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 hidden="1">
            <a:extLst>
              <a:ext uri="{FF2B5EF4-FFF2-40B4-BE49-F238E27FC236}">
                <a16:creationId xmlns:a16="http://schemas.microsoft.com/office/drawing/2014/main" id="{7B46F13E-2387-329A-38A7-E9B822C453B0}"/>
              </a:ext>
            </a:extLst>
          </p:cNvPr>
          <p:cNvSpPr/>
          <p:nvPr userDrawn="1"/>
        </p:nvSpPr>
        <p:spPr>
          <a:xfrm>
            <a:off x="199581" y="210263"/>
            <a:ext cx="8744840" cy="6158087"/>
          </a:xfrm>
          <a:prstGeom prst="roundRect">
            <a:avLst>
              <a:gd name="adj" fmla="val 460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33" b="0" i="0">
              <a:latin typeface="Poppins" pitchFamily="2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834EACCB-9244-B97F-3134-EE479013A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731" y="5606317"/>
            <a:ext cx="4167592" cy="523452"/>
          </a:xfrm>
          <a:noFill/>
        </p:spPr>
        <p:txBody>
          <a:bodyPr wrap="square" tIns="0" bIns="0" anchor="b" anchorCtr="0">
            <a:noAutofit/>
          </a:bodyPr>
          <a:lstStyle>
            <a:lvl1pPr marL="0" indent="0" algn="r">
              <a:lnSpc>
                <a:spcPct val="100000"/>
              </a:lnSpc>
              <a:buFont typeface="Poppins" pitchFamily="2" charset="0"/>
              <a:buNone/>
              <a:defRPr sz="2540" b="1" i="0">
                <a:solidFill>
                  <a:schemeClr val="accent4"/>
                </a:solidFill>
                <a:latin typeface="+mn-lt"/>
                <a:cs typeface="Poppins" pitchFamily="2" charset="0"/>
              </a:defRPr>
            </a:lvl1pPr>
          </a:lstStyle>
          <a:p>
            <a:r>
              <a:rPr lang="pl-PL"/>
              <a:t>Imię Nazwisko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412A349B-FC3C-1714-99E3-D46A3B0957B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03730" y="1313420"/>
            <a:ext cx="4173399" cy="4216841"/>
          </a:xfrm>
        </p:spPr>
        <p:txBody>
          <a:bodyPr vert="horz" lIns="0" tIns="0" rIns="0" bIns="0" spcCol="504000" rtlCol="0"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Poppins" pitchFamily="2" charset="0"/>
              <a:buNone/>
              <a:defRPr lang="pl-PL" sz="1179" b="0" i="0" dirty="0" smtClean="0">
                <a:solidFill>
                  <a:schemeClr val="bg1"/>
                </a:solidFill>
              </a:defRPr>
            </a:lvl1pPr>
            <a:lvl2pPr marL="163296" indent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Poppins" pitchFamily="2" charset="0"/>
              <a:buNone/>
              <a:defRPr lang="pl-PL" sz="1179" b="0" i="0" dirty="0" smtClean="0">
                <a:solidFill>
                  <a:schemeClr val="bg1"/>
                </a:solidFill>
              </a:defRPr>
            </a:lvl2pPr>
            <a:lvl3pPr marL="326592" indent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Poppins" pitchFamily="2" charset="0"/>
              <a:buNone/>
              <a:defRPr lang="pl-PL" sz="1179" b="0" i="0" dirty="0" smtClean="0">
                <a:solidFill>
                  <a:schemeClr val="bg1"/>
                </a:solidFill>
              </a:defRPr>
            </a:lvl3pPr>
            <a:lvl4pPr marL="489888" indent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Poppins" pitchFamily="2" charset="0"/>
              <a:buNone/>
              <a:defRPr lang="pl-PL" sz="1179" b="0" i="0" dirty="0" smtClean="0">
                <a:solidFill>
                  <a:schemeClr val="bg1"/>
                </a:solidFill>
              </a:defRPr>
            </a:lvl4pPr>
            <a:lvl5pPr marL="653184" indent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Poppins" pitchFamily="2" charset="0"/>
              <a:buNone/>
              <a:defRPr lang="pl-PL" sz="1179" b="0" i="0" dirty="0">
                <a:solidFill>
                  <a:schemeClr val="bg1"/>
                </a:solidFill>
              </a:defRPr>
            </a:lvl5pPr>
            <a:lvl6pPr marL="816480" indent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Font typeface="Poppins" pitchFamily="2" charset="0"/>
              <a:buNone/>
              <a:defRPr sz="1179" b="0" i="0">
                <a:solidFill>
                  <a:schemeClr val="bg1"/>
                </a:solidFill>
              </a:defRPr>
            </a:lvl6pPr>
            <a:lvl7pPr marL="979776" indent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Font typeface="Poppins" pitchFamily="2" charset="0"/>
              <a:buNone/>
              <a:defRPr sz="1179" b="0" i="0">
                <a:solidFill>
                  <a:schemeClr val="bg1"/>
                </a:solidFill>
              </a:defRPr>
            </a:lvl7pPr>
            <a:lvl8pPr marL="1143072" indent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Font typeface="Poppins" pitchFamily="2" charset="0"/>
              <a:buNone/>
              <a:defRPr sz="1179" b="0" i="0">
                <a:solidFill>
                  <a:schemeClr val="bg1"/>
                </a:solidFill>
              </a:defRPr>
            </a:lvl8pPr>
            <a:lvl9pPr marL="1306368" indent="0">
              <a:lnSpc>
                <a:spcPct val="130000"/>
              </a:lnSpc>
              <a:spcBef>
                <a:spcPts val="0"/>
              </a:spcBef>
              <a:buClr>
                <a:schemeClr val="bg1"/>
              </a:buClr>
              <a:buFont typeface="Poppins" pitchFamily="2" charset="0"/>
              <a:buNone/>
              <a:defRPr sz="1179" b="0" i="0">
                <a:solidFill>
                  <a:schemeClr val="bg1"/>
                </a:solidFill>
              </a:defRPr>
            </a:lvl9pPr>
          </a:lstStyle>
          <a:p>
            <a:pPr marR="0" lvl="0" algn="l" defTabSz="828131" rtl="0" eaLnBrk="1" fontAlgn="auto" latinLnBrk="0" hangingPunct="1">
              <a:lnSpc>
                <a:spcPct val="120000"/>
              </a:lnSpc>
              <a:spcBef>
                <a:spcPts val="1089"/>
              </a:spcBef>
              <a:spcAft>
                <a:spcPts val="0"/>
              </a:spcAft>
              <a:buClrTx/>
              <a:buSzPct val="130000"/>
              <a:tabLst/>
              <a:defRPr/>
            </a:pPr>
            <a:r>
              <a:rPr kumimoji="0" lang="pl-P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oppins" pitchFamily="2" charset="0"/>
                <a:cs typeface="Poppins" pitchFamily="2" charset="0"/>
              </a:rPr>
              <a:t>Kliknij, aby edytować style wzorca tekstu</a:t>
            </a:r>
          </a:p>
          <a:p>
            <a:pPr marR="0" lvl="1" algn="l" defTabSz="828131" rtl="0" eaLnBrk="1" fontAlgn="auto" latinLnBrk="0" hangingPunct="1">
              <a:lnSpc>
                <a:spcPct val="120000"/>
              </a:lnSpc>
              <a:spcBef>
                <a:spcPts val="1089"/>
              </a:spcBef>
              <a:spcAft>
                <a:spcPts val="0"/>
              </a:spcAft>
              <a:buClrTx/>
              <a:buSzPct val="130000"/>
              <a:tabLst/>
              <a:defRPr/>
            </a:pPr>
            <a:r>
              <a:rPr kumimoji="0" lang="pl-P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oppins" pitchFamily="2" charset="0"/>
                <a:cs typeface="Poppins" pitchFamily="2" charset="0"/>
              </a:rPr>
              <a:t>Drugi poziom</a:t>
            </a:r>
          </a:p>
          <a:p>
            <a:pPr marR="0" lvl="2" algn="l" defTabSz="828131" rtl="0" eaLnBrk="1" fontAlgn="auto" latinLnBrk="0" hangingPunct="1">
              <a:lnSpc>
                <a:spcPct val="120000"/>
              </a:lnSpc>
              <a:spcBef>
                <a:spcPts val="1089"/>
              </a:spcBef>
              <a:spcAft>
                <a:spcPts val="0"/>
              </a:spcAft>
              <a:buClrTx/>
              <a:buSzPct val="130000"/>
              <a:tabLst/>
              <a:defRPr/>
            </a:pPr>
            <a:r>
              <a:rPr kumimoji="0" lang="pl-P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oppins" pitchFamily="2" charset="0"/>
                <a:cs typeface="Poppins" pitchFamily="2" charset="0"/>
              </a:rPr>
              <a:t>Trzeci poziom</a:t>
            </a:r>
          </a:p>
          <a:p>
            <a:pPr marR="0" lvl="3" algn="l" defTabSz="828131" rtl="0" eaLnBrk="1" fontAlgn="auto" latinLnBrk="0" hangingPunct="1">
              <a:lnSpc>
                <a:spcPct val="120000"/>
              </a:lnSpc>
              <a:spcBef>
                <a:spcPts val="1089"/>
              </a:spcBef>
              <a:spcAft>
                <a:spcPts val="0"/>
              </a:spcAft>
              <a:buClrTx/>
              <a:buSzPct val="130000"/>
              <a:tabLst/>
              <a:defRPr/>
            </a:pPr>
            <a:r>
              <a:rPr kumimoji="0" lang="pl-P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oppins" pitchFamily="2" charset="0"/>
                <a:cs typeface="Poppins" pitchFamily="2" charset="0"/>
              </a:rPr>
              <a:t>Czwarty poziom</a:t>
            </a:r>
          </a:p>
          <a:p>
            <a:pPr marR="0" lvl="4" algn="l" defTabSz="828131" rtl="0" eaLnBrk="1" fontAlgn="auto" latinLnBrk="0" hangingPunct="1">
              <a:lnSpc>
                <a:spcPct val="120000"/>
              </a:lnSpc>
              <a:spcBef>
                <a:spcPts val="1089"/>
              </a:spcBef>
              <a:spcAft>
                <a:spcPts val="0"/>
              </a:spcAft>
              <a:buClrTx/>
              <a:buSzPct val="130000"/>
              <a:tabLst/>
              <a:defRPr/>
            </a:pPr>
            <a:r>
              <a:rPr kumimoji="0" lang="pl-PL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oppins" pitchFamily="2" charset="0"/>
                <a:cs typeface="Poppins" pitchFamily="2" charset="0"/>
              </a:rPr>
              <a:t>Piąty poziom</a:t>
            </a:r>
            <a:endParaRPr lang="pl-PL"/>
          </a:p>
        </p:txBody>
      </p:sp>
      <p:sp>
        <p:nvSpPr>
          <p:cNvPr id="18" name="Picture Placeholder 41">
            <a:extLst>
              <a:ext uri="{FF2B5EF4-FFF2-40B4-BE49-F238E27FC236}">
                <a16:creationId xmlns:a16="http://schemas.microsoft.com/office/drawing/2014/main" id="{09FC38FD-E3E6-CE8C-DAF3-FD6548445FF7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187848" y="0"/>
            <a:ext cx="3956312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Font typeface="Poppins" pitchFamily="2" charset="0"/>
              <a:buNone/>
              <a:defRPr sz="1814" b="0" i="0">
                <a:solidFill>
                  <a:srgbClr val="FF0000"/>
                </a:solidFill>
              </a:defRPr>
            </a:lvl1pPr>
          </a:lstStyle>
          <a:p>
            <a:r>
              <a:rPr lang="pl-PL"/>
              <a:t>Kliknij ikonę, aby dodać obraz</a:t>
            </a:r>
          </a:p>
        </p:txBody>
      </p:sp>
      <p:pic>
        <p:nvPicPr>
          <p:cNvPr id="6" name="Symbol zastępczy zawartości 8" descr="Cudzysłów otwierający z wypełnieniem pełnym">
            <a:extLst>
              <a:ext uri="{FF2B5EF4-FFF2-40B4-BE49-F238E27FC236}">
                <a16:creationId xmlns:a16="http://schemas.microsoft.com/office/drawing/2014/main" id="{570AFA5C-9429-848F-CB48-853539F48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9448" y="-366427"/>
            <a:ext cx="1890821" cy="2005672"/>
          </a:xfrm>
          <a:prstGeom prst="rect">
            <a:avLst/>
          </a:prstGeom>
        </p:spPr>
      </p:pic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9F7FFB1E-2741-DD33-2B85-911073B9514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03730" y="6129769"/>
            <a:ext cx="4173399" cy="238580"/>
          </a:xfrm>
          <a:noFill/>
        </p:spPr>
        <p:txBody>
          <a:bodyPr vert="horz" wrap="square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lang="pl-PL" sz="1270" b="0" i="0" dirty="0" smtClean="0">
                <a:solidFill>
                  <a:schemeClr val="bg1"/>
                </a:solidFill>
                <a:latin typeface="+mn-lt"/>
                <a:ea typeface="Lato Light" panose="020F0502020204030203" pitchFamily="34" charset="0"/>
              </a:defRPr>
            </a:lvl1pPr>
            <a:lvl2pPr marL="163296" indent="0" algn="r">
              <a:buNone/>
              <a:defRPr lang="pl-PL" sz="3629" dirty="0" smtClean="0">
                <a:solidFill>
                  <a:schemeClr val="bg1"/>
                </a:solidFill>
              </a:defRPr>
            </a:lvl2pPr>
            <a:lvl3pPr marL="326592" indent="0" algn="r">
              <a:buNone/>
              <a:defRPr lang="pl-PL" sz="3629" dirty="0" smtClean="0">
                <a:solidFill>
                  <a:schemeClr val="bg1"/>
                </a:solidFill>
              </a:defRPr>
            </a:lvl3pPr>
            <a:lvl4pPr marL="489888" indent="0" algn="r">
              <a:buNone/>
              <a:defRPr lang="pl-PL" sz="3629" dirty="0" smtClean="0">
                <a:solidFill>
                  <a:schemeClr val="bg1"/>
                </a:solidFill>
              </a:defRPr>
            </a:lvl4pPr>
            <a:lvl5pPr marL="653184" indent="0" algn="r">
              <a:buNone/>
              <a:defRPr lang="pl-PL" sz="3629" dirty="0">
                <a:solidFill>
                  <a:schemeClr val="bg1"/>
                </a:solidFill>
              </a:defRPr>
            </a:lvl5pPr>
          </a:lstStyle>
          <a:p>
            <a:pPr marL="163296" lvl="0" indent="-163296" algn="r">
              <a:lnSpc>
                <a:spcPct val="90000"/>
              </a:lnSpc>
              <a:spcBef>
                <a:spcPct val="0"/>
              </a:spcBef>
            </a:pPr>
            <a:r>
              <a:rPr lang="pl-PL"/>
              <a:t>Stanowisko</a:t>
            </a:r>
          </a:p>
        </p:txBody>
      </p:sp>
    </p:spTree>
    <p:extLst>
      <p:ext uri="{BB962C8B-B14F-4D97-AF65-F5344CB8AC3E}">
        <p14:creationId xmlns:p14="http://schemas.microsoft.com/office/powerpoint/2010/main" val="2240166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" userDrawn="1">
          <p15:clr>
            <a:srgbClr val="FBAE40"/>
          </p15:clr>
        </p15:guide>
        <p15:guide id="2" pos="569" userDrawn="1">
          <p15:clr>
            <a:srgbClr val="FBAE40"/>
          </p15:clr>
        </p15:guide>
        <p15:guide id="3" pos="4652" userDrawn="1">
          <p15:clr>
            <a:srgbClr val="FBAE40"/>
          </p15:clr>
        </p15:guide>
        <p15:guide id="4" orient="horz" pos="2381" userDrawn="1">
          <p15:clr>
            <a:srgbClr val="FBAE40"/>
          </p15:clr>
        </p15:guide>
        <p15:guide id="5" pos="252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BOX">
            <a:extLst>
              <a:ext uri="{FF2B5EF4-FFF2-40B4-BE49-F238E27FC236}">
                <a16:creationId xmlns:a16="http://schemas.microsoft.com/office/drawing/2014/main" id="{AE5DE81B-4971-67D0-D313-7035C8422F61}"/>
              </a:ext>
            </a:extLst>
          </p:cNvPr>
          <p:cNvSpPr/>
          <p:nvPr userDrawn="1"/>
        </p:nvSpPr>
        <p:spPr>
          <a:xfrm>
            <a:off x="-1" y="816464"/>
            <a:ext cx="9144001" cy="5551953"/>
          </a:xfrm>
          <a:prstGeom prst="rect">
            <a:avLst/>
          </a:prstGeom>
          <a:solidFill>
            <a:srgbClr val="E3F2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2281" tIns="163293" rIns="212281" bIns="163293" rtlCol="0" anchor="ctr"/>
          <a:lstStyle/>
          <a:p>
            <a:pPr algn="ctr"/>
            <a:endParaRPr lang="pl-PL" sz="1633" b="0" i="0">
              <a:latin typeface="Poppins" pitchFamily="2" charset="77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C9A987-86C8-3352-9ED4-C6408695FEF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97802" y="1306218"/>
            <a:ext cx="8345681" cy="4899394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505F8DF-4E4F-F558-08E3-0C6361169B2F}"/>
              </a:ext>
            </a:extLst>
          </p:cNvPr>
          <p:cNvSpPr txBox="1"/>
          <p:nvPr userDrawn="1"/>
        </p:nvSpPr>
        <p:spPr>
          <a:xfrm>
            <a:off x="-225224" y="8295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9232" marR="0" indent="-163296" algn="l" defTabSz="828131" rtl="0" eaLnBrk="1" fontAlgn="auto" latinLnBrk="0" hangingPunct="1">
              <a:lnSpc>
                <a:spcPct val="120000"/>
              </a:lnSpc>
              <a:spcBef>
                <a:spcPts val="1361"/>
              </a:spcBef>
              <a:spcAft>
                <a:spcPts val="0"/>
              </a:spcAft>
              <a:buClrTx/>
              <a:buSzPct val="100000"/>
              <a:buFont typeface="Poppins" pitchFamily="2" charset="0"/>
              <a:buChar char="•"/>
              <a:tabLst/>
            </a:pPr>
            <a:endParaRPr kumimoji="0" lang="pl-PL" sz="1270" b="0" i="0" u="none" strike="noStrike" kern="1200" cap="none" spc="0" normalizeH="0" baseline="0" noProof="0">
              <a:ln>
                <a:noFill/>
              </a:ln>
              <a:solidFill>
                <a:srgbClr val="003A78"/>
              </a:solidFill>
              <a:effectLst/>
              <a:uLnTx/>
              <a:uFillTx/>
              <a:latin typeface="Poppins" pitchFamily="2" charset="0"/>
              <a:ea typeface="Poppins" pitchFamily="2" charset="0"/>
              <a:cs typeface="Poppins" pitchFamily="2" charset="0"/>
            </a:endParaRP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558B6110-FDF7-443C-470A-B9AD0025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7" name="Symbol zastępczy tekstu 13">
            <a:extLst>
              <a:ext uri="{FF2B5EF4-FFF2-40B4-BE49-F238E27FC236}">
                <a16:creationId xmlns:a16="http://schemas.microsoft.com/office/drawing/2014/main" id="{4EFAB2ED-CE4C-2A11-9486-CAB541D5EC9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9160" y="979757"/>
            <a:ext cx="8344324" cy="21228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pl-PL" sz="127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" pitchFamily="2" charset="0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  <p:sp>
        <p:nvSpPr>
          <p:cNvPr id="5" name="Placeholder REGISTER2">
            <a:extLst>
              <a:ext uri="{FF2B5EF4-FFF2-40B4-BE49-F238E27FC236}">
                <a16:creationId xmlns:a16="http://schemas.microsoft.com/office/drawing/2014/main" id="{E649A084-83F9-1EF0-568F-F0114EE306AE}"/>
              </a:ext>
            </a:extLst>
          </p:cNvPr>
          <p:cNvSpPr>
            <a:spLocks noGrp="1" noChangeAspect="1"/>
          </p:cNvSpPr>
          <p:nvPr>
            <p:ph type="body" sz="quarter" idx="44" hasCustomPrompt="1"/>
          </p:nvPr>
        </p:nvSpPr>
        <p:spPr>
          <a:xfrm>
            <a:off x="7671301" y="163293"/>
            <a:ext cx="1068575" cy="6533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816" b="0" i="0">
                <a:solidFill>
                  <a:schemeClr val="accent2"/>
                </a:solidFill>
              </a:defRPr>
            </a:lvl1pPr>
            <a:lvl2pPr marL="414070" indent="0" algn="r">
              <a:buNone/>
              <a:defRPr sz="1089">
                <a:solidFill>
                  <a:schemeClr val="bg2"/>
                </a:solidFill>
              </a:defRPr>
            </a:lvl2pPr>
            <a:lvl3pPr marL="828136" indent="0" algn="r">
              <a:buNone/>
              <a:defRPr sz="1089">
                <a:solidFill>
                  <a:schemeClr val="bg2"/>
                </a:solidFill>
              </a:defRPr>
            </a:lvl3pPr>
            <a:lvl4pPr marL="1242197" indent="0" algn="r">
              <a:buNone/>
              <a:defRPr sz="1089">
                <a:solidFill>
                  <a:schemeClr val="bg2"/>
                </a:solidFill>
              </a:defRPr>
            </a:lvl4pPr>
            <a:lvl5pPr marL="1656267" indent="0" algn="r">
              <a:buNone/>
              <a:defRPr sz="1089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8" name="Symbol zastępczy daty 7">
            <a:extLst>
              <a:ext uri="{FF2B5EF4-FFF2-40B4-BE49-F238E27FC236}">
                <a16:creationId xmlns:a16="http://schemas.microsoft.com/office/drawing/2014/main" id="{1DD955E8-ADCD-B14F-4688-F23CD4171536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9" name="Symbol zastępczy stopki 8">
            <a:extLst>
              <a:ext uri="{FF2B5EF4-FFF2-40B4-BE49-F238E27FC236}">
                <a16:creationId xmlns:a16="http://schemas.microsoft.com/office/drawing/2014/main" id="{4D9B6C27-45E6-C181-736E-EC558E2A2643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89771F73-37D7-C357-0169-9E4057B8F557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4006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24" userDrawn="1">
          <p15:clr>
            <a:srgbClr val="FBAE40"/>
          </p15:clr>
        </p15:guide>
        <p15:guide id="2" pos="2091" userDrawn="1">
          <p15:clr>
            <a:srgbClr val="FBAE40"/>
          </p15:clr>
        </p15:guide>
        <p15:guide id="3" pos="2960" userDrawn="1">
          <p15:clr>
            <a:srgbClr val="FBAE40"/>
          </p15:clr>
        </p15:guide>
        <p15:guide id="4" pos="3027" userDrawn="1">
          <p15:clr>
            <a:srgbClr val="FBAE40"/>
          </p15:clr>
        </p15:guide>
        <p15:guide id="5" pos="1157" userDrawn="1">
          <p15:clr>
            <a:srgbClr val="FBAE40"/>
          </p15:clr>
        </p15:guide>
        <p15:guide id="6" pos="1088" userDrawn="1">
          <p15:clr>
            <a:srgbClr val="FBAE40"/>
          </p15:clr>
        </p15:guide>
        <p15:guide id="7" pos="3895" userDrawn="1">
          <p15:clr>
            <a:srgbClr val="FBAE40"/>
          </p15:clr>
        </p15:guide>
        <p15:guide id="8" pos="396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sumowanie">
    <p:bg>
      <p:bgPr>
        <a:solidFill>
          <a:srgbClr val="E3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3">
            <a:extLst>
              <a:ext uri="{FF2B5EF4-FFF2-40B4-BE49-F238E27FC236}">
                <a16:creationId xmlns:a16="http://schemas.microsoft.com/office/drawing/2014/main" id="{3116E491-BF87-04AF-7E5B-2EE3AE73B5B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39172" y="722041"/>
            <a:ext cx="7589981" cy="19544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kumimoji="0" lang="pl-PL" sz="127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" pitchFamily="2" charset="0"/>
                <a:ea typeface="+mn-ea"/>
                <a:cs typeface="Poppins" pitchFamily="2" charset="0"/>
              </a:defRPr>
            </a:lvl1pPr>
            <a:lvl2pPr>
              <a:defRPr sz="1270"/>
            </a:lvl2pPr>
            <a:lvl3pPr>
              <a:defRPr sz="1270"/>
            </a:lvl3pPr>
            <a:lvl4pPr>
              <a:defRPr sz="1270"/>
            </a:lvl4pPr>
            <a:lvl5pPr>
              <a:defRPr sz="1270"/>
            </a:lvl5pPr>
            <a:lvl6pPr>
              <a:defRPr sz="1270"/>
            </a:lvl6pPr>
            <a:lvl7pPr>
              <a:defRPr sz="1270"/>
            </a:lvl7pPr>
            <a:lvl8pPr>
              <a:defRPr sz="1270"/>
            </a:lvl8pPr>
            <a:lvl9pPr>
              <a:defRPr sz="1270"/>
            </a:lvl9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  <p:sp>
        <p:nvSpPr>
          <p:cNvPr id="10" name="Tytuł 9">
            <a:extLst>
              <a:ext uri="{FF2B5EF4-FFF2-40B4-BE49-F238E27FC236}">
                <a16:creationId xmlns:a16="http://schemas.microsoft.com/office/drawing/2014/main" id="{8B2F1DFB-A980-51F2-577A-543ECBC47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172" y="184318"/>
            <a:ext cx="6532129" cy="505988"/>
          </a:xfrm>
        </p:spPr>
        <p:txBody>
          <a:bodyPr/>
          <a:lstStyle>
            <a:lvl1pPr>
              <a:lnSpc>
                <a:spcPct val="100000"/>
              </a:lnSpc>
              <a:defRPr b="1" i="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F160760-3092-CD3A-EAAC-3D30EB14B1E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97171" y="215547"/>
            <a:ext cx="615768" cy="653171"/>
          </a:xfrm>
        </p:spPr>
        <p:txBody>
          <a:bodyPr/>
          <a:lstStyle>
            <a:lvl1pPr marL="0" indent="0" algn="ctr">
              <a:buNone/>
              <a:defRPr sz="907"/>
            </a:lvl1pPr>
          </a:lstStyle>
          <a:p>
            <a:r>
              <a:rPr lang="pl-PL"/>
              <a:t>Wstaw IKONĘ</a:t>
            </a:r>
          </a:p>
        </p:txBody>
      </p:sp>
      <p:sp>
        <p:nvSpPr>
          <p:cNvPr id="16" name="Symbol zastępczy obrazu 2">
            <a:extLst>
              <a:ext uri="{FF2B5EF4-FFF2-40B4-BE49-F238E27FC236}">
                <a16:creationId xmlns:a16="http://schemas.microsoft.com/office/drawing/2014/main" id="{501D0C9B-224B-F73A-753D-87254578CC9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635746" y="2393872"/>
            <a:ext cx="615768" cy="653171"/>
          </a:xfrm>
        </p:spPr>
        <p:txBody>
          <a:bodyPr/>
          <a:lstStyle>
            <a:lvl1pPr marL="0" indent="0" algn="ctr">
              <a:buNone/>
              <a:defRPr sz="907"/>
            </a:lvl1pPr>
          </a:lstStyle>
          <a:p>
            <a:r>
              <a:rPr lang="pl-PL"/>
              <a:t>Wstaw IKONĘ</a:t>
            </a:r>
          </a:p>
        </p:txBody>
      </p:sp>
      <p:sp>
        <p:nvSpPr>
          <p:cNvPr id="18" name="Symbol zastępczy tekstu 17">
            <a:extLst>
              <a:ext uri="{FF2B5EF4-FFF2-40B4-BE49-F238E27FC236}">
                <a16:creationId xmlns:a16="http://schemas.microsoft.com/office/drawing/2014/main" id="{CC7F5979-47B7-7316-9213-FC72EDE776B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377117" y="2361286"/>
            <a:ext cx="5351432" cy="506207"/>
          </a:xfrm>
        </p:spPr>
        <p:txBody>
          <a:bodyPr anchor="ctr" anchorCtr="0"/>
          <a:lstStyle>
            <a:lvl1pPr marL="0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1814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1pPr>
            <a:lvl2pPr marL="163296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2pPr>
            <a:lvl3pPr marL="326592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3pPr>
            <a:lvl4pPr marL="489888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4pPr>
            <a:lvl5pPr marL="653184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obrazu 2">
            <a:extLst>
              <a:ext uri="{FF2B5EF4-FFF2-40B4-BE49-F238E27FC236}">
                <a16:creationId xmlns:a16="http://schemas.microsoft.com/office/drawing/2014/main" id="{BEC5CFE9-08B7-4DE4-6395-E58378FCD996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98956" y="5623803"/>
            <a:ext cx="615768" cy="653171"/>
          </a:xfrm>
        </p:spPr>
        <p:txBody>
          <a:bodyPr/>
          <a:lstStyle>
            <a:lvl1pPr marL="0" indent="0" algn="ctr">
              <a:buNone/>
              <a:defRPr sz="907"/>
            </a:lvl1pPr>
          </a:lstStyle>
          <a:p>
            <a:r>
              <a:rPr lang="pl-PL"/>
              <a:t>Wstaw IKONĘ</a:t>
            </a:r>
          </a:p>
        </p:txBody>
      </p:sp>
      <p:sp>
        <p:nvSpPr>
          <p:cNvPr id="22" name="Symbol zastępczy tekstu 17">
            <a:extLst>
              <a:ext uri="{FF2B5EF4-FFF2-40B4-BE49-F238E27FC236}">
                <a16:creationId xmlns:a16="http://schemas.microsoft.com/office/drawing/2014/main" id="{D76E62EC-026B-72AB-B40F-499A80EAA09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129063" y="5703779"/>
            <a:ext cx="7599486" cy="279210"/>
          </a:xfrm>
        </p:spPr>
        <p:txBody>
          <a:bodyPr anchor="ctr" anchorCtr="0">
            <a:spAutoFit/>
          </a:bodyPr>
          <a:lstStyle>
            <a:lvl1pPr marL="0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1814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1pPr>
            <a:lvl2pPr marL="163296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2pPr>
            <a:lvl3pPr marL="326592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3pPr>
            <a:lvl4pPr marL="489888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4pPr>
            <a:lvl5pPr marL="653184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5" name="Symbol zastępczy tekstu 42">
            <a:extLst>
              <a:ext uri="{FF2B5EF4-FFF2-40B4-BE49-F238E27FC236}">
                <a16:creationId xmlns:a16="http://schemas.microsoft.com/office/drawing/2014/main" id="{0FAFED24-BA32-3124-577B-3A797C03E6C0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397801" y="1341022"/>
            <a:ext cx="4064071" cy="891591"/>
          </a:xfrm>
        </p:spPr>
        <p:txBody>
          <a:bodyPr numCol="1">
            <a:spAutoFit/>
          </a:bodyPr>
          <a:lstStyle>
            <a:lvl1pPr marL="0" indent="0">
              <a:buNone/>
              <a:defRPr sz="1814" b="1"/>
            </a:lvl1pPr>
            <a:lvl2pPr marL="0" indent="0">
              <a:spcBef>
                <a:spcPts val="0"/>
              </a:spcBef>
              <a:buNone/>
              <a:defRPr/>
            </a:lvl2pPr>
            <a:lvl3pPr marL="326592" indent="0">
              <a:buNone/>
              <a:defRPr/>
            </a:lvl3pPr>
            <a:lvl4pPr marL="489888" indent="0">
              <a:buNone/>
              <a:defRPr/>
            </a:lvl4pPr>
            <a:lvl5pPr marL="653184" indent="0"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47" name="Symbol zastępczy tekstu 17">
            <a:extLst>
              <a:ext uri="{FF2B5EF4-FFF2-40B4-BE49-F238E27FC236}">
                <a16:creationId xmlns:a16="http://schemas.microsoft.com/office/drawing/2014/main" id="{F5D8F647-AC48-7436-1938-4942FDAD688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377117" y="2875591"/>
            <a:ext cx="5351432" cy="204182"/>
          </a:xfrm>
        </p:spPr>
        <p:txBody>
          <a:bodyPr anchor="ctr" anchorCtr="0"/>
          <a:lstStyle>
            <a:lvl1pPr marL="0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1270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1pPr>
            <a:lvl2pPr marL="163296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2pPr>
            <a:lvl3pPr marL="326592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3pPr>
            <a:lvl4pPr marL="489888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4pPr>
            <a:lvl5pPr marL="653184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8" name="Symbol zastępczy tekstu 17">
            <a:extLst>
              <a:ext uri="{FF2B5EF4-FFF2-40B4-BE49-F238E27FC236}">
                <a16:creationId xmlns:a16="http://schemas.microsoft.com/office/drawing/2014/main" id="{9761EFE3-D3EE-1DF0-EAEF-8E8DD3AAFF5B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129063" y="6108179"/>
            <a:ext cx="7599486" cy="204182"/>
          </a:xfrm>
        </p:spPr>
        <p:txBody>
          <a:bodyPr anchor="ctr" anchorCtr="0"/>
          <a:lstStyle>
            <a:lvl1pPr marL="0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1270" b="0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1pPr>
            <a:lvl2pPr marL="163296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2pPr>
            <a:lvl3pPr marL="326592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3pPr>
            <a:lvl4pPr marL="489888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 smtClean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4pPr>
            <a:lvl5pPr marL="653184" indent="0" algn="l" defTabSz="82813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722" b="1" i="0" kern="1200" dirty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9" name="Symbol zastępczy tekstu 42">
            <a:extLst>
              <a:ext uri="{FF2B5EF4-FFF2-40B4-BE49-F238E27FC236}">
                <a16:creationId xmlns:a16="http://schemas.microsoft.com/office/drawing/2014/main" id="{CC4C37A2-2735-82FC-EA26-45DB6CF08AF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4670726" y="1341022"/>
            <a:ext cx="4064071" cy="891591"/>
          </a:xfrm>
        </p:spPr>
        <p:txBody>
          <a:bodyPr numCol="1">
            <a:spAutoFit/>
          </a:bodyPr>
          <a:lstStyle>
            <a:lvl1pPr marL="0" indent="0">
              <a:buNone/>
              <a:defRPr sz="1814" b="1"/>
            </a:lvl1pPr>
            <a:lvl2pPr marL="0" indent="0">
              <a:spcBef>
                <a:spcPts val="0"/>
              </a:spcBef>
              <a:buNone/>
              <a:defRPr/>
            </a:lvl2pPr>
            <a:lvl3pPr marL="326592" indent="0">
              <a:buNone/>
              <a:defRPr/>
            </a:lvl3pPr>
            <a:lvl4pPr marL="489888" indent="0">
              <a:buNone/>
              <a:defRPr/>
            </a:lvl4pPr>
            <a:lvl5pPr marL="653184" indent="0"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  <p:sp>
        <p:nvSpPr>
          <p:cNvPr id="50" name="Symbol zastępczy tekstu 42">
            <a:extLst>
              <a:ext uri="{FF2B5EF4-FFF2-40B4-BE49-F238E27FC236}">
                <a16:creationId xmlns:a16="http://schemas.microsoft.com/office/drawing/2014/main" id="{D47D7BD2-E95B-E003-23CF-37BC9D04533B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395484" y="2324480"/>
            <a:ext cx="1847305" cy="1968744"/>
          </a:xfrm>
        </p:spPr>
        <p:txBody>
          <a:bodyPr numCol="1">
            <a:spAutoFit/>
          </a:bodyPr>
          <a:lstStyle>
            <a:lvl1pPr marL="0" indent="0">
              <a:buNone/>
              <a:defRPr sz="1814" b="1"/>
            </a:lvl1pPr>
            <a:lvl2pPr marL="0" indent="0">
              <a:spcBef>
                <a:spcPts val="0"/>
              </a:spcBef>
              <a:buNone/>
              <a:defRPr/>
            </a:lvl2pPr>
            <a:lvl3pPr marL="326592" indent="0">
              <a:buNone/>
              <a:defRPr/>
            </a:lvl3pPr>
            <a:lvl4pPr marL="489888" indent="0">
              <a:buNone/>
              <a:defRPr/>
            </a:lvl4pPr>
            <a:lvl5pPr marL="653184" indent="0"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2" name="Symbol zastępczy tekstu 51">
            <a:extLst>
              <a:ext uri="{FF2B5EF4-FFF2-40B4-BE49-F238E27FC236}">
                <a16:creationId xmlns:a16="http://schemas.microsoft.com/office/drawing/2014/main" id="{BFDBEB9B-D9AE-DA13-D725-18FBE0E8ED8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2635747" y="3409387"/>
            <a:ext cx="6092803" cy="2020875"/>
          </a:xfrm>
        </p:spPr>
        <p:txBody>
          <a:bodyPr vert="horz" wrap="square" lIns="0" tIns="0" rIns="0" bIns="0" numCol="3" spcCol="288000" rtlCol="0">
            <a:normAutofit/>
          </a:bodyPr>
          <a:lstStyle>
            <a:lvl1pPr marL="0" marR="0" indent="0" algn="l" defTabSz="828131" rtl="0" eaLnBrk="1" fontAlgn="auto" latinLnBrk="0" hangingPunct="1">
              <a:lnSpc>
                <a:spcPct val="110000"/>
              </a:lnSpc>
              <a:spcBef>
                <a:spcPts val="544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lang="pl-PL" sz="1089" b="0" i="0" kern="1200" dirty="0" smtClean="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1pPr>
            <a:lvl2pPr marL="0" marR="0" indent="0" algn="l" defTabSz="828131" rtl="0" eaLnBrk="1" fontAlgn="auto" latinLnBrk="0" hangingPunct="1">
              <a:lnSpc>
                <a:spcPct val="110000"/>
              </a:lnSpc>
              <a:spcBef>
                <a:spcPts val="544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lang="pl-PL" sz="1089" b="0" i="0" kern="1200" dirty="0" smtClean="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2pPr>
            <a:lvl3pPr marL="0" marR="0" indent="0" algn="l" defTabSz="828131" rtl="0" eaLnBrk="1" fontAlgn="auto" latinLnBrk="0" hangingPunct="1">
              <a:lnSpc>
                <a:spcPct val="110000"/>
              </a:lnSpc>
              <a:spcBef>
                <a:spcPts val="544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lang="pl-PL" sz="1089" b="0" i="0" kern="1200" dirty="0" smtClean="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3pPr>
            <a:lvl4pPr marL="0" marR="0" indent="0" algn="l" defTabSz="828131" rtl="0" eaLnBrk="1" fontAlgn="auto" latinLnBrk="0" hangingPunct="1">
              <a:lnSpc>
                <a:spcPct val="110000"/>
              </a:lnSpc>
              <a:spcBef>
                <a:spcPts val="544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lang="pl-PL" sz="1089" b="0" i="0" kern="1200" dirty="0" smtClean="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4pPr>
            <a:lvl5pPr marL="0" marR="0" indent="0" algn="l" defTabSz="828131" rtl="0" eaLnBrk="1" fontAlgn="auto" latinLnBrk="0" hangingPunct="1">
              <a:lnSpc>
                <a:spcPct val="110000"/>
              </a:lnSpc>
              <a:spcBef>
                <a:spcPts val="544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lang="pl-PL" sz="1089" b="0" i="0" kern="1200" dirty="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5pPr>
          </a:lstStyle>
          <a:p>
            <a:pPr marL="163296" lvl="0" indent="-163296"/>
            <a:r>
              <a:rPr lang="pl-PL"/>
              <a:t>Kliknij, aby edytować style wzorca tekstu</a:t>
            </a:r>
          </a:p>
          <a:p>
            <a:pPr marL="163296" lvl="1" indent="-163296"/>
            <a:r>
              <a:rPr lang="pl-PL"/>
              <a:t>Drugi poziom</a:t>
            </a:r>
          </a:p>
          <a:p>
            <a:pPr marL="163296" lvl="2" indent="-163296"/>
            <a:r>
              <a:rPr lang="pl-PL"/>
              <a:t>Trzeci poziom</a:t>
            </a:r>
          </a:p>
          <a:p>
            <a:pPr marL="163296" lvl="3" indent="-163296"/>
            <a:r>
              <a:rPr lang="pl-PL"/>
              <a:t>Czwarty poziom</a:t>
            </a:r>
          </a:p>
          <a:p>
            <a:pPr marL="163296" lvl="4" indent="-163296"/>
            <a:r>
              <a:rPr lang="pl-PL"/>
              <a:t>Piąty poziom</a:t>
            </a:r>
          </a:p>
        </p:txBody>
      </p:sp>
      <p:sp>
        <p:nvSpPr>
          <p:cNvPr id="53" name="Placeholder REGISTER2">
            <a:extLst>
              <a:ext uri="{FF2B5EF4-FFF2-40B4-BE49-F238E27FC236}">
                <a16:creationId xmlns:a16="http://schemas.microsoft.com/office/drawing/2014/main" id="{FF70E39B-A1BF-61C8-FFAF-D3D782503B2C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1" y="184318"/>
            <a:ext cx="1068575" cy="61132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816" b="0" i="0">
                <a:solidFill>
                  <a:schemeClr val="accent2"/>
                </a:solidFill>
              </a:defRPr>
            </a:lvl1pPr>
            <a:lvl2pPr marL="414070" indent="0" algn="r">
              <a:buNone/>
              <a:defRPr sz="1089">
                <a:solidFill>
                  <a:schemeClr val="bg2"/>
                </a:solidFill>
              </a:defRPr>
            </a:lvl2pPr>
            <a:lvl3pPr marL="828136" indent="0" algn="r">
              <a:buNone/>
              <a:defRPr sz="1089">
                <a:solidFill>
                  <a:schemeClr val="bg2"/>
                </a:solidFill>
              </a:defRPr>
            </a:lvl3pPr>
            <a:lvl4pPr marL="1242197" indent="0" algn="r">
              <a:buNone/>
              <a:defRPr sz="1089">
                <a:solidFill>
                  <a:schemeClr val="bg2"/>
                </a:solidFill>
              </a:defRPr>
            </a:lvl4pPr>
            <a:lvl5pPr marL="1656267" indent="0" algn="r">
              <a:buNone/>
              <a:defRPr sz="1089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845CC65-A093-330B-260C-048B8BCDC14A}"/>
              </a:ext>
            </a:extLst>
          </p:cNvPr>
          <p:cNvSpPr>
            <a:spLocks noGrp="1"/>
          </p:cNvSpPr>
          <p:nvPr>
            <p:ph type="dt" sz="half" idx="62"/>
          </p:nvPr>
        </p:nvSpPr>
        <p:spPr>
          <a:solidFill>
            <a:srgbClr val="E3F2E9"/>
          </a:solidFill>
        </p:spPr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3C2D4C7-37E2-1673-F6F5-DC3A9BB1EF30}"/>
              </a:ext>
            </a:extLst>
          </p:cNvPr>
          <p:cNvSpPr>
            <a:spLocks noGrp="1"/>
          </p:cNvSpPr>
          <p:nvPr>
            <p:ph type="ftr" sz="quarter" idx="63"/>
          </p:nvPr>
        </p:nvSpPr>
        <p:spPr>
          <a:solidFill>
            <a:srgbClr val="E3F2E9"/>
          </a:solidFill>
        </p:spPr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FE9C8C5-BCC2-4067-30A8-39295289A6BE}"/>
              </a:ext>
            </a:extLst>
          </p:cNvPr>
          <p:cNvSpPr>
            <a:spLocks noGrp="1"/>
          </p:cNvSpPr>
          <p:nvPr>
            <p:ph type="sldNum" sz="quarter" idx="64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4789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8" userDrawn="1">
          <p15:clr>
            <a:srgbClr val="FBAE40"/>
          </p15:clr>
        </p15:guide>
        <p15:guide id="2" pos="252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/6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UEBOX">
            <a:extLst>
              <a:ext uri="{FF2B5EF4-FFF2-40B4-BE49-F238E27FC236}">
                <a16:creationId xmlns:a16="http://schemas.microsoft.com/office/drawing/2014/main" id="{A33CA726-E052-0842-A3BF-CBF47E47D3C5}"/>
              </a:ext>
            </a:extLst>
          </p:cNvPr>
          <p:cNvSpPr/>
          <p:nvPr userDrawn="1"/>
        </p:nvSpPr>
        <p:spPr>
          <a:xfrm>
            <a:off x="5918860" y="816464"/>
            <a:ext cx="3225140" cy="5551953"/>
          </a:xfrm>
          <a:prstGeom prst="rect">
            <a:avLst/>
          </a:prstGeom>
          <a:solidFill>
            <a:srgbClr val="E3F2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2281" tIns="163293" rIns="212281" bIns="163293" rtlCol="0" anchor="ctr"/>
          <a:lstStyle/>
          <a:p>
            <a:pPr algn="ctr"/>
            <a:endParaRPr lang="pl-PL" sz="1633" b="0" i="0">
              <a:latin typeface="Poppins" pitchFamily="2" charset="77"/>
            </a:endParaRPr>
          </a:p>
        </p:txBody>
      </p:sp>
      <p:sp>
        <p:nvSpPr>
          <p:cNvPr id="29" name="Symbol zastępczy tekstu 21">
            <a:extLst>
              <a:ext uri="{FF2B5EF4-FFF2-40B4-BE49-F238E27FC236}">
                <a16:creationId xmlns:a16="http://schemas.microsoft.com/office/drawing/2014/main" id="{6C30902C-3AB2-8073-A1F5-46ACF0E7F85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00250" y="1306342"/>
            <a:ext cx="2697904" cy="489927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1" name="Symbol zastępczy tekstu 21">
            <a:extLst>
              <a:ext uri="{FF2B5EF4-FFF2-40B4-BE49-F238E27FC236}">
                <a16:creationId xmlns:a16="http://schemas.microsoft.com/office/drawing/2014/main" id="{B39D0C57-5090-74FF-CDE3-A4AC9453839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221796" y="1302457"/>
            <a:ext cx="2697065" cy="489927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2" name="Symbol zastępczy tekstu 21">
            <a:extLst>
              <a:ext uri="{FF2B5EF4-FFF2-40B4-BE49-F238E27FC236}">
                <a16:creationId xmlns:a16="http://schemas.microsoft.com/office/drawing/2014/main" id="{18342E5B-03AE-AD3D-88D4-7AE41151308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52163" y="1306342"/>
            <a:ext cx="2697904" cy="489927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Symbol zastępczy tekstu 13">
            <a:extLst>
              <a:ext uri="{FF2B5EF4-FFF2-40B4-BE49-F238E27FC236}">
                <a16:creationId xmlns:a16="http://schemas.microsoft.com/office/drawing/2014/main" id="{9B764FCC-AC04-73DA-3E47-7AD68763B9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9160" y="979757"/>
            <a:ext cx="8344324" cy="21228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pl-PL" sz="127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" pitchFamily="2" charset="0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  <p:sp>
        <p:nvSpPr>
          <p:cNvPr id="2" name="Placeholder REGISTER2">
            <a:extLst>
              <a:ext uri="{FF2B5EF4-FFF2-40B4-BE49-F238E27FC236}">
                <a16:creationId xmlns:a16="http://schemas.microsoft.com/office/drawing/2014/main" id="{C109A8AB-1EAD-BDDB-CA61-0F1A395CCBB4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1" y="163293"/>
            <a:ext cx="1068575" cy="6533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816" b="0" i="0">
                <a:solidFill>
                  <a:schemeClr val="accent2"/>
                </a:solidFill>
              </a:defRPr>
            </a:lvl1pPr>
            <a:lvl2pPr marL="414070" indent="0" algn="r">
              <a:buNone/>
              <a:defRPr sz="1089">
                <a:solidFill>
                  <a:schemeClr val="bg2"/>
                </a:solidFill>
              </a:defRPr>
            </a:lvl2pPr>
            <a:lvl3pPr marL="828136" indent="0" algn="r">
              <a:buNone/>
              <a:defRPr sz="1089">
                <a:solidFill>
                  <a:schemeClr val="bg2"/>
                </a:solidFill>
              </a:defRPr>
            </a:lvl3pPr>
            <a:lvl4pPr marL="1242197" indent="0" algn="r">
              <a:buNone/>
              <a:defRPr sz="1089">
                <a:solidFill>
                  <a:schemeClr val="bg2"/>
                </a:solidFill>
              </a:defRPr>
            </a:lvl4pPr>
            <a:lvl5pPr marL="1656267" indent="0" algn="r">
              <a:buNone/>
              <a:defRPr sz="1089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9" name="Tytuł 8">
            <a:extLst>
              <a:ext uri="{FF2B5EF4-FFF2-40B4-BE49-F238E27FC236}">
                <a16:creationId xmlns:a16="http://schemas.microsoft.com/office/drawing/2014/main" id="{AC0DADB1-5352-82F7-5D38-78261DED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4AE7CB5-9D6C-1B4B-6B19-04DF300CE4FA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10" name="Symbol zastępczy stopki 9">
            <a:extLst>
              <a:ext uri="{FF2B5EF4-FFF2-40B4-BE49-F238E27FC236}">
                <a16:creationId xmlns:a16="http://schemas.microsoft.com/office/drawing/2014/main" id="{7D0B8E67-F8F7-860A-E4F3-88F84DDEC006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48CB7C5C-F6CA-463F-B753-823F0D51AA40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4965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12" userDrawn="1">
          <p15:clr>
            <a:srgbClr val="FBAE40"/>
          </p15:clr>
        </p15:guide>
        <p15:guide id="11" pos="1781" userDrawn="1">
          <p15:clr>
            <a:srgbClr val="FBAE40"/>
          </p15:clr>
        </p15:guide>
        <p15:guide id="12" pos="3270" userDrawn="1">
          <p15:clr>
            <a:srgbClr val="FBAE40"/>
          </p15:clr>
        </p15:guide>
        <p15:guide id="13" pos="4051" userDrawn="1">
          <p15:clr>
            <a:srgbClr val="FBAE40"/>
          </p15:clr>
        </p15:guide>
        <p15:guide id="15" pos="2560" userDrawn="1">
          <p15:clr>
            <a:srgbClr val="FBAE40"/>
          </p15:clr>
        </p15:guide>
        <p15:guide id="16" pos="3339" userDrawn="1">
          <p15:clr>
            <a:srgbClr val="FBAE40"/>
          </p15:clr>
        </p15:guide>
        <p15:guide id="17" pos="4119" userDrawn="1">
          <p15:clr>
            <a:srgbClr val="FBAE40"/>
          </p15:clr>
        </p15:guide>
        <p15:guide id="18" pos="999" userDrawn="1">
          <p15:clr>
            <a:srgbClr val="FBAE40"/>
          </p15:clr>
        </p15:guide>
        <p15:guide id="19" pos="932" userDrawn="1">
          <p15:clr>
            <a:srgbClr val="FBAE40"/>
          </p15:clr>
        </p15:guide>
        <p15:guide id="20" pos="249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/6C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BOX">
            <a:extLst>
              <a:ext uri="{FF2B5EF4-FFF2-40B4-BE49-F238E27FC236}">
                <a16:creationId xmlns:a16="http://schemas.microsoft.com/office/drawing/2014/main" id="{665ABE3C-1F50-08FB-8EE5-098D5D5DB000}"/>
              </a:ext>
            </a:extLst>
          </p:cNvPr>
          <p:cNvSpPr/>
          <p:nvPr userDrawn="1"/>
        </p:nvSpPr>
        <p:spPr>
          <a:xfrm>
            <a:off x="-1" y="816464"/>
            <a:ext cx="9144001" cy="5551953"/>
          </a:xfrm>
          <a:prstGeom prst="rect">
            <a:avLst/>
          </a:prstGeom>
          <a:solidFill>
            <a:srgbClr val="E3F2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2281" tIns="163293" rIns="212281" bIns="163293" rtlCol="0" anchor="ctr"/>
          <a:lstStyle/>
          <a:p>
            <a:pPr algn="ctr"/>
            <a:endParaRPr lang="pl-PL" sz="1633" b="0" i="0">
              <a:latin typeface="Poppins" pitchFamily="2" charset="77"/>
            </a:endParaRPr>
          </a:p>
        </p:txBody>
      </p:sp>
      <p:sp>
        <p:nvSpPr>
          <p:cNvPr id="3" name="Symbol zastępczy tekstu 13">
            <a:extLst>
              <a:ext uri="{FF2B5EF4-FFF2-40B4-BE49-F238E27FC236}">
                <a16:creationId xmlns:a16="http://schemas.microsoft.com/office/drawing/2014/main" id="{9B764FCC-AC04-73DA-3E47-7AD68763B9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9160" y="979757"/>
            <a:ext cx="8344324" cy="21228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kumimoji="0" lang="pl-PL" sz="127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" pitchFamily="2" charset="0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  <p:sp>
        <p:nvSpPr>
          <p:cNvPr id="4" name="Picture Placeholder 41">
            <a:extLst>
              <a:ext uri="{FF2B5EF4-FFF2-40B4-BE49-F238E27FC236}">
                <a16:creationId xmlns:a16="http://schemas.microsoft.com/office/drawing/2014/main" id="{767C3D68-C4AD-4442-790B-198E230FED84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93728" y="3337705"/>
            <a:ext cx="2704506" cy="2860888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Font typeface="Poppins" pitchFamily="2" charset="0"/>
              <a:buNone/>
              <a:defRPr b="0" i="0"/>
            </a:lvl1pPr>
          </a:lstStyle>
          <a:p>
            <a:r>
              <a:rPr lang="en-GB"/>
              <a:t>Place Picture</a:t>
            </a:r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C12446C8-6765-6418-CDFD-C8AF84BF73B6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228448" y="3337705"/>
            <a:ext cx="2697065" cy="2860888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Font typeface="Poppins" pitchFamily="2" charset="0"/>
              <a:buNone/>
              <a:defRPr b="0" i="0"/>
            </a:lvl1pPr>
          </a:lstStyle>
          <a:p>
            <a:r>
              <a:rPr lang="en-GB"/>
              <a:t>Place Picture</a:t>
            </a:r>
          </a:p>
        </p:txBody>
      </p:sp>
      <p:sp>
        <p:nvSpPr>
          <p:cNvPr id="9" name="Picture Placeholder 41">
            <a:extLst>
              <a:ext uri="{FF2B5EF4-FFF2-40B4-BE49-F238E27FC236}">
                <a16:creationId xmlns:a16="http://schemas.microsoft.com/office/drawing/2014/main" id="{FB59797F-A724-9970-8637-1502E1A3EE9A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049290" y="3337705"/>
            <a:ext cx="2697065" cy="2860888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Font typeface="Poppins" pitchFamily="2" charset="0"/>
              <a:buNone/>
              <a:defRPr b="0" i="0"/>
            </a:lvl1pPr>
          </a:lstStyle>
          <a:p>
            <a:r>
              <a:rPr lang="en-GB"/>
              <a:t>Place Picture</a:t>
            </a:r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E9665834-748A-453D-68B5-635DA66AB6B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93729" y="1306218"/>
            <a:ext cx="2697065" cy="1897058"/>
          </a:xfrm>
        </p:spPr>
        <p:txBody>
          <a:bodyPr/>
          <a:lstStyle>
            <a:lvl1pPr>
              <a:defRPr sz="1089" b="0" i="0"/>
            </a:lvl1pPr>
            <a:lvl2pPr>
              <a:defRPr sz="1089" b="0" i="0"/>
            </a:lvl2pPr>
            <a:lvl3pPr>
              <a:defRPr sz="1089" b="0" i="0"/>
            </a:lvl3pPr>
            <a:lvl4pPr>
              <a:defRPr sz="1089" b="0" i="0"/>
            </a:lvl4pPr>
            <a:lvl5pPr>
              <a:defRPr sz="1089" b="0" i="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5B647931-A1A3-E916-958D-EAA373CBF05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228448" y="1306218"/>
            <a:ext cx="2697065" cy="1897058"/>
          </a:xfrm>
        </p:spPr>
        <p:txBody>
          <a:bodyPr/>
          <a:lstStyle>
            <a:lvl1pPr>
              <a:defRPr sz="1089" b="0" i="0"/>
            </a:lvl1pPr>
            <a:lvl2pPr>
              <a:defRPr sz="1089" b="0" i="0"/>
            </a:lvl2pPr>
            <a:lvl3pPr>
              <a:defRPr sz="1089" b="0" i="0"/>
            </a:lvl3pPr>
            <a:lvl4pPr>
              <a:defRPr sz="1089" b="0" i="0"/>
            </a:lvl4pPr>
            <a:lvl5pPr>
              <a:defRPr sz="1089" b="0" i="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6" name="Symbol zastępczy tekstu 2">
            <a:extLst>
              <a:ext uri="{FF2B5EF4-FFF2-40B4-BE49-F238E27FC236}">
                <a16:creationId xmlns:a16="http://schemas.microsoft.com/office/drawing/2014/main" id="{C4606FA2-AA40-72D0-B832-C491E9B2A68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49290" y="1306218"/>
            <a:ext cx="2697065" cy="1897058"/>
          </a:xfrm>
        </p:spPr>
        <p:txBody>
          <a:bodyPr/>
          <a:lstStyle>
            <a:lvl1pPr>
              <a:defRPr sz="1089" b="0" i="0"/>
            </a:lvl1pPr>
            <a:lvl2pPr>
              <a:defRPr sz="1089" b="0" i="0"/>
            </a:lvl2pPr>
            <a:lvl3pPr>
              <a:defRPr sz="1089" b="0" i="0"/>
            </a:lvl3pPr>
            <a:lvl4pPr>
              <a:defRPr sz="1089" b="0" i="0"/>
            </a:lvl4pPr>
            <a:lvl5pPr>
              <a:defRPr sz="1089" b="0" i="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" name="Placeholder REGISTER2">
            <a:extLst>
              <a:ext uri="{FF2B5EF4-FFF2-40B4-BE49-F238E27FC236}">
                <a16:creationId xmlns:a16="http://schemas.microsoft.com/office/drawing/2014/main" id="{CCF92E04-908A-2F7C-716F-989A70D5E3CC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1" y="277701"/>
            <a:ext cx="1068575" cy="424561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816" b="0" i="0">
                <a:solidFill>
                  <a:schemeClr val="accent2"/>
                </a:solidFill>
              </a:defRPr>
            </a:lvl1pPr>
            <a:lvl2pPr marL="414070" indent="0" algn="r">
              <a:buNone/>
              <a:defRPr sz="1089">
                <a:solidFill>
                  <a:schemeClr val="bg2"/>
                </a:solidFill>
              </a:defRPr>
            </a:lvl2pPr>
            <a:lvl3pPr marL="828136" indent="0" algn="r">
              <a:buNone/>
              <a:defRPr sz="1089">
                <a:solidFill>
                  <a:schemeClr val="bg2"/>
                </a:solidFill>
              </a:defRPr>
            </a:lvl3pPr>
            <a:lvl4pPr marL="1242197" indent="0" algn="r">
              <a:buNone/>
              <a:defRPr sz="1089">
                <a:solidFill>
                  <a:schemeClr val="bg2"/>
                </a:solidFill>
              </a:defRPr>
            </a:lvl4pPr>
            <a:lvl5pPr marL="1656267" indent="0" algn="r">
              <a:buNone/>
              <a:defRPr sz="1089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6320CBE1-B067-E820-61B0-7E6EF633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C77D243-ACFA-5B22-1B68-EAADD58CFBBB}"/>
              </a:ext>
            </a:extLst>
          </p:cNvPr>
          <p:cNvSpPr>
            <a:spLocks noGrp="1"/>
          </p:cNvSpPr>
          <p:nvPr>
            <p:ph type="dt" sz="half" idx="52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10" name="Symbol zastępczy stopki 9">
            <a:extLst>
              <a:ext uri="{FF2B5EF4-FFF2-40B4-BE49-F238E27FC236}">
                <a16:creationId xmlns:a16="http://schemas.microsoft.com/office/drawing/2014/main" id="{83471E6C-4820-29D7-A575-34B62B4FF789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12" name="Symbol zastępczy numeru slajdu 11">
            <a:extLst>
              <a:ext uri="{FF2B5EF4-FFF2-40B4-BE49-F238E27FC236}">
                <a16:creationId xmlns:a16="http://schemas.microsoft.com/office/drawing/2014/main" id="{2F2C1B2D-147D-3655-152A-8C93D1BCD955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299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12" userDrawn="1">
          <p15:clr>
            <a:srgbClr val="FBAE40"/>
          </p15:clr>
        </p15:guide>
        <p15:guide id="11" pos="1781" userDrawn="1">
          <p15:clr>
            <a:srgbClr val="FBAE40"/>
          </p15:clr>
        </p15:guide>
        <p15:guide id="12" pos="3270" userDrawn="1">
          <p15:clr>
            <a:srgbClr val="FBAE40"/>
          </p15:clr>
        </p15:guide>
        <p15:guide id="13" pos="4051" userDrawn="1">
          <p15:clr>
            <a:srgbClr val="FBAE40"/>
          </p15:clr>
        </p15:guide>
        <p15:guide id="15" pos="2560" userDrawn="1">
          <p15:clr>
            <a:srgbClr val="FBAE40"/>
          </p15:clr>
        </p15:guide>
        <p15:guide id="16" pos="3339" userDrawn="1">
          <p15:clr>
            <a:srgbClr val="FBAE40"/>
          </p15:clr>
        </p15:guide>
        <p15:guide id="17" pos="4119" userDrawn="1">
          <p15:clr>
            <a:srgbClr val="FBAE40"/>
          </p15:clr>
        </p15:guide>
        <p15:guide id="18" pos="999" userDrawn="1">
          <p15:clr>
            <a:srgbClr val="FBAE40"/>
          </p15:clr>
        </p15:guide>
        <p15:guide id="19" pos="932" userDrawn="1">
          <p15:clr>
            <a:srgbClr val="FBAE40"/>
          </p15:clr>
        </p15:guide>
        <p15:guide id="20" pos="2492" userDrawn="1">
          <p15:clr>
            <a:srgbClr val="FBAE40"/>
          </p15:clr>
        </p15:guide>
        <p15:guide id="21" orient="horz" pos="222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BOX">
            <a:extLst>
              <a:ext uri="{FF2B5EF4-FFF2-40B4-BE49-F238E27FC236}">
                <a16:creationId xmlns:a16="http://schemas.microsoft.com/office/drawing/2014/main" id="{FE0B3A65-0968-488D-0287-D1E6393173F6}"/>
              </a:ext>
            </a:extLst>
          </p:cNvPr>
          <p:cNvSpPr/>
          <p:nvPr userDrawn="1"/>
        </p:nvSpPr>
        <p:spPr>
          <a:xfrm>
            <a:off x="-1" y="816464"/>
            <a:ext cx="9144001" cy="5551953"/>
          </a:xfrm>
          <a:prstGeom prst="rect">
            <a:avLst/>
          </a:prstGeom>
          <a:solidFill>
            <a:srgbClr val="E3F2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2281" tIns="163293" rIns="212281" bIns="163293" rtlCol="0" anchor="ctr"/>
          <a:lstStyle/>
          <a:p>
            <a:pPr algn="ctr"/>
            <a:endParaRPr lang="pl-PL" sz="1633" b="0" i="0">
              <a:latin typeface="Poppins" pitchFamily="2" charset="77"/>
            </a:endParaRPr>
          </a:p>
        </p:txBody>
      </p:sp>
      <p:sp>
        <p:nvSpPr>
          <p:cNvPr id="7" name="Picture Placeholder 41">
            <a:extLst>
              <a:ext uri="{FF2B5EF4-FFF2-40B4-BE49-F238E27FC236}">
                <a16:creationId xmlns:a16="http://schemas.microsoft.com/office/drawing/2014/main" id="{D0EE50A8-A780-6D77-8B81-3668A52B8D1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05057" y="4082318"/>
            <a:ext cx="1995089" cy="2116274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Font typeface="Poppins" pitchFamily="2" charset="0"/>
              <a:buNone/>
              <a:defRPr b="0" i="0"/>
            </a:lvl1pPr>
          </a:lstStyle>
          <a:p>
            <a:r>
              <a:rPr lang="en-GB"/>
              <a:t>Place Picture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A5B8ADA-EF14-FF46-25EE-24982977B9C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93729" y="1306219"/>
            <a:ext cx="1995089" cy="2645557"/>
          </a:xfrm>
        </p:spPr>
        <p:txBody>
          <a:bodyPr/>
          <a:lstStyle>
            <a:lvl1pPr>
              <a:defRPr sz="1089" b="0" i="0"/>
            </a:lvl1pPr>
            <a:lvl2pPr>
              <a:defRPr sz="1089" b="0" i="0"/>
            </a:lvl2pPr>
            <a:lvl3pPr>
              <a:defRPr sz="1089" b="0" i="0"/>
            </a:lvl3pPr>
            <a:lvl4pPr>
              <a:defRPr sz="1089" b="0" i="0"/>
            </a:lvl4pPr>
            <a:lvl5pPr>
              <a:defRPr sz="1089" b="0" i="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tekstu 13">
            <a:extLst>
              <a:ext uri="{FF2B5EF4-FFF2-40B4-BE49-F238E27FC236}">
                <a16:creationId xmlns:a16="http://schemas.microsoft.com/office/drawing/2014/main" id="{AC70CC4D-3D2A-F13C-1D7E-E8E6D56A6F6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99160" y="979757"/>
            <a:ext cx="8344324" cy="212281"/>
          </a:xfrm>
        </p:spPr>
        <p:txBody>
          <a:bodyPr/>
          <a:lstStyle>
            <a:lvl1pPr marL="0" indent="0">
              <a:buNone/>
              <a:defRPr kumimoji="0" lang="pl-PL" sz="127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  <p:sp>
        <p:nvSpPr>
          <p:cNvPr id="2" name="Picture Placeholder 41">
            <a:extLst>
              <a:ext uri="{FF2B5EF4-FFF2-40B4-BE49-F238E27FC236}">
                <a16:creationId xmlns:a16="http://schemas.microsoft.com/office/drawing/2014/main" id="{5CAB0F30-54DE-DF69-CF73-D69FA5FB50C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512032" y="4082318"/>
            <a:ext cx="1995089" cy="2116274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Font typeface="Poppins" pitchFamily="2" charset="0"/>
              <a:buNone/>
              <a:defRPr b="0" i="0"/>
            </a:lvl1pPr>
          </a:lstStyle>
          <a:p>
            <a:r>
              <a:rPr lang="en-GB"/>
              <a:t>Place Picture</a:t>
            </a:r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FC62D576-E49A-9811-2B5F-AAD462CAFE6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512032" y="1306219"/>
            <a:ext cx="1995089" cy="2645557"/>
          </a:xfrm>
        </p:spPr>
        <p:txBody>
          <a:bodyPr/>
          <a:lstStyle>
            <a:lvl1pPr>
              <a:defRPr sz="1089" b="0" i="0"/>
            </a:lvl1pPr>
            <a:lvl2pPr>
              <a:defRPr sz="1089" b="0" i="0"/>
            </a:lvl2pPr>
            <a:lvl3pPr>
              <a:defRPr sz="1089" b="0" i="0"/>
            </a:lvl3pPr>
            <a:lvl4pPr>
              <a:defRPr sz="1089" b="0" i="0"/>
            </a:lvl4pPr>
            <a:lvl5pPr>
              <a:defRPr sz="1089" b="0" i="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1" name="Picture Placeholder 41">
            <a:extLst>
              <a:ext uri="{FF2B5EF4-FFF2-40B4-BE49-F238E27FC236}">
                <a16:creationId xmlns:a16="http://schemas.microsoft.com/office/drawing/2014/main" id="{7AD43A96-D1BE-9713-E3C5-EDABA23E7A87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634481" y="4082318"/>
            <a:ext cx="1995089" cy="2116274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Font typeface="Poppins" pitchFamily="2" charset="0"/>
              <a:buNone/>
              <a:defRPr b="0" i="0"/>
            </a:lvl1pPr>
          </a:lstStyle>
          <a:p>
            <a:r>
              <a:rPr lang="en-GB"/>
              <a:t>Place Picture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9D99B587-4DFA-D3B7-B7AA-AC8B836F492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634481" y="1306219"/>
            <a:ext cx="1995089" cy="2645557"/>
          </a:xfrm>
        </p:spPr>
        <p:txBody>
          <a:bodyPr/>
          <a:lstStyle>
            <a:lvl1pPr>
              <a:defRPr sz="1089" b="0" i="0"/>
            </a:lvl1pPr>
            <a:lvl2pPr>
              <a:defRPr sz="1089" b="0" i="0"/>
            </a:lvl2pPr>
            <a:lvl3pPr>
              <a:defRPr sz="1089" b="0" i="0"/>
            </a:lvl3pPr>
            <a:lvl4pPr>
              <a:defRPr sz="1089" b="0" i="0"/>
            </a:lvl4pPr>
            <a:lvl5pPr>
              <a:defRPr sz="1089" b="0" i="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3" name="Picture Placeholder 41">
            <a:extLst>
              <a:ext uri="{FF2B5EF4-FFF2-40B4-BE49-F238E27FC236}">
                <a16:creationId xmlns:a16="http://schemas.microsoft.com/office/drawing/2014/main" id="{6673026C-D34B-DCBC-8FBD-5538026D7C4D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751762" y="4082318"/>
            <a:ext cx="1995089" cy="2116274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Font typeface="Poppins" pitchFamily="2" charset="0"/>
              <a:buNone/>
              <a:defRPr b="0" i="0"/>
            </a:lvl1pPr>
          </a:lstStyle>
          <a:p>
            <a:r>
              <a:rPr lang="en-GB"/>
              <a:t>Place Picture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2425CC05-F54E-7313-D497-3F6576B243B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751762" y="1306219"/>
            <a:ext cx="1995089" cy="2661899"/>
          </a:xfrm>
        </p:spPr>
        <p:txBody>
          <a:bodyPr/>
          <a:lstStyle>
            <a:lvl1pPr>
              <a:defRPr sz="1089" b="0" i="0"/>
            </a:lvl1pPr>
            <a:lvl2pPr>
              <a:defRPr sz="1089" b="0" i="0"/>
            </a:lvl2pPr>
            <a:lvl3pPr>
              <a:defRPr sz="1089" b="0" i="0"/>
            </a:lvl3pPr>
            <a:lvl4pPr>
              <a:defRPr sz="1089" b="0" i="0"/>
            </a:lvl4pPr>
            <a:lvl5pPr>
              <a:defRPr sz="1089" b="0" i="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3" name="Tytuł 22">
            <a:extLst>
              <a:ext uri="{FF2B5EF4-FFF2-40B4-BE49-F238E27FC236}">
                <a16:creationId xmlns:a16="http://schemas.microsoft.com/office/drawing/2014/main" id="{3AA20D47-B275-11C1-38C2-9A6C81B57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8" name="Placeholder REGISTER2">
            <a:extLst>
              <a:ext uri="{FF2B5EF4-FFF2-40B4-BE49-F238E27FC236}">
                <a16:creationId xmlns:a16="http://schemas.microsoft.com/office/drawing/2014/main" id="{1E7CB49B-B3EC-B173-9A77-2D19736B17A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1" y="163293"/>
            <a:ext cx="1068575" cy="6533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816" b="0" i="0">
                <a:solidFill>
                  <a:schemeClr val="accent2"/>
                </a:solidFill>
              </a:defRPr>
            </a:lvl1pPr>
            <a:lvl2pPr marL="414070" indent="0" algn="r">
              <a:buNone/>
              <a:defRPr sz="1089">
                <a:solidFill>
                  <a:schemeClr val="bg2"/>
                </a:solidFill>
              </a:defRPr>
            </a:lvl2pPr>
            <a:lvl3pPr marL="828136" indent="0" algn="r">
              <a:buNone/>
              <a:defRPr sz="1089">
                <a:solidFill>
                  <a:schemeClr val="bg2"/>
                </a:solidFill>
              </a:defRPr>
            </a:lvl3pPr>
            <a:lvl4pPr marL="1242197" indent="0" algn="r">
              <a:buNone/>
              <a:defRPr sz="1089">
                <a:solidFill>
                  <a:schemeClr val="bg2"/>
                </a:solidFill>
              </a:defRPr>
            </a:lvl4pPr>
            <a:lvl5pPr marL="1656267" indent="0" algn="r">
              <a:buNone/>
              <a:defRPr sz="1089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10" name="Symbol zastępczy daty 9">
            <a:extLst>
              <a:ext uri="{FF2B5EF4-FFF2-40B4-BE49-F238E27FC236}">
                <a16:creationId xmlns:a16="http://schemas.microsoft.com/office/drawing/2014/main" id="{33C31B34-D33E-848D-C468-432A8F6F9E02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15" name="Symbol zastępczy stopki 14">
            <a:extLst>
              <a:ext uri="{FF2B5EF4-FFF2-40B4-BE49-F238E27FC236}">
                <a16:creationId xmlns:a16="http://schemas.microsoft.com/office/drawing/2014/main" id="{E2541F21-F503-80CD-2E31-79BF243FE995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16" name="Symbol zastępczy numeru slajdu 15">
            <a:extLst>
              <a:ext uri="{FF2B5EF4-FFF2-40B4-BE49-F238E27FC236}">
                <a16:creationId xmlns:a16="http://schemas.microsoft.com/office/drawing/2014/main" id="{44D3984E-D2D7-83BC-A414-B63F9914A94C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8970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22" userDrawn="1">
          <p15:clr>
            <a:srgbClr val="FBAE40"/>
          </p15:clr>
        </p15:guide>
        <p15:guide id="2" pos="1389" userDrawn="1">
          <p15:clr>
            <a:srgbClr val="FBAE40"/>
          </p15:clr>
        </p15:guide>
        <p15:guide id="3" pos="2492" userDrawn="1">
          <p15:clr>
            <a:srgbClr val="FBAE40"/>
          </p15:clr>
        </p15:guide>
        <p15:guide id="4" pos="2560" userDrawn="1">
          <p15:clr>
            <a:srgbClr val="FBAE40"/>
          </p15:clr>
        </p15:guide>
        <p15:guide id="7" pos="3662" userDrawn="1">
          <p15:clr>
            <a:srgbClr val="FBAE40"/>
          </p15:clr>
        </p15:guide>
        <p15:guide id="8" pos="3730" userDrawn="1">
          <p15:clr>
            <a:srgbClr val="FBAE40"/>
          </p15:clr>
        </p15:guide>
        <p15:guide id="9" orient="horz" pos="274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LUEBOX">
            <a:extLst>
              <a:ext uri="{FF2B5EF4-FFF2-40B4-BE49-F238E27FC236}">
                <a16:creationId xmlns:a16="http://schemas.microsoft.com/office/drawing/2014/main" id="{71EC0641-15DE-E2FD-9FE2-4786AD2B54ED}"/>
              </a:ext>
            </a:extLst>
          </p:cNvPr>
          <p:cNvSpPr/>
          <p:nvPr userDrawn="1"/>
        </p:nvSpPr>
        <p:spPr>
          <a:xfrm>
            <a:off x="-1" y="3627630"/>
            <a:ext cx="9144001" cy="2740787"/>
          </a:xfrm>
          <a:prstGeom prst="rect">
            <a:avLst/>
          </a:prstGeom>
          <a:solidFill>
            <a:srgbClr val="E3F2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2281" tIns="163293" rIns="212281" bIns="163293" rtlCol="0" anchor="ctr"/>
          <a:lstStyle/>
          <a:p>
            <a:pPr algn="ctr"/>
            <a:endParaRPr lang="pl-PL" sz="1633" b="0" i="0">
              <a:latin typeface="Poppins" pitchFamily="2" charset="77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D78BDAF-1808-3C43-934B-62529EA197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pl-PL"/>
              <a:t>09.2025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7AB86FC-460E-F944-86B8-3BB6BA4114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/>
            </a:lvl1pPr>
          </a:lstStyle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97F3D40-B4D3-4B46-B27C-78BF18A3A0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/>
            </a:lvl1pPr>
          </a:lstStyle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C9A987-86C8-3352-9ED4-C6408695FEF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97802" y="1306219"/>
            <a:ext cx="8345681" cy="1924153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505F8DF-4E4F-F558-08E3-0C6361169B2F}"/>
              </a:ext>
            </a:extLst>
          </p:cNvPr>
          <p:cNvSpPr txBox="1"/>
          <p:nvPr userDrawn="1"/>
        </p:nvSpPr>
        <p:spPr>
          <a:xfrm>
            <a:off x="-225224" y="8295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59232" marR="0" indent="-163296" algn="l" defTabSz="828131" rtl="0" eaLnBrk="1" fontAlgn="auto" latinLnBrk="0" hangingPunct="1">
              <a:lnSpc>
                <a:spcPct val="120000"/>
              </a:lnSpc>
              <a:spcBef>
                <a:spcPts val="1361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</a:pPr>
            <a:endParaRPr kumimoji="0" lang="pl-PL" sz="1270" b="0" i="0" u="none" strike="noStrike" kern="1200" cap="none" spc="0" normalizeH="0" baseline="0" noProof="0">
              <a:ln>
                <a:noFill/>
              </a:ln>
              <a:solidFill>
                <a:srgbClr val="003A78"/>
              </a:solidFill>
              <a:effectLst/>
              <a:uLnTx/>
              <a:uFillTx/>
              <a:latin typeface="Poppins" pitchFamily="2" charset="0"/>
              <a:ea typeface="Lato" panose="020F0502020204030203" pitchFamily="34" charset="0"/>
              <a:cs typeface="Poppins" pitchFamily="2" charset="0"/>
            </a:endParaRP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558B6110-FDF7-443C-470A-B9AD0025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2" name="Placeholder REGISTER2">
            <a:extLst>
              <a:ext uri="{FF2B5EF4-FFF2-40B4-BE49-F238E27FC236}">
                <a16:creationId xmlns:a16="http://schemas.microsoft.com/office/drawing/2014/main" id="{8609505C-92FC-FF41-C1E3-79975EFB1BB0}"/>
              </a:ext>
            </a:extLst>
          </p:cNvPr>
          <p:cNvSpPr>
            <a:spLocks noGrp="1" noChangeAspect="1"/>
          </p:cNvSpPr>
          <p:nvPr>
            <p:ph type="body" sz="quarter" idx="44" hasCustomPrompt="1"/>
          </p:nvPr>
        </p:nvSpPr>
        <p:spPr>
          <a:xfrm>
            <a:off x="7671301" y="163293"/>
            <a:ext cx="1068575" cy="6533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816" b="0" i="0">
                <a:solidFill>
                  <a:schemeClr val="accent2"/>
                </a:solidFill>
              </a:defRPr>
            </a:lvl1pPr>
            <a:lvl2pPr marL="414070" indent="0" algn="r">
              <a:buNone/>
              <a:defRPr sz="1089">
                <a:solidFill>
                  <a:schemeClr val="bg2"/>
                </a:solidFill>
              </a:defRPr>
            </a:lvl2pPr>
            <a:lvl3pPr marL="828136" indent="0" algn="r">
              <a:buNone/>
              <a:defRPr sz="1089">
                <a:solidFill>
                  <a:schemeClr val="bg2"/>
                </a:solidFill>
              </a:defRPr>
            </a:lvl3pPr>
            <a:lvl4pPr marL="1242197" indent="0" algn="r">
              <a:buNone/>
              <a:defRPr sz="1089">
                <a:solidFill>
                  <a:schemeClr val="bg2"/>
                </a:solidFill>
              </a:defRPr>
            </a:lvl4pPr>
            <a:lvl5pPr marL="1656267" indent="0" algn="r">
              <a:buNone/>
              <a:defRPr sz="1089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5" name="Picture Placeholder 41">
            <a:extLst>
              <a:ext uri="{FF2B5EF4-FFF2-40B4-BE49-F238E27FC236}">
                <a16:creationId xmlns:a16="http://schemas.microsoft.com/office/drawing/2014/main" id="{05A31F12-C6CB-4328-D1B4-339E871B607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99394" y="3969589"/>
            <a:ext cx="1564943" cy="166000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Font typeface="Poppins" pitchFamily="2" charset="0"/>
              <a:buNone/>
              <a:defRPr b="0" i="0"/>
            </a:lvl1pPr>
          </a:lstStyle>
          <a:p>
            <a:r>
              <a:rPr lang="en-GB"/>
              <a:t>Place Picture</a:t>
            </a:r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D836A3DE-D8F8-C5CA-3C57-A448166CEE7E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088343" y="3969589"/>
            <a:ext cx="1564943" cy="166000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Font typeface="Poppins" pitchFamily="2" charset="0"/>
              <a:buNone/>
              <a:defRPr b="0" i="0"/>
            </a:lvl1pPr>
          </a:lstStyle>
          <a:p>
            <a:r>
              <a:rPr lang="en-GB"/>
              <a:t>Place Picture</a:t>
            </a:r>
          </a:p>
        </p:txBody>
      </p:sp>
      <p:sp>
        <p:nvSpPr>
          <p:cNvPr id="9" name="Picture Placeholder 41">
            <a:extLst>
              <a:ext uri="{FF2B5EF4-FFF2-40B4-BE49-F238E27FC236}">
                <a16:creationId xmlns:a16="http://schemas.microsoft.com/office/drawing/2014/main" id="{B92A627C-1BBF-42E4-9239-3EA74902137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777292" y="3969589"/>
            <a:ext cx="1564943" cy="166000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Font typeface="Poppins" pitchFamily="2" charset="0"/>
              <a:buNone/>
              <a:defRPr b="0" i="0"/>
            </a:lvl1pPr>
          </a:lstStyle>
          <a:p>
            <a:r>
              <a:rPr lang="en-GB"/>
              <a:t>Place Picture</a:t>
            </a:r>
          </a:p>
        </p:txBody>
      </p:sp>
      <p:sp>
        <p:nvSpPr>
          <p:cNvPr id="10" name="Picture Placeholder 41">
            <a:extLst>
              <a:ext uri="{FF2B5EF4-FFF2-40B4-BE49-F238E27FC236}">
                <a16:creationId xmlns:a16="http://schemas.microsoft.com/office/drawing/2014/main" id="{95199107-D6F7-4A98-7214-11163837BBF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466241" y="3969589"/>
            <a:ext cx="1564943" cy="166000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Font typeface="Poppins" pitchFamily="2" charset="0"/>
              <a:buNone/>
              <a:defRPr b="0" i="0"/>
            </a:lvl1pPr>
          </a:lstStyle>
          <a:p>
            <a:r>
              <a:rPr lang="en-GB"/>
              <a:t>Place Picture</a:t>
            </a:r>
          </a:p>
        </p:txBody>
      </p:sp>
      <p:sp>
        <p:nvSpPr>
          <p:cNvPr id="11" name="Picture Placeholder 41">
            <a:extLst>
              <a:ext uri="{FF2B5EF4-FFF2-40B4-BE49-F238E27FC236}">
                <a16:creationId xmlns:a16="http://schemas.microsoft.com/office/drawing/2014/main" id="{E3AC9D38-018C-E835-705A-156F4A54DE7A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7155189" y="3969589"/>
            <a:ext cx="1564943" cy="166000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Font typeface="Poppins" pitchFamily="2" charset="0"/>
              <a:buNone/>
              <a:defRPr b="0" i="0"/>
            </a:lvl1pPr>
          </a:lstStyle>
          <a:p>
            <a:r>
              <a:rPr lang="en-GB"/>
              <a:t>Place Picture</a:t>
            </a:r>
          </a:p>
        </p:txBody>
      </p:sp>
      <p:sp>
        <p:nvSpPr>
          <p:cNvPr id="21" name="Symbol zastępczy tekstu 2">
            <a:extLst>
              <a:ext uri="{FF2B5EF4-FFF2-40B4-BE49-F238E27FC236}">
                <a16:creationId xmlns:a16="http://schemas.microsoft.com/office/drawing/2014/main" id="{85062168-6A71-B27A-0E04-EEB0D9C1A6F2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99394" y="5729946"/>
            <a:ext cx="1564943" cy="633445"/>
          </a:xfrm>
        </p:spPr>
        <p:txBody>
          <a:bodyPr vert="horz" lIns="0" tIns="0" rIns="0" bIns="0" spcCol="504000" rtlCol="0">
            <a:noAutofit/>
          </a:bodyPr>
          <a:lstStyle>
            <a:lvl1pPr marL="0" indent="0" algn="ctr">
              <a:buNone/>
              <a:defRPr lang="pl-PL" sz="907" dirty="0"/>
            </a:lvl1pPr>
          </a:lstStyle>
          <a:p>
            <a:pPr marL="163296" lvl="0" indent="-163296" algn="ctr"/>
            <a:r>
              <a:rPr lang="pl-PL"/>
              <a:t>Kliknij, aby edytować style wzorca tekstu</a:t>
            </a:r>
          </a:p>
        </p:txBody>
      </p:sp>
      <p:sp>
        <p:nvSpPr>
          <p:cNvPr id="22" name="Symbol zastępczy tekstu 2">
            <a:extLst>
              <a:ext uri="{FF2B5EF4-FFF2-40B4-BE49-F238E27FC236}">
                <a16:creationId xmlns:a16="http://schemas.microsoft.com/office/drawing/2014/main" id="{A06CDE2C-0D47-5B89-FB3E-03AE7E07A21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2088343" y="5729946"/>
            <a:ext cx="1564943" cy="633445"/>
          </a:xfrm>
        </p:spPr>
        <p:txBody>
          <a:bodyPr vert="horz" lIns="0" tIns="0" rIns="0" bIns="0" spcCol="504000" rtlCol="0">
            <a:noAutofit/>
          </a:bodyPr>
          <a:lstStyle>
            <a:lvl1pPr marL="0" indent="0">
              <a:buNone/>
              <a:defRPr lang="pl-PL" sz="907" dirty="0"/>
            </a:lvl1pPr>
          </a:lstStyle>
          <a:p>
            <a:pPr marL="163296" lvl="0" indent="-163296" algn="ctr"/>
            <a:r>
              <a:rPr lang="pl-PL"/>
              <a:t>Kliknij, aby edytować style wzorca tekstu</a:t>
            </a:r>
          </a:p>
        </p:txBody>
      </p:sp>
      <p:sp>
        <p:nvSpPr>
          <p:cNvPr id="23" name="Symbol zastępczy tekstu 2">
            <a:extLst>
              <a:ext uri="{FF2B5EF4-FFF2-40B4-BE49-F238E27FC236}">
                <a16:creationId xmlns:a16="http://schemas.microsoft.com/office/drawing/2014/main" id="{289D500A-21A6-9995-072E-7321F7A7705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3777292" y="5729946"/>
            <a:ext cx="1564943" cy="633445"/>
          </a:xfrm>
        </p:spPr>
        <p:txBody>
          <a:bodyPr vert="horz" lIns="0" tIns="0" rIns="0" bIns="0" spcCol="504000" rtlCol="0">
            <a:noAutofit/>
          </a:bodyPr>
          <a:lstStyle>
            <a:lvl1pPr marL="0" indent="0">
              <a:buNone/>
              <a:defRPr lang="pl-PL" sz="907" dirty="0"/>
            </a:lvl1pPr>
          </a:lstStyle>
          <a:p>
            <a:pPr marL="163296" lvl="0" indent="-163296" algn="ctr"/>
            <a:r>
              <a:rPr lang="pl-PL"/>
              <a:t>Kliknij, aby edytować style wzorca tekstu</a:t>
            </a:r>
          </a:p>
        </p:txBody>
      </p:sp>
      <p:sp>
        <p:nvSpPr>
          <p:cNvPr id="24" name="Symbol zastępczy tekstu 2">
            <a:extLst>
              <a:ext uri="{FF2B5EF4-FFF2-40B4-BE49-F238E27FC236}">
                <a16:creationId xmlns:a16="http://schemas.microsoft.com/office/drawing/2014/main" id="{A7D8C5A8-DBC2-8014-C772-2DBB43724A7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466241" y="5729946"/>
            <a:ext cx="1564943" cy="633445"/>
          </a:xfrm>
        </p:spPr>
        <p:txBody>
          <a:bodyPr vert="horz" lIns="0" tIns="0" rIns="0" bIns="0" spcCol="504000" rtlCol="0">
            <a:noAutofit/>
          </a:bodyPr>
          <a:lstStyle>
            <a:lvl1pPr marL="0" indent="0">
              <a:buNone/>
              <a:defRPr lang="pl-PL" sz="907" dirty="0"/>
            </a:lvl1pPr>
          </a:lstStyle>
          <a:p>
            <a:pPr marL="163296" lvl="0" indent="-163296" algn="ctr"/>
            <a:r>
              <a:rPr lang="pl-PL"/>
              <a:t>Kliknij, aby edytować style wzorca tekstu</a:t>
            </a:r>
          </a:p>
        </p:txBody>
      </p:sp>
      <p:sp>
        <p:nvSpPr>
          <p:cNvPr id="25" name="Symbol zastępczy tekstu 2">
            <a:extLst>
              <a:ext uri="{FF2B5EF4-FFF2-40B4-BE49-F238E27FC236}">
                <a16:creationId xmlns:a16="http://schemas.microsoft.com/office/drawing/2014/main" id="{8486EE0A-E92E-9028-9A9A-0BC3832586D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155189" y="5729946"/>
            <a:ext cx="1564943" cy="633445"/>
          </a:xfrm>
        </p:spPr>
        <p:txBody>
          <a:bodyPr vert="horz" lIns="0" tIns="0" rIns="0" bIns="0" spcCol="504000" rtlCol="0">
            <a:noAutofit/>
          </a:bodyPr>
          <a:lstStyle>
            <a:lvl1pPr marL="0" indent="0">
              <a:buNone/>
              <a:defRPr lang="pl-PL" sz="907" dirty="0"/>
            </a:lvl1pPr>
          </a:lstStyle>
          <a:p>
            <a:pPr marL="163296" lvl="0" indent="-163296" algn="ctr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997486E8-F482-204F-968C-B8CDAD77918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99160" y="979757"/>
            <a:ext cx="8344324" cy="212281"/>
          </a:xfrm>
        </p:spPr>
        <p:txBody>
          <a:bodyPr/>
          <a:lstStyle>
            <a:lvl1pPr marL="0" indent="0">
              <a:buNone/>
              <a:defRPr kumimoji="0" lang="pl-PL" sz="127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</p:spTree>
    <p:extLst>
      <p:ext uri="{BB962C8B-B14F-4D97-AF65-F5344CB8AC3E}">
        <p14:creationId xmlns:p14="http://schemas.microsoft.com/office/powerpoint/2010/main" val="39470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24" userDrawn="1">
          <p15:clr>
            <a:srgbClr val="FBAE40"/>
          </p15:clr>
        </p15:guide>
        <p15:guide id="2" pos="2091" userDrawn="1">
          <p15:clr>
            <a:srgbClr val="FBAE40"/>
          </p15:clr>
        </p15:guide>
        <p15:guide id="3" pos="2960" userDrawn="1">
          <p15:clr>
            <a:srgbClr val="FBAE40"/>
          </p15:clr>
        </p15:guide>
        <p15:guide id="4" pos="3027" userDrawn="1">
          <p15:clr>
            <a:srgbClr val="FBAE40"/>
          </p15:clr>
        </p15:guide>
        <p15:guide id="5" pos="1157" userDrawn="1">
          <p15:clr>
            <a:srgbClr val="FBAE40"/>
          </p15:clr>
        </p15:guide>
        <p15:guide id="6" pos="1088" userDrawn="1">
          <p15:clr>
            <a:srgbClr val="FBAE40"/>
          </p15:clr>
        </p15:guide>
        <p15:guide id="7" pos="3895" userDrawn="1">
          <p15:clr>
            <a:srgbClr val="FBAE40"/>
          </p15:clr>
        </p15:guide>
        <p15:guide id="8" pos="396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C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005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4A89E178-D870-1F2C-705F-EF664A53E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pl-PL"/>
              <a:t>Kliknij, aby edytować tytuł</a:t>
            </a:r>
          </a:p>
        </p:txBody>
      </p:sp>
      <p:sp>
        <p:nvSpPr>
          <p:cNvPr id="2" name="Placeholder REGISTER2">
            <a:extLst>
              <a:ext uri="{FF2B5EF4-FFF2-40B4-BE49-F238E27FC236}">
                <a16:creationId xmlns:a16="http://schemas.microsoft.com/office/drawing/2014/main" id="{B4DD2120-D23A-5FF6-1ADB-CA5595FD35B8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1" y="277701"/>
            <a:ext cx="1068575" cy="424561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816" b="0" i="0">
                <a:solidFill>
                  <a:schemeClr val="accent2"/>
                </a:solidFill>
              </a:defRPr>
            </a:lvl1pPr>
            <a:lvl2pPr marL="414070" indent="0" algn="r">
              <a:buNone/>
              <a:defRPr sz="1089">
                <a:solidFill>
                  <a:schemeClr val="bg2"/>
                </a:solidFill>
              </a:defRPr>
            </a:lvl2pPr>
            <a:lvl3pPr marL="828136" indent="0" algn="r">
              <a:buNone/>
              <a:defRPr sz="1089">
                <a:solidFill>
                  <a:schemeClr val="bg2"/>
                </a:solidFill>
              </a:defRPr>
            </a:lvl3pPr>
            <a:lvl4pPr marL="1242197" indent="0" algn="r">
              <a:buNone/>
              <a:defRPr sz="1089">
                <a:solidFill>
                  <a:schemeClr val="bg2"/>
                </a:solidFill>
              </a:defRPr>
            </a:lvl4pPr>
            <a:lvl5pPr marL="1656267" indent="0" algn="r">
              <a:buNone/>
              <a:defRPr sz="1089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21" name="Symbol zastępczy tekstu 13">
            <a:extLst>
              <a:ext uri="{FF2B5EF4-FFF2-40B4-BE49-F238E27FC236}">
                <a16:creationId xmlns:a16="http://schemas.microsoft.com/office/drawing/2014/main" id="{2B8AEC55-874C-97A2-889E-51AA79C7732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0516" y="979962"/>
            <a:ext cx="8328032" cy="21228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lang="pl-PL" sz="127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641C1D69-9B21-63C8-E27E-37160FCB4A08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D7D9FF5-5D42-2413-3611-5B48C9614A4E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B96C20B-119A-CC34-7337-6D9915551251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1A5F0-1B5C-253F-FD01-0336A8FE3464}"/>
              </a:ext>
            </a:extLst>
          </p:cNvPr>
          <p:cNvSpPr txBox="1"/>
          <p:nvPr userDrawn="1"/>
        </p:nvSpPr>
        <p:spPr>
          <a:xfrm>
            <a:off x="8641880" y="5964195"/>
            <a:ext cx="0" cy="0"/>
          </a:xfrm>
          <a:prstGeom prst="rect">
            <a:avLst/>
          </a:prstGeom>
        </p:spPr>
        <p:txBody>
          <a:bodyPr vert="horz" wrap="none" lIns="0" tIns="0" rIns="0" bIns="0" spcCol="504000" rtlCol="0">
            <a:noAutofit/>
          </a:bodyPr>
          <a:lstStyle/>
          <a:p>
            <a:pPr algn="l"/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3288769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TO">
            <a:extLst>
              <a:ext uri="{FF2B5EF4-FFF2-40B4-BE49-F238E27FC236}">
                <a16:creationId xmlns:a16="http://schemas.microsoft.com/office/drawing/2014/main" id="{D7CF2E20-CCE7-14E3-47D1-1A3983F135C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0" y="0"/>
            <a:ext cx="7496980" cy="6858000"/>
          </a:xfrm>
          <a:prstGeom prst="rect">
            <a:avLst/>
          </a:prstGeom>
          <a:solidFill>
            <a:schemeClr val="tx2"/>
          </a:solidFill>
        </p:spPr>
        <p:txBody>
          <a:bodyPr tIns="180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1814" b="0" i="0">
                <a:solidFill>
                  <a:schemeClr val="accent4"/>
                </a:solidFill>
              </a:defRPr>
            </a:lvl1pPr>
          </a:lstStyle>
          <a:p>
            <a:r>
              <a:rPr lang="pl-PL"/>
              <a:t>Wstaw obraz z Intranetu / Banku zdjęć</a:t>
            </a:r>
            <a:br>
              <a:rPr lang="pl-PL"/>
            </a:br>
            <a:r>
              <a:rPr lang="pl-PL"/>
              <a:t>Ustaw przezroczystość OBRAZU (nie KOLORU) na 80%</a:t>
            </a:r>
            <a:br>
              <a:rPr lang="pl-PL"/>
            </a:br>
            <a:r>
              <a:rPr lang="pl-PL"/>
              <a:t>Obraz zaniknie, a tytuł będzie bardziej widoczny.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DA68ACD-A7EF-A142-BA31-06F1D56D87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41453" y="1785207"/>
            <a:ext cx="3554141" cy="83128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98C4663-7B19-D916-0424-086F2CB87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70" y="423406"/>
            <a:ext cx="6698446" cy="2284555"/>
          </a:xfrm>
        </p:spPr>
        <p:txBody>
          <a:bodyPr lIns="0" tIns="0" bIns="0" anchor="t" anchorCtr="0">
            <a:noAutofit/>
          </a:bodyPr>
          <a:lstStyle>
            <a:lvl1pPr>
              <a:lnSpc>
                <a:spcPct val="100000"/>
              </a:lnSpc>
              <a:defRPr sz="4355" b="1" i="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77A2B2B-A483-E229-C55E-C1421359D5E9}"/>
              </a:ext>
            </a:extLst>
          </p:cNvPr>
          <p:cNvSpPr>
            <a:spLocks noGrp="1"/>
          </p:cNvSpPr>
          <p:nvPr>
            <p:ph type="dt" sz="half" idx="37"/>
          </p:nvPr>
        </p:nvSpPr>
        <p:spPr>
          <a:xfrm>
            <a:off x="8044205" y="6303378"/>
            <a:ext cx="552569" cy="125547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09.2025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A7FFE42-3E23-501D-96CE-AD40CA0D18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7802" y="6237714"/>
            <a:ext cx="3042500" cy="253274"/>
          </a:xfrm>
        </p:spPr>
        <p:txBody>
          <a:bodyPr vert="horz" wrap="none" lIns="0" tIns="0" rIns="0" bIns="0" spcCol="504000" rtlCol="0">
            <a:spAutoFit/>
          </a:bodyPr>
          <a:lstStyle>
            <a:lvl1pPr marL="0" indent="0">
              <a:buNone/>
              <a:defRPr lang="en-GB" sz="1452" b="1" dirty="0">
                <a:solidFill>
                  <a:schemeClr val="bg1"/>
                </a:solidFill>
                <a:ea typeface="Euclid Circular B SemiBold" panose="020B0504000000000000" pitchFamily="34" charset="77"/>
              </a:defRPr>
            </a:lvl1pPr>
          </a:lstStyle>
          <a:p>
            <a:pPr marL="163296" lvl="0" indent="-163296"/>
            <a:r>
              <a:rPr lang="pl-PL"/>
              <a:t>Czysta ziemia, woda i powietrze</a:t>
            </a: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B5277E1D-445D-21D6-4661-B67CFDDBF08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098616" y="6323812"/>
            <a:ext cx="107759" cy="114304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marL="0" indent="0">
              <a:buNone/>
              <a:defRPr/>
            </a:lvl1pPr>
            <a:lvl2pPr marL="163296" indent="0">
              <a:buNone/>
              <a:defRPr/>
            </a:lvl2pPr>
            <a:lvl3pPr marL="326592" indent="0">
              <a:buNone/>
              <a:defRPr/>
            </a:lvl3pPr>
            <a:lvl4pPr marL="489888" indent="0">
              <a:buNone/>
              <a:defRPr/>
            </a:lvl4pPr>
            <a:lvl5pPr marL="653184" indent="0">
              <a:buNone/>
              <a:defRPr/>
            </a:lvl5pPr>
          </a:lstStyle>
          <a:p>
            <a:pPr lvl="0"/>
            <a:r>
              <a:rPr lang="pl-PL"/>
              <a:t> </a:t>
            </a:r>
            <a:endParaRPr lang="en-GB"/>
          </a:p>
        </p:txBody>
      </p:sp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E2FAB606-95B4-C30E-285B-F4B1402341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01199" y="6376064"/>
            <a:ext cx="3540668" cy="6532"/>
          </a:xfrm>
          <a:solidFill>
            <a:schemeClr val="bg1"/>
          </a:solidFill>
        </p:spPr>
        <p:txBody>
          <a:bodyPr wrap="none"/>
          <a:lstStyle>
            <a:lvl1pPr marL="0" indent="0">
              <a:buNone/>
              <a:defRPr sz="100"/>
            </a:lvl1pPr>
          </a:lstStyle>
          <a:p>
            <a:pPr lvl="0"/>
            <a:r>
              <a:rPr lang="pl-PL"/>
              <a:t> </a:t>
            </a:r>
            <a:endParaRPr lang="en-GB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A0933864-3E2D-4449-A167-92F74E6B5AE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34726" y="6494588"/>
            <a:ext cx="1171681" cy="125645"/>
          </a:xfrm>
          <a:solidFill>
            <a:schemeClr val="bg1"/>
          </a:solidFill>
          <a:ln>
            <a:noFill/>
          </a:ln>
        </p:spPr>
        <p:txBody>
          <a:bodyPr vert="horz" wrap="none" lIns="72000" tIns="0" rIns="72000" bIns="0" spcCol="504000" rtlCol="0" anchor="ctr" anchorCtr="0">
            <a:noAutofit/>
          </a:bodyPr>
          <a:lstStyle>
            <a:lvl1pPr marL="0" indent="0" algn="ctr">
              <a:buNone/>
              <a:defRPr lang="en-GB" sz="816" dirty="0" smtClean="0"/>
            </a:lvl1pPr>
          </a:lstStyle>
          <a:p>
            <a:pPr marL="163296" lvl="0" indent="-163296" algn="ctr">
              <a:spcBef>
                <a:spcPts val="0"/>
              </a:spcBef>
            </a:pPr>
            <a:r>
              <a:rPr lang="pl-PL" noProof="0"/>
              <a:t>Inicjały twórcy</a:t>
            </a:r>
          </a:p>
        </p:txBody>
      </p:sp>
    </p:spTree>
    <p:extLst>
      <p:ext uri="{BB962C8B-B14F-4D97-AF65-F5344CB8AC3E}">
        <p14:creationId xmlns:p14="http://schemas.microsoft.com/office/powerpoint/2010/main" val="416193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4" userDrawn="1">
          <p15:clr>
            <a:srgbClr val="FBAE40"/>
          </p15:clr>
        </p15:guide>
        <p15:guide id="2" pos="4142" userDrawn="1">
          <p15:clr>
            <a:srgbClr val="FBAE40"/>
          </p15:clr>
        </p15:guide>
        <p15:guide id="3" pos="437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BOX">
            <a:extLst>
              <a:ext uri="{FF2B5EF4-FFF2-40B4-BE49-F238E27FC236}">
                <a16:creationId xmlns:a16="http://schemas.microsoft.com/office/drawing/2014/main" id="{9DD0A28D-DEEE-29FD-88C6-87EBF49D718D}"/>
              </a:ext>
            </a:extLst>
          </p:cNvPr>
          <p:cNvSpPr/>
          <p:nvPr userDrawn="1"/>
        </p:nvSpPr>
        <p:spPr>
          <a:xfrm>
            <a:off x="200045" y="816464"/>
            <a:ext cx="8743910" cy="5551953"/>
          </a:xfrm>
          <a:prstGeom prst="roundRect">
            <a:avLst>
              <a:gd name="adj" fmla="val 4609"/>
            </a:avLst>
          </a:prstGeom>
          <a:solidFill>
            <a:srgbClr val="F2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2281" tIns="163293" rIns="212281" bIns="163293" rtlCol="0" anchor="ctr"/>
          <a:lstStyle/>
          <a:p>
            <a:pPr algn="ctr"/>
            <a:endParaRPr lang="pl-PL" sz="1633" b="0" i="0">
              <a:latin typeface="Poppins" pitchFamily="2" charset="77"/>
            </a:endParaRP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5E8EB100-E0DA-EE81-0937-13AB4EE410B9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99160" y="1306342"/>
            <a:ext cx="8344324" cy="489927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  <a:lvl6pPr>
              <a:defRPr b="0" i="0"/>
            </a:lvl6pPr>
            <a:lvl7pPr>
              <a:defRPr b="0" i="0"/>
            </a:lvl7pPr>
            <a:lvl8pPr>
              <a:defRPr b="0" i="0"/>
            </a:lvl8pPr>
            <a:lvl9pPr>
              <a:defRPr b="0" i="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  <a:p>
            <a:pPr lvl="5"/>
            <a:r>
              <a:rPr lang="pl-PL"/>
              <a:t>6</a:t>
            </a:r>
          </a:p>
          <a:p>
            <a:pPr lvl="6"/>
            <a:r>
              <a:rPr lang="pl-PL"/>
              <a:t>7</a:t>
            </a:r>
          </a:p>
          <a:p>
            <a:pPr lvl="7"/>
            <a:r>
              <a:rPr lang="pl-PL"/>
              <a:t>8</a:t>
            </a:r>
          </a:p>
          <a:p>
            <a:pPr lvl="8"/>
            <a:r>
              <a:rPr lang="pl-PL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14AFD-5D1B-E145-AE31-039A4FB5E5B0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pl-PL"/>
              <a:t>09.2025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9FF47-01C4-6D46-8677-0EBC5D8C21D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>
              <a:defRPr b="0" i="0"/>
            </a:lvl1pPr>
          </a:lstStyle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4F8D63-B448-E145-B404-25649BFD416A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 b="0" i="0"/>
            </a:lvl1pPr>
          </a:lstStyle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tekstu 13">
            <a:extLst>
              <a:ext uri="{FF2B5EF4-FFF2-40B4-BE49-F238E27FC236}">
                <a16:creationId xmlns:a16="http://schemas.microsoft.com/office/drawing/2014/main" id="{3116E491-BF87-04AF-7E5B-2EE3AE73B5B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99160" y="979757"/>
            <a:ext cx="8344324" cy="21228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pl-PL" sz="1270" b="1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 SemiBold" pitchFamily="2" charset="0"/>
                <a:ea typeface="+mn-ea"/>
                <a:cs typeface="Poppins SemiBold" pitchFamily="2" charset="0"/>
              </a:defRPr>
            </a:lvl1pPr>
            <a:lvl2pPr>
              <a:defRPr sz="1270"/>
            </a:lvl2pPr>
            <a:lvl3pPr>
              <a:defRPr sz="1270"/>
            </a:lvl3pPr>
            <a:lvl4pPr>
              <a:defRPr sz="1270"/>
            </a:lvl4pPr>
            <a:lvl5pPr>
              <a:defRPr sz="1270"/>
            </a:lvl5pPr>
            <a:lvl6pPr>
              <a:defRPr sz="1270"/>
            </a:lvl6pPr>
            <a:lvl7pPr>
              <a:defRPr sz="1270"/>
            </a:lvl7pPr>
            <a:lvl8pPr>
              <a:defRPr sz="1270"/>
            </a:lvl8pPr>
            <a:lvl9pPr>
              <a:defRPr sz="1270"/>
            </a:lvl9pPr>
          </a:lstStyle>
          <a:p>
            <a:pPr marL="163296" marR="0" lvl="0" indent="-163296" algn="l" defTabSz="829544" rtl="0" eaLnBrk="1" fontAlgn="auto" latinLnBrk="0" hangingPunct="1">
              <a:lnSpc>
                <a:spcPct val="90000"/>
              </a:lnSpc>
              <a:spcBef>
                <a:spcPts val="90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27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 SemiBold" pitchFamily="2" charset="0"/>
                <a:ea typeface="+mn-ea"/>
                <a:cs typeface="Poppins SemiBold" pitchFamily="2" charset="0"/>
              </a:rPr>
              <a:t>Kliknij, aby edytować podtytuł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EC661A3D-00F8-11AB-D306-2634FEDB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264805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BOX">
            <a:extLst>
              <a:ext uri="{FF2B5EF4-FFF2-40B4-BE49-F238E27FC236}">
                <a16:creationId xmlns:a16="http://schemas.microsoft.com/office/drawing/2014/main" id="{9DD0A28D-DEEE-29FD-88C6-87EBF49D718D}"/>
              </a:ext>
            </a:extLst>
          </p:cNvPr>
          <p:cNvSpPr/>
          <p:nvPr userDrawn="1"/>
        </p:nvSpPr>
        <p:spPr>
          <a:xfrm>
            <a:off x="200045" y="816464"/>
            <a:ext cx="8743910" cy="5551953"/>
          </a:xfrm>
          <a:prstGeom prst="roundRect">
            <a:avLst>
              <a:gd name="adj" fmla="val 4609"/>
            </a:avLst>
          </a:prstGeom>
          <a:solidFill>
            <a:srgbClr val="F2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2281" tIns="163293" rIns="212281" bIns="163293" rtlCol="0" anchor="ctr"/>
          <a:lstStyle/>
          <a:p>
            <a:pPr algn="ctr"/>
            <a:endParaRPr lang="pl-PL" sz="1633" b="0" i="0">
              <a:latin typeface="Poppins" pitchFamily="2" charset="77"/>
            </a:endParaRP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5E8EB100-E0DA-EE81-0937-13AB4EE410B9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99160" y="1306342"/>
            <a:ext cx="8344324" cy="489927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  <a:lvl6pPr>
              <a:defRPr b="0" i="0"/>
            </a:lvl6pPr>
            <a:lvl7pPr>
              <a:defRPr b="0" i="0"/>
            </a:lvl7pPr>
            <a:lvl8pPr>
              <a:defRPr b="0" i="0"/>
            </a:lvl8pPr>
            <a:lvl9pPr>
              <a:defRPr b="0" i="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  <a:p>
            <a:pPr lvl="5"/>
            <a:r>
              <a:rPr lang="pl-PL"/>
              <a:t>6</a:t>
            </a:r>
          </a:p>
          <a:p>
            <a:pPr lvl="6"/>
            <a:r>
              <a:rPr lang="pl-PL"/>
              <a:t>7</a:t>
            </a:r>
          </a:p>
          <a:p>
            <a:pPr lvl="7"/>
            <a:r>
              <a:rPr lang="pl-PL"/>
              <a:t>8</a:t>
            </a:r>
          </a:p>
          <a:p>
            <a:pPr lvl="8"/>
            <a:r>
              <a:rPr lang="pl-PL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14AFD-5D1B-E145-AE31-039A4FB5E5B0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pl-PL"/>
              <a:t>09.2025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9FF47-01C4-6D46-8677-0EBC5D8C21D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pl-PL"/>
              <a:t>Nowy Zielony Ład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4F8D63-B448-E145-B404-25649BFD416A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 b="0" i="0"/>
            </a:lvl1pPr>
          </a:lstStyle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tekstu 13">
            <a:extLst>
              <a:ext uri="{FF2B5EF4-FFF2-40B4-BE49-F238E27FC236}">
                <a16:creationId xmlns:a16="http://schemas.microsoft.com/office/drawing/2014/main" id="{3116E491-BF87-04AF-7E5B-2EE3AE73B5B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99160" y="979757"/>
            <a:ext cx="8344324" cy="21228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0" lang="pl-PL" sz="1270" b="1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 SemiBold" pitchFamily="2" charset="0"/>
                <a:ea typeface="+mn-ea"/>
                <a:cs typeface="Poppins SemiBold" pitchFamily="2" charset="0"/>
              </a:defRPr>
            </a:lvl1pPr>
            <a:lvl2pPr>
              <a:defRPr sz="1270"/>
            </a:lvl2pPr>
            <a:lvl3pPr>
              <a:defRPr sz="1270"/>
            </a:lvl3pPr>
            <a:lvl4pPr>
              <a:defRPr sz="1270"/>
            </a:lvl4pPr>
            <a:lvl5pPr>
              <a:defRPr sz="1270"/>
            </a:lvl5pPr>
            <a:lvl6pPr>
              <a:defRPr sz="1270"/>
            </a:lvl6pPr>
            <a:lvl7pPr>
              <a:defRPr sz="1270"/>
            </a:lvl7pPr>
            <a:lvl8pPr>
              <a:defRPr sz="1270"/>
            </a:lvl8pPr>
            <a:lvl9pPr>
              <a:defRPr sz="1270"/>
            </a:lvl9pPr>
          </a:lstStyle>
          <a:p>
            <a:pPr marL="163296" marR="0" lvl="0" indent="-163296" algn="l" defTabSz="829544" rtl="0" eaLnBrk="1" fontAlgn="auto" latinLnBrk="0" hangingPunct="1">
              <a:lnSpc>
                <a:spcPct val="90000"/>
              </a:lnSpc>
              <a:spcBef>
                <a:spcPts val="90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27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 SemiBold" pitchFamily="2" charset="0"/>
                <a:ea typeface="+mn-ea"/>
                <a:cs typeface="Poppins SemiBold" pitchFamily="2" charset="0"/>
              </a:rPr>
              <a:t>Kliknij, aby edytować podtytuł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EC661A3D-00F8-11AB-D306-2634FEDB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5303EAB2-612C-35A4-2961-8F3D1EAEF6A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33317" y="162739"/>
            <a:ext cx="1311587" cy="653829"/>
          </a:xfrm>
        </p:spPr>
        <p:txBody>
          <a:bodyPr anchor="ctr" anchorCtr="0"/>
          <a:lstStyle>
            <a:lvl1pPr marL="0" marR="0" indent="0" algn="r" defTabSz="82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None/>
              <a:tabLst/>
              <a:defRPr lang="pl-PL" sz="816" b="0" i="0" kern="1200" dirty="0" smtClean="0">
                <a:solidFill>
                  <a:schemeClr val="accent2"/>
                </a:solidFill>
                <a:latin typeface="Poppins" pitchFamily="2" charset="0"/>
                <a:ea typeface="Lato" panose="020F0502020204030203" pitchFamily="34" charset="0"/>
                <a:cs typeface="Poppins" pitchFamily="2" charset="0"/>
              </a:defRPr>
            </a:lvl1pPr>
            <a:lvl2pPr marL="0" marR="0" indent="0" algn="r" defTabSz="82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None/>
              <a:tabLst/>
              <a:defRPr lang="pl-PL" sz="816" b="0" i="0" kern="1200" dirty="0" smtClean="0">
                <a:solidFill>
                  <a:schemeClr val="accent2"/>
                </a:solidFill>
                <a:latin typeface="Poppins" pitchFamily="2" charset="0"/>
                <a:ea typeface="Lato" panose="020F0502020204030203" pitchFamily="34" charset="0"/>
                <a:cs typeface="Poppins" pitchFamily="2" charset="0"/>
              </a:defRPr>
            </a:lvl2pPr>
            <a:lvl3pPr marL="0" marR="0" indent="0" algn="r" defTabSz="82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None/>
              <a:tabLst/>
              <a:defRPr lang="pl-PL" sz="816" b="0" i="0" kern="1200" dirty="0" smtClean="0">
                <a:solidFill>
                  <a:schemeClr val="accent2"/>
                </a:solidFill>
                <a:latin typeface="Poppins" pitchFamily="2" charset="0"/>
                <a:ea typeface="Lato" panose="020F0502020204030203" pitchFamily="34" charset="0"/>
                <a:cs typeface="Poppins" pitchFamily="2" charset="0"/>
              </a:defRPr>
            </a:lvl3pPr>
            <a:lvl4pPr marL="0" marR="0" indent="0" algn="r" defTabSz="82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None/>
              <a:tabLst/>
              <a:defRPr lang="pl-PL" sz="816" b="0" i="0" kern="1200" dirty="0" smtClean="0">
                <a:solidFill>
                  <a:schemeClr val="accent2"/>
                </a:solidFill>
                <a:latin typeface="Poppins" pitchFamily="2" charset="0"/>
                <a:ea typeface="Lato" panose="020F0502020204030203" pitchFamily="34" charset="0"/>
                <a:cs typeface="Poppins" pitchFamily="2" charset="0"/>
              </a:defRPr>
            </a:lvl4pPr>
            <a:lvl5pPr marL="0" marR="0" indent="0" algn="r" defTabSz="82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Arial" panose="020B0604020202020204" pitchFamily="34" charset="0"/>
              <a:buNone/>
              <a:tabLst/>
              <a:defRPr lang="pl-PL" sz="816" b="0" i="0" kern="1200" dirty="0">
                <a:solidFill>
                  <a:schemeClr val="accent2"/>
                </a:solidFill>
                <a:latin typeface="Poppins" pitchFamily="2" charset="0"/>
                <a:ea typeface="Lato" panose="020F0502020204030203" pitchFamily="34" charset="0"/>
                <a:cs typeface="Poppins" pitchFamily="2" charset="0"/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</p:spTree>
    <p:extLst>
      <p:ext uri="{BB962C8B-B14F-4D97-AF65-F5344CB8AC3E}">
        <p14:creationId xmlns:p14="http://schemas.microsoft.com/office/powerpoint/2010/main" val="21722334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BOX">
            <a:extLst>
              <a:ext uri="{FF2B5EF4-FFF2-40B4-BE49-F238E27FC236}">
                <a16:creationId xmlns:a16="http://schemas.microsoft.com/office/drawing/2014/main" id="{9DD0A28D-DEEE-29FD-88C6-87EBF49D718D}"/>
              </a:ext>
            </a:extLst>
          </p:cNvPr>
          <p:cNvSpPr/>
          <p:nvPr userDrawn="1"/>
        </p:nvSpPr>
        <p:spPr>
          <a:xfrm>
            <a:off x="200045" y="816464"/>
            <a:ext cx="8743910" cy="5551953"/>
          </a:xfrm>
          <a:prstGeom prst="roundRect">
            <a:avLst>
              <a:gd name="adj" fmla="val 4609"/>
            </a:avLst>
          </a:prstGeom>
          <a:solidFill>
            <a:srgbClr val="F2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2281" tIns="163293" rIns="212281" bIns="163293" rtlCol="0" anchor="ctr"/>
          <a:lstStyle/>
          <a:p>
            <a:pPr algn="ctr"/>
            <a:endParaRPr lang="pl-PL" sz="1633" b="0" i="0">
              <a:latin typeface="Poppins" pitchFamily="2" charset="77"/>
            </a:endParaRPr>
          </a:p>
        </p:txBody>
      </p:sp>
      <p:sp>
        <p:nvSpPr>
          <p:cNvPr id="13" name="Tytuł 3">
            <a:extLst>
              <a:ext uri="{FF2B5EF4-FFF2-40B4-BE49-F238E27FC236}">
                <a16:creationId xmlns:a16="http://schemas.microsoft.com/office/drawing/2014/main" id="{7E7BA826-AC6A-2F1F-4F61-C754C3BAC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849" y="163396"/>
            <a:ext cx="7032074" cy="653171"/>
          </a:xfrm>
          <a:noFill/>
        </p:spPr>
        <p:txBody>
          <a:bodyPr/>
          <a:lstStyle>
            <a:lvl1pPr algn="l" defTabSz="8281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177" b="1" i="0" kern="1200" dirty="0">
                <a:solidFill>
                  <a:schemeClr val="tx2"/>
                </a:solidFill>
                <a:latin typeface="Poppins" pitchFamily="2" charset="0"/>
                <a:ea typeface="Lato Light" panose="020F0502020204030203" pitchFamily="34" charset="0"/>
                <a:cs typeface="Poppins" pitchFamily="2" charset="0"/>
              </a:defRPr>
            </a:lvl1pPr>
          </a:lstStyle>
          <a:p>
            <a:r>
              <a:rPr lang="pl-PL"/>
              <a:t>Kliknij, aby edytować tytuł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14AFD-5D1B-E145-AE31-039A4FB5E5B0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pl-PL"/>
              <a:t>09.2025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9FF47-01C4-6D46-8677-0EBC5D8C21D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>
              <a:defRPr b="0" i="0"/>
            </a:lvl1pPr>
          </a:lstStyle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4F8D63-B448-E145-B404-25649BFD416A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 b="0" i="0"/>
            </a:lvl1pPr>
          </a:lstStyle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laceholder REGISTER2">
            <a:extLst>
              <a:ext uri="{FF2B5EF4-FFF2-40B4-BE49-F238E27FC236}">
                <a16:creationId xmlns:a16="http://schemas.microsoft.com/office/drawing/2014/main" id="{BFB00156-D136-00B9-1608-21EEC61AA7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31896" y="163395"/>
            <a:ext cx="1311587" cy="653038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16" b="0" i="0">
                <a:solidFill>
                  <a:schemeClr val="accent2"/>
                </a:solidFill>
              </a:defRPr>
            </a:lvl1pPr>
            <a:lvl2pPr marL="414070" indent="0" algn="r">
              <a:buNone/>
              <a:defRPr sz="1089">
                <a:solidFill>
                  <a:schemeClr val="bg2"/>
                </a:solidFill>
              </a:defRPr>
            </a:lvl2pPr>
            <a:lvl3pPr marL="828136" indent="0" algn="r">
              <a:buNone/>
              <a:defRPr sz="1089">
                <a:solidFill>
                  <a:schemeClr val="bg2"/>
                </a:solidFill>
              </a:defRPr>
            </a:lvl3pPr>
            <a:lvl4pPr marL="1242197" indent="0" algn="r">
              <a:buNone/>
              <a:defRPr sz="1089">
                <a:solidFill>
                  <a:schemeClr val="bg2"/>
                </a:solidFill>
              </a:defRPr>
            </a:lvl4pPr>
            <a:lvl5pPr marL="1656267" indent="0" algn="r">
              <a:buNone/>
              <a:defRPr sz="1089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</p:spTree>
    <p:extLst>
      <p:ext uri="{BB962C8B-B14F-4D97-AF65-F5344CB8AC3E}">
        <p14:creationId xmlns:p14="http://schemas.microsoft.com/office/powerpoint/2010/main" val="3145516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4A89E178-D870-1F2C-705F-EF664A53E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pl-PL"/>
              <a:t>Kliknij, aby edytować tytuł</a:t>
            </a:r>
          </a:p>
        </p:txBody>
      </p:sp>
      <p:sp>
        <p:nvSpPr>
          <p:cNvPr id="2" name="Placeholder REGISTER2">
            <a:extLst>
              <a:ext uri="{FF2B5EF4-FFF2-40B4-BE49-F238E27FC236}">
                <a16:creationId xmlns:a16="http://schemas.microsoft.com/office/drawing/2014/main" id="{B4DD2120-D23A-5FF6-1ADB-CA5595FD35B8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1" y="277701"/>
            <a:ext cx="1068575" cy="424561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769" b="0" i="0">
                <a:solidFill>
                  <a:schemeClr val="accent2"/>
                </a:solidFill>
              </a:defRPr>
            </a:lvl1pPr>
            <a:lvl2pPr marL="390396" indent="0" algn="r">
              <a:buNone/>
              <a:defRPr sz="1027">
                <a:solidFill>
                  <a:schemeClr val="bg2"/>
                </a:solidFill>
              </a:defRPr>
            </a:lvl2pPr>
            <a:lvl3pPr marL="780790" indent="0" algn="r">
              <a:buNone/>
              <a:defRPr sz="1027">
                <a:solidFill>
                  <a:schemeClr val="bg2"/>
                </a:solidFill>
              </a:defRPr>
            </a:lvl3pPr>
            <a:lvl4pPr marL="1171178" indent="0" algn="r">
              <a:buNone/>
              <a:defRPr sz="1027">
                <a:solidFill>
                  <a:schemeClr val="bg2"/>
                </a:solidFill>
              </a:defRPr>
            </a:lvl4pPr>
            <a:lvl5pPr marL="1561574" indent="0" algn="r">
              <a:buNone/>
              <a:defRPr sz="1027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21" name="Symbol zastępczy tekstu 13">
            <a:extLst>
              <a:ext uri="{FF2B5EF4-FFF2-40B4-BE49-F238E27FC236}">
                <a16:creationId xmlns:a16="http://schemas.microsoft.com/office/drawing/2014/main" id="{2B8AEC55-874C-97A2-889E-51AA79C7732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0518" y="979962"/>
            <a:ext cx="8328032" cy="21228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lang="pl-PL" sz="1198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641C1D69-9B21-63C8-E27E-37160FCB4A08}"/>
              </a:ext>
            </a:extLst>
          </p:cNvPr>
          <p:cNvSpPr>
            <a:spLocks noGrp="1"/>
          </p:cNvSpPr>
          <p:nvPr>
            <p:ph type="dt" sz="half" idx="40"/>
          </p:nvPr>
        </p:nvSpPr>
        <p:spPr>
          <a:xfrm>
            <a:off x="7689491" y="6548094"/>
            <a:ext cx="552569" cy="125547"/>
          </a:xfrm>
        </p:spPr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D7D9FF5-5D42-2413-3611-5B48C9614A4E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4800658" y="6548093"/>
            <a:ext cx="1416588" cy="125547"/>
          </a:xfrm>
        </p:spPr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B96C20B-119A-CC34-7337-6D9915551251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1A5F0-1B5C-253F-FD01-0336A8FE3464}"/>
              </a:ext>
            </a:extLst>
          </p:cNvPr>
          <p:cNvSpPr txBox="1"/>
          <p:nvPr userDrawn="1"/>
        </p:nvSpPr>
        <p:spPr>
          <a:xfrm>
            <a:off x="8641880" y="5964195"/>
            <a:ext cx="0" cy="0"/>
          </a:xfrm>
          <a:prstGeom prst="rect">
            <a:avLst/>
          </a:prstGeom>
        </p:spPr>
        <p:txBody>
          <a:bodyPr vert="horz" wrap="none" lIns="0" tIns="0" rIns="0" bIns="0" spcCol="504000" rtlCol="0">
            <a:noAutofit/>
          </a:bodyPr>
          <a:lstStyle/>
          <a:p>
            <a:pPr algn="l"/>
            <a:endParaRPr lang="en-US" sz="4105"/>
          </a:p>
        </p:txBody>
      </p:sp>
    </p:spTree>
    <p:extLst>
      <p:ext uri="{BB962C8B-B14F-4D97-AF65-F5344CB8AC3E}">
        <p14:creationId xmlns:p14="http://schemas.microsoft.com/office/powerpoint/2010/main" val="357294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4A89E178-D870-1F2C-705F-EF664A53E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pl-PL"/>
              <a:t>Kliknij, aby edytować tytuł</a:t>
            </a:r>
          </a:p>
        </p:txBody>
      </p:sp>
      <p:sp>
        <p:nvSpPr>
          <p:cNvPr id="2" name="Placeholder REGISTER2">
            <a:extLst>
              <a:ext uri="{FF2B5EF4-FFF2-40B4-BE49-F238E27FC236}">
                <a16:creationId xmlns:a16="http://schemas.microsoft.com/office/drawing/2014/main" id="{B4DD2120-D23A-5FF6-1ADB-CA5595FD35B8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1" y="277701"/>
            <a:ext cx="1068575" cy="424561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769" b="0" i="0">
                <a:solidFill>
                  <a:schemeClr val="accent2"/>
                </a:solidFill>
              </a:defRPr>
            </a:lvl1pPr>
            <a:lvl2pPr marL="390396" indent="0" algn="r">
              <a:buNone/>
              <a:defRPr sz="1027">
                <a:solidFill>
                  <a:schemeClr val="bg2"/>
                </a:solidFill>
              </a:defRPr>
            </a:lvl2pPr>
            <a:lvl3pPr marL="780790" indent="0" algn="r">
              <a:buNone/>
              <a:defRPr sz="1027">
                <a:solidFill>
                  <a:schemeClr val="bg2"/>
                </a:solidFill>
              </a:defRPr>
            </a:lvl3pPr>
            <a:lvl4pPr marL="1171178" indent="0" algn="r">
              <a:buNone/>
              <a:defRPr sz="1027">
                <a:solidFill>
                  <a:schemeClr val="bg2"/>
                </a:solidFill>
              </a:defRPr>
            </a:lvl4pPr>
            <a:lvl5pPr marL="1561574" indent="0" algn="r">
              <a:buNone/>
              <a:defRPr sz="1027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21" name="Symbol zastępczy tekstu 13">
            <a:extLst>
              <a:ext uri="{FF2B5EF4-FFF2-40B4-BE49-F238E27FC236}">
                <a16:creationId xmlns:a16="http://schemas.microsoft.com/office/drawing/2014/main" id="{2B8AEC55-874C-97A2-889E-51AA79C7732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0518" y="979962"/>
            <a:ext cx="8328032" cy="21228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lang="pl-PL" sz="1198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641C1D69-9B21-63C8-E27E-37160FCB4A08}"/>
              </a:ext>
            </a:extLst>
          </p:cNvPr>
          <p:cNvSpPr>
            <a:spLocks noGrp="1"/>
          </p:cNvSpPr>
          <p:nvPr>
            <p:ph type="dt" sz="half" idx="40"/>
          </p:nvPr>
        </p:nvSpPr>
        <p:spPr>
          <a:xfrm>
            <a:off x="7689491" y="6548094"/>
            <a:ext cx="552569" cy="125547"/>
          </a:xfrm>
        </p:spPr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D7D9FF5-5D42-2413-3611-5B48C9614A4E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4800658" y="6548093"/>
            <a:ext cx="1416588" cy="125547"/>
          </a:xfrm>
        </p:spPr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B96C20B-119A-CC34-7337-6D9915551251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1A5F0-1B5C-253F-FD01-0336A8FE3464}"/>
              </a:ext>
            </a:extLst>
          </p:cNvPr>
          <p:cNvSpPr txBox="1"/>
          <p:nvPr userDrawn="1"/>
        </p:nvSpPr>
        <p:spPr>
          <a:xfrm>
            <a:off x="8641880" y="5964195"/>
            <a:ext cx="0" cy="0"/>
          </a:xfrm>
          <a:prstGeom prst="rect">
            <a:avLst/>
          </a:prstGeom>
        </p:spPr>
        <p:txBody>
          <a:bodyPr vert="horz" wrap="none" lIns="0" tIns="0" rIns="0" bIns="0" spcCol="504000" rtlCol="0">
            <a:noAutofit/>
          </a:bodyPr>
          <a:lstStyle/>
          <a:p>
            <a:pPr algn="l"/>
            <a:endParaRPr lang="en-US" sz="4105"/>
          </a:p>
        </p:txBody>
      </p:sp>
    </p:spTree>
    <p:extLst>
      <p:ext uri="{BB962C8B-B14F-4D97-AF65-F5344CB8AC3E}">
        <p14:creationId xmlns:p14="http://schemas.microsoft.com/office/powerpoint/2010/main" val="34767779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UEBOX" hidden="1">
            <a:extLst>
              <a:ext uri="{FF2B5EF4-FFF2-40B4-BE49-F238E27FC236}">
                <a16:creationId xmlns:a16="http://schemas.microsoft.com/office/drawing/2014/main" id="{B89F3895-6CC9-F02B-B0D2-9CEE14705A5C}"/>
              </a:ext>
            </a:extLst>
          </p:cNvPr>
          <p:cNvSpPr/>
          <p:nvPr userDrawn="1"/>
        </p:nvSpPr>
        <p:spPr>
          <a:xfrm>
            <a:off x="200044" y="816463"/>
            <a:ext cx="8743911" cy="5551953"/>
          </a:xfrm>
          <a:prstGeom prst="roundRect">
            <a:avLst>
              <a:gd name="adj" fmla="val 4609"/>
            </a:avLst>
          </a:prstGeom>
          <a:solidFill>
            <a:srgbClr val="F2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0125" tIns="153942" rIns="200125" bIns="153942" rtlCol="0" anchor="ctr"/>
          <a:lstStyle/>
          <a:p>
            <a:pPr algn="ctr"/>
            <a:endParaRPr lang="pl-PL" sz="1539" b="0" i="0">
              <a:latin typeface="Poppins" pitchFamily="2" charset="77"/>
            </a:endParaRPr>
          </a:p>
        </p:txBody>
      </p:sp>
      <p:sp>
        <p:nvSpPr>
          <p:cNvPr id="2" name="Placeholder REGISTER2" hidden="1">
            <a:extLst>
              <a:ext uri="{FF2B5EF4-FFF2-40B4-BE49-F238E27FC236}">
                <a16:creationId xmlns:a16="http://schemas.microsoft.com/office/drawing/2014/main" id="{B4DD2120-D23A-5FF6-1ADB-CA5595FD35B8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0" y="277700"/>
            <a:ext cx="1068575" cy="424561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770" b="0" i="0">
                <a:solidFill>
                  <a:schemeClr val="accent2"/>
                </a:solidFill>
              </a:defRPr>
            </a:lvl1pPr>
            <a:lvl2pPr marL="390336" indent="0" algn="r">
              <a:buNone/>
              <a:defRPr sz="1026">
                <a:solidFill>
                  <a:schemeClr val="bg2"/>
                </a:solidFill>
              </a:defRPr>
            </a:lvl2pPr>
            <a:lvl3pPr marL="780668" indent="0" algn="r">
              <a:buNone/>
              <a:defRPr sz="1026">
                <a:solidFill>
                  <a:schemeClr val="bg2"/>
                </a:solidFill>
              </a:defRPr>
            </a:lvl3pPr>
            <a:lvl4pPr marL="1170995" indent="0" algn="r">
              <a:buNone/>
              <a:defRPr sz="1026">
                <a:solidFill>
                  <a:schemeClr val="bg2"/>
                </a:solidFill>
              </a:defRPr>
            </a:lvl4pPr>
            <a:lvl5pPr marL="1561331" indent="0" algn="r">
              <a:buNone/>
              <a:defRPr sz="1026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3" name="FOTO">
            <a:extLst>
              <a:ext uri="{FF2B5EF4-FFF2-40B4-BE49-F238E27FC236}">
                <a16:creationId xmlns:a16="http://schemas.microsoft.com/office/drawing/2014/main" id="{9BEB1E0C-70DC-F832-F63F-2E639D62EE7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0" y="-1"/>
            <a:ext cx="9144000" cy="359244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2395" b="0" i="0">
                <a:solidFill>
                  <a:schemeClr val="accent4"/>
                </a:solidFill>
              </a:defRPr>
            </a:lvl1pPr>
          </a:lstStyle>
          <a:p>
            <a:r>
              <a:rPr lang="pl-PL"/>
              <a:t>Wstaw obraz z Intranetu / Banku zdjęć</a:t>
            </a:r>
            <a:br>
              <a:rPr lang="pl-PL"/>
            </a:br>
            <a:r>
              <a:rPr lang="pl-PL"/>
              <a:t>Ustaw przezroczystość OBRAZU na 80%</a:t>
            </a:r>
            <a:br>
              <a:rPr lang="pl-PL"/>
            </a:br>
            <a:r>
              <a:rPr lang="pl-PL"/>
              <a:t>Obraz się zazieleni, a tytuł będzie widoczny.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3AD1FC1-E887-5A3A-D7CE-09257AC21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528" y="1632927"/>
            <a:ext cx="6943207" cy="1477799"/>
          </a:xfrm>
        </p:spPr>
        <p:txBody>
          <a:bodyPr>
            <a:noAutofit/>
          </a:bodyPr>
          <a:lstStyle>
            <a:lvl1pPr>
              <a:defRPr sz="3763" b="1" i="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tytuł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3355F55-B70F-4C42-96EE-35A965A3468C}"/>
              </a:ext>
            </a:extLst>
          </p:cNvPr>
          <p:cNvSpPr>
            <a:spLocks noGrp="1"/>
          </p:cNvSpPr>
          <p:nvPr>
            <p:ph type="dt" sz="half" idx="37"/>
          </p:nvPr>
        </p:nvSpPr>
        <p:spPr>
          <a:xfrm>
            <a:off x="7306373" y="6548093"/>
            <a:ext cx="935687" cy="125547"/>
          </a:xfrm>
        </p:spPr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708DB43-440B-7A86-4A42-8E920883FA16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>
          <a:xfrm>
            <a:off x="5166448" y="6548093"/>
            <a:ext cx="1094384" cy="125547"/>
          </a:xfrm>
        </p:spPr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6ED343B-CE13-29AA-B63C-AE2CCC68B230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2795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3">
          <p15:clr>
            <a:srgbClr val="FBAE40"/>
          </p15:clr>
        </p15:guide>
        <p15:guide id="2" pos="620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lko tytuł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een Box">
            <a:extLst>
              <a:ext uri="{FF2B5EF4-FFF2-40B4-BE49-F238E27FC236}">
                <a16:creationId xmlns:a16="http://schemas.microsoft.com/office/drawing/2014/main" id="{8C0431EF-8075-8D78-B340-11F8B63E2A9F}"/>
              </a:ext>
            </a:extLst>
          </p:cNvPr>
          <p:cNvSpPr/>
          <p:nvPr userDrawn="1"/>
        </p:nvSpPr>
        <p:spPr>
          <a:xfrm>
            <a:off x="6219100" y="0"/>
            <a:ext cx="2924900" cy="6858000"/>
          </a:xfrm>
          <a:prstGeom prst="roundRect">
            <a:avLst>
              <a:gd name="adj" fmla="val 0"/>
            </a:avLst>
          </a:prstGeom>
          <a:solidFill>
            <a:srgbClr val="E3F2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539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8" name="BLUEBOX" hidden="1">
            <a:extLst>
              <a:ext uri="{FF2B5EF4-FFF2-40B4-BE49-F238E27FC236}">
                <a16:creationId xmlns:a16="http://schemas.microsoft.com/office/drawing/2014/main" id="{B89F3895-6CC9-F02B-B0D2-9CEE14705A5C}"/>
              </a:ext>
            </a:extLst>
          </p:cNvPr>
          <p:cNvSpPr/>
          <p:nvPr userDrawn="1"/>
        </p:nvSpPr>
        <p:spPr>
          <a:xfrm>
            <a:off x="200044" y="816463"/>
            <a:ext cx="8743911" cy="5551953"/>
          </a:xfrm>
          <a:prstGeom prst="roundRect">
            <a:avLst>
              <a:gd name="adj" fmla="val 4609"/>
            </a:avLst>
          </a:prstGeom>
          <a:solidFill>
            <a:srgbClr val="F2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0125" tIns="153942" rIns="200125" bIns="153942" rtlCol="0" anchor="ctr"/>
          <a:lstStyle/>
          <a:p>
            <a:pPr algn="ctr"/>
            <a:endParaRPr lang="pl-PL" sz="1539" b="0" i="0">
              <a:latin typeface="Poppins" pitchFamily="2" charset="77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834EACCB-9244-B97F-3134-EE479013A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848" y="163395"/>
            <a:ext cx="5817343" cy="653171"/>
          </a:xfrm>
          <a:noFill/>
        </p:spPr>
        <p:txBody>
          <a:bodyPr/>
          <a:lstStyle>
            <a:lvl1pPr>
              <a:defRPr b="1" i="0">
                <a:latin typeface="Poppins" pitchFamily="2" charset="0"/>
                <a:cs typeface="Poppins" pitchFamily="2" charset="0"/>
              </a:defRPr>
            </a:lvl1pPr>
          </a:lstStyle>
          <a:p>
            <a:r>
              <a:rPr lang="pl-PL"/>
              <a:t>Kliknij, aby edytować tytuł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914F784B-5ABD-0F43-BF7F-3D73D80095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0517" y="979961"/>
            <a:ext cx="5817675" cy="21228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lang="pl-PL" sz="1197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27A534C3-426E-61F9-CBB9-2AE1A8B277AA}"/>
              </a:ext>
            </a:extLst>
          </p:cNvPr>
          <p:cNvCxnSpPr>
            <a:cxnSpLocks/>
          </p:cNvCxnSpPr>
          <p:nvPr userDrawn="1"/>
        </p:nvCxnSpPr>
        <p:spPr>
          <a:xfrm>
            <a:off x="6218191" y="6613356"/>
            <a:ext cx="2215006" cy="0"/>
          </a:xfrm>
          <a:prstGeom prst="line">
            <a:avLst/>
          </a:prstGeom>
          <a:ln w="1016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ceholder REGISTER2">
            <a:extLst>
              <a:ext uri="{FF2B5EF4-FFF2-40B4-BE49-F238E27FC236}">
                <a16:creationId xmlns:a16="http://schemas.microsoft.com/office/drawing/2014/main" id="{CF7C68CD-F7D5-00EB-4CB6-BD66AB8DC09D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0" y="163293"/>
            <a:ext cx="1068575" cy="6533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770" b="0" i="0">
                <a:solidFill>
                  <a:schemeClr val="accent2"/>
                </a:solidFill>
              </a:defRPr>
            </a:lvl1pPr>
            <a:lvl2pPr marL="390336" indent="0" algn="r">
              <a:buNone/>
              <a:defRPr sz="1026">
                <a:solidFill>
                  <a:schemeClr val="bg2"/>
                </a:solidFill>
              </a:defRPr>
            </a:lvl2pPr>
            <a:lvl3pPr marL="780668" indent="0" algn="r">
              <a:buNone/>
              <a:defRPr sz="1026">
                <a:solidFill>
                  <a:schemeClr val="bg2"/>
                </a:solidFill>
              </a:defRPr>
            </a:lvl3pPr>
            <a:lvl4pPr marL="1170995" indent="0" algn="r">
              <a:buNone/>
              <a:defRPr sz="1026">
                <a:solidFill>
                  <a:schemeClr val="bg2"/>
                </a:solidFill>
              </a:defRPr>
            </a:lvl4pPr>
            <a:lvl5pPr marL="1561331" indent="0" algn="r">
              <a:buNone/>
              <a:defRPr sz="1026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AF46442-22D1-68DB-AC51-D63938F23321}"/>
              </a:ext>
            </a:extLst>
          </p:cNvPr>
          <p:cNvSpPr>
            <a:spLocks noGrp="1"/>
          </p:cNvSpPr>
          <p:nvPr>
            <p:ph type="dt" sz="half" idx="40"/>
          </p:nvPr>
        </p:nvSpPr>
        <p:spPr>
          <a:xfrm>
            <a:off x="7689490" y="6548092"/>
            <a:ext cx="552569" cy="125547"/>
          </a:xfrm>
          <a:solidFill>
            <a:srgbClr val="E3F2E9"/>
          </a:solidFill>
        </p:spPr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8C9F5CA-A6E9-0034-02A4-1AF3370F2621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4366549" y="6548093"/>
            <a:ext cx="1894283" cy="125547"/>
          </a:xfrm>
        </p:spPr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23123DF-94F2-B1CA-172E-36E26BA3644F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solidFill>
            <a:schemeClr val="accent2"/>
          </a:solidFill>
        </p:spPr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7982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80">
          <p15:clr>
            <a:srgbClr val="FBAE40"/>
          </p15:clr>
        </p15:guide>
        <p15:guide id="2" pos="215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484" y="685800"/>
            <a:ext cx="7541516" cy="4007406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9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9A3647E-D38D-4EA6-ADC1-75AA53F89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5427002"/>
            <a:ext cx="6858001" cy="74519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0459DEE-913E-5261-4E77-AF3657E3AE0B}"/>
              </a:ext>
            </a:extLst>
          </p:cNvPr>
          <p:cNvSpPr/>
          <p:nvPr/>
        </p:nvSpPr>
        <p:spPr>
          <a:xfrm>
            <a:off x="8438172" y="4648201"/>
            <a:ext cx="4763" cy="745197"/>
          </a:xfrm>
          <a:custGeom>
            <a:avLst/>
            <a:gdLst>
              <a:gd name="connsiteX0" fmla="*/ 0 w 6351"/>
              <a:gd name="connsiteY0" fmla="*/ 0 h 745197"/>
              <a:gd name="connsiteX1" fmla="*/ 0 w 6351"/>
              <a:gd name="connsiteY1" fmla="*/ 745198 h 7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1" h="745197">
                <a:moveTo>
                  <a:pt x="0" y="0"/>
                </a:moveTo>
                <a:lnTo>
                  <a:pt x="0" y="745198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2F9BC4F-9D44-3587-056B-336E1457A6E2}"/>
              </a:ext>
            </a:extLst>
          </p:cNvPr>
          <p:cNvSpPr/>
          <p:nvPr/>
        </p:nvSpPr>
        <p:spPr>
          <a:xfrm>
            <a:off x="514350" y="4998695"/>
            <a:ext cx="8192950" cy="0"/>
          </a:xfrm>
          <a:custGeom>
            <a:avLst/>
            <a:gdLst>
              <a:gd name="connsiteX0" fmla="*/ 10923934 w 10923933"/>
              <a:gd name="connsiteY0" fmla="*/ 0 h 0"/>
              <a:gd name="connsiteX1" fmla="*/ 0 w 10923933"/>
              <a:gd name="connsiteY1" fmla="*/ 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3933">
                <a:moveTo>
                  <a:pt x="10923934" y="0"/>
                </a:moveTo>
                <a:lnTo>
                  <a:pt x="0" y="1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509D5EC-E7EA-22BC-7C88-C33F509CB5CF}"/>
              </a:ext>
            </a:extLst>
          </p:cNvPr>
          <p:cNvSpPr/>
          <p:nvPr/>
        </p:nvSpPr>
        <p:spPr>
          <a:xfrm>
            <a:off x="8248924" y="4730632"/>
            <a:ext cx="397453" cy="526934"/>
          </a:xfrm>
          <a:custGeom>
            <a:avLst/>
            <a:gdLst>
              <a:gd name="connsiteX0" fmla="*/ 529938 w 529937"/>
              <a:gd name="connsiteY0" fmla="*/ 0 h 526934"/>
              <a:gd name="connsiteX1" fmla="*/ 0 w 529937"/>
              <a:gd name="connsiteY1" fmla="*/ 526935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0"/>
                </a:moveTo>
                <a:lnTo>
                  <a:pt x="0" y="526935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98E9758-F942-96A0-231D-A25933E4CA82}"/>
              </a:ext>
            </a:extLst>
          </p:cNvPr>
          <p:cNvSpPr/>
          <p:nvPr/>
        </p:nvSpPr>
        <p:spPr>
          <a:xfrm>
            <a:off x="8232109" y="4730637"/>
            <a:ext cx="397453" cy="526934"/>
          </a:xfrm>
          <a:custGeom>
            <a:avLst/>
            <a:gdLst>
              <a:gd name="connsiteX0" fmla="*/ 529938 w 529937"/>
              <a:gd name="connsiteY0" fmla="*/ 526935 h 526934"/>
              <a:gd name="connsiteX1" fmla="*/ 0 w 529937"/>
              <a:gd name="connsiteY1" fmla="*/ 0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526935"/>
                </a:moveTo>
                <a:lnTo>
                  <a:pt x="0" y="0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0303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288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7" y="685801"/>
            <a:ext cx="8222741" cy="762001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85" y="1828800"/>
            <a:ext cx="8222742" cy="43434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91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C6C0090-085A-1FB3-B3B7-D8DA73A12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629" y="4419601"/>
            <a:ext cx="8222743" cy="135224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7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834447-947D-F9FA-98D1-8BF0FC477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629" y="5943600"/>
            <a:ext cx="8222743" cy="6096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8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573ACD2-30C7-6922-D14F-66F23CBA37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41148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4EACCB-9244-B97F-3134-EE479013A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679" y="352304"/>
            <a:ext cx="4169759" cy="1092788"/>
          </a:xfrm>
          <a:noFill/>
        </p:spPr>
        <p:txBody>
          <a:bodyPr wrap="none" tIns="0" bIns="0" anchor="t" anchorCtr="0">
            <a:noAutofit/>
          </a:bodyPr>
          <a:lstStyle>
            <a:lvl1pPr marL="0" indent="0" algn="ctr">
              <a:lnSpc>
                <a:spcPct val="100000"/>
              </a:lnSpc>
              <a:buFont typeface="Poppins" pitchFamily="2" charset="0"/>
              <a:buNone/>
              <a:defRPr sz="8256" b="1" i="0">
                <a:solidFill>
                  <a:schemeClr val="accent2"/>
                </a:solidFill>
                <a:latin typeface="Poppins" pitchFamily="2" charset="0"/>
                <a:cs typeface="Poppins" pitchFamily="2" charset="0"/>
              </a:defRPr>
            </a:lvl1pPr>
          </a:lstStyle>
          <a:p>
            <a:r>
              <a:rPr lang="pl-PL"/>
              <a:t>AGENDA</a:t>
            </a:r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ADBA481E-2758-BD35-700E-5917AA49D3F7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 algn="r"/>
            <a:r>
              <a:rPr lang="pl-PL"/>
              <a:t>09.2025</a:t>
            </a:r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AB813275-0244-2E25-9EBE-5225833441B4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12DAB64-03FB-B684-BC65-9F9D113F23B7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2D3C975E-02E4-1E6C-A83A-4CDBB854A49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97802" y="4997661"/>
            <a:ext cx="3568792" cy="1355223"/>
          </a:xfrm>
        </p:spPr>
        <p:txBody>
          <a:bodyPr/>
          <a:lstStyle>
            <a:lvl1pPr marL="0" marR="0" indent="0" algn="just" defTabSz="82954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ppins" pitchFamily="2" charset="0"/>
              <a:buNone/>
              <a:tabLst/>
              <a:defRPr lang="pl-PL" sz="907" b="0" i="0" kern="1200" dirty="0" smtClean="0">
                <a:solidFill>
                  <a:srgbClr val="004874"/>
                </a:solidFill>
                <a:latin typeface="+mn-lt"/>
                <a:ea typeface="Lato" panose="020F0502020204030203" pitchFamily="34" charset="0"/>
                <a:cs typeface="Poppins" pitchFamily="2" charset="0"/>
              </a:defRPr>
            </a:lvl1pPr>
            <a:lvl2pPr marL="0" marR="0" indent="0" algn="just" defTabSz="82954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ppins" pitchFamily="2" charset="0"/>
              <a:buNone/>
              <a:tabLst/>
              <a:defRPr lang="pl-PL" sz="907" b="0" i="0" kern="1200" dirty="0" smtClean="0">
                <a:solidFill>
                  <a:srgbClr val="004874"/>
                </a:solidFill>
                <a:latin typeface="+mn-lt"/>
                <a:ea typeface="Lato" panose="020F0502020204030203" pitchFamily="34" charset="0"/>
                <a:cs typeface="Poppins" pitchFamily="2" charset="0"/>
              </a:defRPr>
            </a:lvl2pPr>
            <a:lvl3pPr marL="0" marR="0" indent="0" algn="just" defTabSz="82954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ppins" pitchFamily="2" charset="0"/>
              <a:buNone/>
              <a:tabLst/>
              <a:defRPr lang="pl-PL" sz="907" b="0" i="0" kern="1200" dirty="0" smtClean="0">
                <a:solidFill>
                  <a:srgbClr val="004874"/>
                </a:solidFill>
                <a:latin typeface="+mn-lt"/>
                <a:ea typeface="Lato" panose="020F0502020204030203" pitchFamily="34" charset="0"/>
                <a:cs typeface="Poppins" pitchFamily="2" charset="0"/>
              </a:defRPr>
            </a:lvl3pPr>
            <a:lvl4pPr marL="0" marR="0" indent="0" algn="just" defTabSz="82954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ppins" pitchFamily="2" charset="0"/>
              <a:buNone/>
              <a:tabLst/>
              <a:defRPr lang="pl-PL" sz="907" b="0" i="0" kern="1200" dirty="0" smtClean="0">
                <a:solidFill>
                  <a:srgbClr val="004874"/>
                </a:solidFill>
                <a:latin typeface="+mn-lt"/>
                <a:ea typeface="Lato" panose="020F0502020204030203" pitchFamily="34" charset="0"/>
                <a:cs typeface="Poppins" pitchFamily="2" charset="0"/>
              </a:defRPr>
            </a:lvl4pPr>
            <a:lvl5pPr marL="0" marR="0" indent="0" algn="just" defTabSz="82954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oppins" pitchFamily="2" charset="0"/>
              <a:buNone/>
              <a:tabLst/>
              <a:defRPr lang="pl-PL" sz="907" b="0" i="0" kern="1200" dirty="0">
                <a:solidFill>
                  <a:srgbClr val="004874"/>
                </a:solidFill>
                <a:latin typeface="+mn-lt"/>
                <a:ea typeface="Lato" panose="020F0502020204030203" pitchFamily="34" charset="0"/>
                <a:cs typeface="Poppi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cxnSp>
        <p:nvCxnSpPr>
          <p:cNvPr id="12" name="Straight Connector 67">
            <a:extLst>
              <a:ext uri="{FF2B5EF4-FFF2-40B4-BE49-F238E27FC236}">
                <a16:creationId xmlns:a16="http://schemas.microsoft.com/office/drawing/2014/main" id="{5451FCB1-9B5F-38B4-5878-99C63D1EBD8C}"/>
              </a:ext>
            </a:extLst>
          </p:cNvPr>
          <p:cNvCxnSpPr>
            <a:cxnSpLocks/>
          </p:cNvCxnSpPr>
          <p:nvPr userDrawn="1"/>
        </p:nvCxnSpPr>
        <p:spPr>
          <a:xfrm>
            <a:off x="402666" y="4814635"/>
            <a:ext cx="3568792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ymbol zastępczy obrazu 12">
            <a:extLst>
              <a:ext uri="{FF2B5EF4-FFF2-40B4-BE49-F238E27FC236}">
                <a16:creationId xmlns:a16="http://schemas.microsoft.com/office/drawing/2014/main" id="{1C3AC242-C40F-7D9F-0AC8-C067D005A5B8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00455" y="554458"/>
            <a:ext cx="1693363" cy="19595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pl-PL"/>
              <a:t>Wstaw obraz</a:t>
            </a:r>
          </a:p>
        </p:txBody>
      </p:sp>
      <p:sp>
        <p:nvSpPr>
          <p:cNvPr id="16" name="Symbol zastępczy obrazu 12">
            <a:extLst>
              <a:ext uri="{FF2B5EF4-FFF2-40B4-BE49-F238E27FC236}">
                <a16:creationId xmlns:a16="http://schemas.microsoft.com/office/drawing/2014/main" id="{2E31A78B-A4BF-0709-DC07-1195B583A0A9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278461" y="554458"/>
            <a:ext cx="1693363" cy="19595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pl-PL"/>
              <a:t>Wstaw obraz</a:t>
            </a:r>
          </a:p>
        </p:txBody>
      </p:sp>
      <p:sp>
        <p:nvSpPr>
          <p:cNvPr id="17" name="Symbol zastępczy obrazu 12">
            <a:extLst>
              <a:ext uri="{FF2B5EF4-FFF2-40B4-BE49-F238E27FC236}">
                <a16:creationId xmlns:a16="http://schemas.microsoft.com/office/drawing/2014/main" id="{6691E562-42E7-C778-479B-972AC58BB734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00453" y="2681064"/>
            <a:ext cx="3571457" cy="19595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pl-PL"/>
              <a:t>Wstaw obraz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54D0B28F-4D1E-C89E-31F5-08054A9DE53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71322" y="1445091"/>
            <a:ext cx="4157228" cy="514134"/>
          </a:xfrm>
        </p:spPr>
        <p:txBody>
          <a:bodyPr/>
          <a:lstStyle>
            <a:lvl1pPr marL="0" indent="0">
              <a:buNone/>
              <a:defRPr sz="1814" b="1"/>
            </a:lvl1pPr>
            <a:lvl2pPr marL="163296" indent="0">
              <a:buNone/>
              <a:defRPr sz="1814" b="1"/>
            </a:lvl2pPr>
            <a:lvl3pPr marL="326592" indent="0">
              <a:buNone/>
              <a:defRPr sz="1814" b="1"/>
            </a:lvl3pPr>
            <a:lvl4pPr marL="489888" indent="0">
              <a:buNone/>
              <a:defRPr sz="1814" b="1"/>
            </a:lvl4pPr>
            <a:lvl5pPr marL="653184" indent="0">
              <a:buNone/>
              <a:defRPr sz="1814" b="1"/>
            </a:lvl5pPr>
          </a:lstStyle>
          <a:p>
            <a:pPr lvl="0"/>
            <a:r>
              <a:rPr lang="pl-PL"/>
              <a:t>Kliknij, aby dodać podtytuł</a:t>
            </a:r>
          </a:p>
        </p:txBody>
      </p:sp>
      <p:sp>
        <p:nvSpPr>
          <p:cNvPr id="21" name="Symbol zastępczy tekstu 20">
            <a:extLst>
              <a:ext uri="{FF2B5EF4-FFF2-40B4-BE49-F238E27FC236}">
                <a16:creationId xmlns:a16="http://schemas.microsoft.com/office/drawing/2014/main" id="{3D6870F9-9F01-7067-39D7-576857A8AEF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95794" y="2399665"/>
            <a:ext cx="3632755" cy="228610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52" b="1"/>
            </a:lvl1pPr>
            <a:lvl2pPr marL="0" indent="0">
              <a:spcBef>
                <a:spcPts val="0"/>
              </a:spcBef>
              <a:buNone/>
              <a:defRPr sz="1452" b="1"/>
            </a:lvl2pPr>
            <a:lvl3pPr marL="0" indent="0">
              <a:spcBef>
                <a:spcPts val="0"/>
              </a:spcBef>
              <a:buNone/>
              <a:defRPr sz="1452" b="1"/>
            </a:lvl3pPr>
            <a:lvl4pPr marL="0" indent="0">
              <a:spcBef>
                <a:spcPts val="0"/>
              </a:spcBef>
              <a:buNone/>
              <a:defRPr sz="1452" b="1"/>
            </a:lvl4pPr>
            <a:lvl5pPr marL="0" indent="0">
              <a:spcBef>
                <a:spcPts val="0"/>
              </a:spcBef>
              <a:buNone/>
              <a:defRPr sz="1452" b="1"/>
            </a:lvl5pPr>
          </a:lstStyle>
          <a:p>
            <a:pPr lvl="0"/>
            <a:r>
              <a:rPr lang="pl-PL"/>
              <a:t>Wpisz tytuł SEKCJI</a:t>
            </a:r>
          </a:p>
        </p:txBody>
      </p:sp>
      <p:sp>
        <p:nvSpPr>
          <p:cNvPr id="26" name="Symbol zastępczy tekstu 20">
            <a:extLst>
              <a:ext uri="{FF2B5EF4-FFF2-40B4-BE49-F238E27FC236}">
                <a16:creationId xmlns:a16="http://schemas.microsoft.com/office/drawing/2014/main" id="{646C6EB1-7F2E-1BDE-BDB1-6A13614098A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95794" y="2637904"/>
            <a:ext cx="3632755" cy="139604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0"/>
            </a:lvl1pPr>
            <a:lvl2pPr marL="0" indent="0">
              <a:spcBef>
                <a:spcPts val="0"/>
              </a:spcBef>
              <a:buNone/>
              <a:defRPr sz="907" b="1"/>
            </a:lvl2pPr>
            <a:lvl3pPr marL="0" indent="0">
              <a:spcBef>
                <a:spcPts val="0"/>
              </a:spcBef>
              <a:buNone/>
              <a:defRPr sz="907" b="1"/>
            </a:lvl3pPr>
            <a:lvl4pPr marL="0" indent="0">
              <a:spcBef>
                <a:spcPts val="0"/>
              </a:spcBef>
              <a:buNone/>
              <a:defRPr sz="907" b="1"/>
            </a:lvl4pPr>
            <a:lvl5pPr marL="0" indent="0">
              <a:spcBef>
                <a:spcPts val="0"/>
              </a:spcBef>
              <a:buNone/>
              <a:defRPr sz="907" b="1"/>
            </a:lvl5pPr>
          </a:lstStyle>
          <a:p>
            <a:pPr lvl="0"/>
            <a:r>
              <a:rPr lang="pl-PL"/>
              <a:t>Wpisz opis sekcji</a:t>
            </a:r>
          </a:p>
        </p:txBody>
      </p:sp>
      <p:sp>
        <p:nvSpPr>
          <p:cNvPr id="27" name="Symbol zastępczy tekstu 20">
            <a:extLst>
              <a:ext uri="{FF2B5EF4-FFF2-40B4-BE49-F238E27FC236}">
                <a16:creationId xmlns:a16="http://schemas.microsoft.com/office/drawing/2014/main" id="{86C6599D-1E81-C7B6-5EF6-D10AA3660D1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571321" y="2382140"/>
            <a:ext cx="400250" cy="34291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XX</a:t>
            </a:r>
          </a:p>
        </p:txBody>
      </p:sp>
      <p:sp>
        <p:nvSpPr>
          <p:cNvPr id="28" name="Symbol zastępczy tekstu 20">
            <a:extLst>
              <a:ext uri="{FF2B5EF4-FFF2-40B4-BE49-F238E27FC236}">
                <a16:creationId xmlns:a16="http://schemas.microsoft.com/office/drawing/2014/main" id="{5B9BD3C1-7D04-DA7F-0CD3-1020EDE625C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095794" y="3048379"/>
            <a:ext cx="3632755" cy="228610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52" b="1"/>
            </a:lvl1pPr>
            <a:lvl2pPr marL="0" indent="0">
              <a:spcBef>
                <a:spcPts val="0"/>
              </a:spcBef>
              <a:buNone/>
              <a:defRPr sz="1452" b="1"/>
            </a:lvl2pPr>
            <a:lvl3pPr marL="0" indent="0">
              <a:spcBef>
                <a:spcPts val="0"/>
              </a:spcBef>
              <a:buNone/>
              <a:defRPr sz="1452" b="1"/>
            </a:lvl3pPr>
            <a:lvl4pPr marL="0" indent="0">
              <a:spcBef>
                <a:spcPts val="0"/>
              </a:spcBef>
              <a:buNone/>
              <a:defRPr sz="1452" b="1"/>
            </a:lvl4pPr>
            <a:lvl5pPr marL="0" indent="0">
              <a:spcBef>
                <a:spcPts val="0"/>
              </a:spcBef>
              <a:buNone/>
              <a:defRPr sz="1452" b="1"/>
            </a:lvl5pPr>
          </a:lstStyle>
          <a:p>
            <a:pPr lvl="0"/>
            <a:r>
              <a:rPr lang="pl-PL"/>
              <a:t>Wpisz tytuł SEKCJI</a:t>
            </a:r>
          </a:p>
        </p:txBody>
      </p:sp>
      <p:sp>
        <p:nvSpPr>
          <p:cNvPr id="29" name="Symbol zastępczy tekstu 20">
            <a:extLst>
              <a:ext uri="{FF2B5EF4-FFF2-40B4-BE49-F238E27FC236}">
                <a16:creationId xmlns:a16="http://schemas.microsoft.com/office/drawing/2014/main" id="{C8000C41-543C-8104-8B30-16879D81C53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095794" y="3286618"/>
            <a:ext cx="3632755" cy="139604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0"/>
            </a:lvl1pPr>
            <a:lvl2pPr marL="0" indent="0">
              <a:spcBef>
                <a:spcPts val="0"/>
              </a:spcBef>
              <a:buNone/>
              <a:defRPr sz="907" b="1"/>
            </a:lvl2pPr>
            <a:lvl3pPr marL="0" indent="0">
              <a:spcBef>
                <a:spcPts val="0"/>
              </a:spcBef>
              <a:buNone/>
              <a:defRPr sz="907" b="1"/>
            </a:lvl3pPr>
            <a:lvl4pPr marL="0" indent="0">
              <a:spcBef>
                <a:spcPts val="0"/>
              </a:spcBef>
              <a:buNone/>
              <a:defRPr sz="907" b="1"/>
            </a:lvl4pPr>
            <a:lvl5pPr marL="0" indent="0">
              <a:spcBef>
                <a:spcPts val="0"/>
              </a:spcBef>
              <a:buNone/>
              <a:defRPr sz="907" b="1"/>
            </a:lvl5pPr>
          </a:lstStyle>
          <a:p>
            <a:pPr lvl="0"/>
            <a:r>
              <a:rPr lang="pl-PL"/>
              <a:t>Wpisz opis sekcji</a:t>
            </a:r>
          </a:p>
        </p:txBody>
      </p:sp>
      <p:sp>
        <p:nvSpPr>
          <p:cNvPr id="30" name="Symbol zastępczy tekstu 20">
            <a:extLst>
              <a:ext uri="{FF2B5EF4-FFF2-40B4-BE49-F238E27FC236}">
                <a16:creationId xmlns:a16="http://schemas.microsoft.com/office/drawing/2014/main" id="{43D6648D-CEA1-264C-5815-EA66C7AB3B6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571321" y="3030854"/>
            <a:ext cx="400250" cy="34291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XX</a:t>
            </a:r>
          </a:p>
        </p:txBody>
      </p:sp>
      <p:sp>
        <p:nvSpPr>
          <p:cNvPr id="40" name="Symbol zastępczy tekstu 20">
            <a:extLst>
              <a:ext uri="{FF2B5EF4-FFF2-40B4-BE49-F238E27FC236}">
                <a16:creationId xmlns:a16="http://schemas.microsoft.com/office/drawing/2014/main" id="{5A329C21-247C-AB78-0603-084BB5B87BD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095794" y="3701425"/>
            <a:ext cx="3632755" cy="228610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52" b="1"/>
            </a:lvl1pPr>
            <a:lvl2pPr marL="0" indent="0">
              <a:spcBef>
                <a:spcPts val="0"/>
              </a:spcBef>
              <a:buNone/>
              <a:defRPr sz="1452" b="1"/>
            </a:lvl2pPr>
            <a:lvl3pPr marL="0" indent="0">
              <a:spcBef>
                <a:spcPts val="0"/>
              </a:spcBef>
              <a:buNone/>
              <a:defRPr sz="1452" b="1"/>
            </a:lvl3pPr>
            <a:lvl4pPr marL="0" indent="0">
              <a:spcBef>
                <a:spcPts val="0"/>
              </a:spcBef>
              <a:buNone/>
              <a:defRPr sz="1452" b="1"/>
            </a:lvl4pPr>
            <a:lvl5pPr marL="0" indent="0">
              <a:spcBef>
                <a:spcPts val="0"/>
              </a:spcBef>
              <a:buNone/>
              <a:defRPr sz="1452" b="1"/>
            </a:lvl5pPr>
          </a:lstStyle>
          <a:p>
            <a:pPr lvl="0"/>
            <a:r>
              <a:rPr lang="pl-PL"/>
              <a:t>Wpisz tytuł SEKCJI</a:t>
            </a:r>
          </a:p>
        </p:txBody>
      </p:sp>
      <p:sp>
        <p:nvSpPr>
          <p:cNvPr id="41" name="Symbol zastępczy tekstu 20">
            <a:extLst>
              <a:ext uri="{FF2B5EF4-FFF2-40B4-BE49-F238E27FC236}">
                <a16:creationId xmlns:a16="http://schemas.microsoft.com/office/drawing/2014/main" id="{C959DA53-1FCD-1BB2-F847-0837F506DF8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095794" y="3939664"/>
            <a:ext cx="3632755" cy="139604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0"/>
            </a:lvl1pPr>
            <a:lvl2pPr marL="0" indent="0">
              <a:spcBef>
                <a:spcPts val="0"/>
              </a:spcBef>
              <a:buNone/>
              <a:defRPr sz="907" b="1"/>
            </a:lvl2pPr>
            <a:lvl3pPr marL="0" indent="0">
              <a:spcBef>
                <a:spcPts val="0"/>
              </a:spcBef>
              <a:buNone/>
              <a:defRPr sz="907" b="1"/>
            </a:lvl3pPr>
            <a:lvl4pPr marL="0" indent="0">
              <a:spcBef>
                <a:spcPts val="0"/>
              </a:spcBef>
              <a:buNone/>
              <a:defRPr sz="907" b="1"/>
            </a:lvl4pPr>
            <a:lvl5pPr marL="0" indent="0">
              <a:spcBef>
                <a:spcPts val="0"/>
              </a:spcBef>
              <a:buNone/>
              <a:defRPr sz="907" b="1"/>
            </a:lvl5pPr>
          </a:lstStyle>
          <a:p>
            <a:pPr lvl="0"/>
            <a:r>
              <a:rPr lang="pl-PL"/>
              <a:t>Wpisz opis sekcji</a:t>
            </a:r>
          </a:p>
        </p:txBody>
      </p:sp>
      <p:sp>
        <p:nvSpPr>
          <p:cNvPr id="42" name="Symbol zastępczy tekstu 20">
            <a:extLst>
              <a:ext uri="{FF2B5EF4-FFF2-40B4-BE49-F238E27FC236}">
                <a16:creationId xmlns:a16="http://schemas.microsoft.com/office/drawing/2014/main" id="{8D432245-8C44-397A-E5F1-E382071BC3A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571321" y="3683899"/>
            <a:ext cx="400250" cy="34291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XX</a:t>
            </a:r>
          </a:p>
        </p:txBody>
      </p:sp>
      <p:sp>
        <p:nvSpPr>
          <p:cNvPr id="44" name="Symbol zastępczy tekstu 20">
            <a:extLst>
              <a:ext uri="{FF2B5EF4-FFF2-40B4-BE49-F238E27FC236}">
                <a16:creationId xmlns:a16="http://schemas.microsoft.com/office/drawing/2014/main" id="{D1796843-F54A-F09D-2FB9-73F0C6062D8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95794" y="4348379"/>
            <a:ext cx="3632755" cy="228610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52" b="1"/>
            </a:lvl1pPr>
            <a:lvl2pPr marL="0" indent="0">
              <a:spcBef>
                <a:spcPts val="0"/>
              </a:spcBef>
              <a:buNone/>
              <a:defRPr sz="1452" b="1"/>
            </a:lvl2pPr>
            <a:lvl3pPr marL="0" indent="0">
              <a:spcBef>
                <a:spcPts val="0"/>
              </a:spcBef>
              <a:buNone/>
              <a:defRPr sz="1452" b="1"/>
            </a:lvl3pPr>
            <a:lvl4pPr marL="0" indent="0">
              <a:spcBef>
                <a:spcPts val="0"/>
              </a:spcBef>
              <a:buNone/>
              <a:defRPr sz="1452" b="1"/>
            </a:lvl4pPr>
            <a:lvl5pPr marL="0" indent="0">
              <a:spcBef>
                <a:spcPts val="0"/>
              </a:spcBef>
              <a:buNone/>
              <a:defRPr sz="1452" b="1"/>
            </a:lvl5pPr>
          </a:lstStyle>
          <a:p>
            <a:pPr lvl="0"/>
            <a:r>
              <a:rPr lang="pl-PL"/>
              <a:t>Wpisz tytuł SEKCJI</a:t>
            </a:r>
          </a:p>
        </p:txBody>
      </p:sp>
      <p:sp>
        <p:nvSpPr>
          <p:cNvPr id="45" name="Symbol zastępczy tekstu 20">
            <a:extLst>
              <a:ext uri="{FF2B5EF4-FFF2-40B4-BE49-F238E27FC236}">
                <a16:creationId xmlns:a16="http://schemas.microsoft.com/office/drawing/2014/main" id="{2EB0E0C2-D843-F6EC-A331-CADC88B1810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095794" y="4586618"/>
            <a:ext cx="3632755" cy="139604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0"/>
            </a:lvl1pPr>
            <a:lvl2pPr marL="0" indent="0">
              <a:spcBef>
                <a:spcPts val="0"/>
              </a:spcBef>
              <a:buNone/>
              <a:defRPr sz="907" b="1"/>
            </a:lvl2pPr>
            <a:lvl3pPr marL="0" indent="0">
              <a:spcBef>
                <a:spcPts val="0"/>
              </a:spcBef>
              <a:buNone/>
              <a:defRPr sz="907" b="1"/>
            </a:lvl3pPr>
            <a:lvl4pPr marL="0" indent="0">
              <a:spcBef>
                <a:spcPts val="0"/>
              </a:spcBef>
              <a:buNone/>
              <a:defRPr sz="907" b="1"/>
            </a:lvl4pPr>
            <a:lvl5pPr marL="0" indent="0">
              <a:spcBef>
                <a:spcPts val="0"/>
              </a:spcBef>
              <a:buNone/>
              <a:defRPr sz="907" b="1"/>
            </a:lvl5pPr>
          </a:lstStyle>
          <a:p>
            <a:pPr lvl="0"/>
            <a:r>
              <a:rPr lang="pl-PL"/>
              <a:t>Wpisz opis sekcji</a:t>
            </a:r>
          </a:p>
        </p:txBody>
      </p:sp>
      <p:sp>
        <p:nvSpPr>
          <p:cNvPr id="46" name="Symbol zastępczy tekstu 20">
            <a:extLst>
              <a:ext uri="{FF2B5EF4-FFF2-40B4-BE49-F238E27FC236}">
                <a16:creationId xmlns:a16="http://schemas.microsoft.com/office/drawing/2014/main" id="{9DBA176A-8801-2586-A322-4BB7800CC74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71321" y="4330854"/>
            <a:ext cx="400250" cy="34291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XX</a:t>
            </a:r>
          </a:p>
        </p:txBody>
      </p:sp>
      <p:sp>
        <p:nvSpPr>
          <p:cNvPr id="48" name="Symbol zastępczy tekstu 20">
            <a:extLst>
              <a:ext uri="{FF2B5EF4-FFF2-40B4-BE49-F238E27FC236}">
                <a16:creationId xmlns:a16="http://schemas.microsoft.com/office/drawing/2014/main" id="{DE1E67A9-9E08-CE1D-1ACD-0A46D35542F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095794" y="4995418"/>
            <a:ext cx="3632755" cy="228610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52" b="1"/>
            </a:lvl1pPr>
            <a:lvl2pPr marL="0" indent="0">
              <a:spcBef>
                <a:spcPts val="0"/>
              </a:spcBef>
              <a:buNone/>
              <a:defRPr sz="1452" b="1"/>
            </a:lvl2pPr>
            <a:lvl3pPr marL="0" indent="0">
              <a:spcBef>
                <a:spcPts val="0"/>
              </a:spcBef>
              <a:buNone/>
              <a:defRPr sz="1452" b="1"/>
            </a:lvl3pPr>
            <a:lvl4pPr marL="0" indent="0">
              <a:spcBef>
                <a:spcPts val="0"/>
              </a:spcBef>
              <a:buNone/>
              <a:defRPr sz="1452" b="1"/>
            </a:lvl4pPr>
            <a:lvl5pPr marL="0" indent="0">
              <a:spcBef>
                <a:spcPts val="0"/>
              </a:spcBef>
              <a:buNone/>
              <a:defRPr sz="1452" b="1"/>
            </a:lvl5pPr>
          </a:lstStyle>
          <a:p>
            <a:pPr lvl="0"/>
            <a:r>
              <a:rPr lang="pl-PL"/>
              <a:t>Wpisz tytuł SEKCJI</a:t>
            </a:r>
          </a:p>
        </p:txBody>
      </p:sp>
      <p:sp>
        <p:nvSpPr>
          <p:cNvPr id="49" name="Symbol zastępczy tekstu 20">
            <a:extLst>
              <a:ext uri="{FF2B5EF4-FFF2-40B4-BE49-F238E27FC236}">
                <a16:creationId xmlns:a16="http://schemas.microsoft.com/office/drawing/2014/main" id="{62B4093D-6079-4BF4-5A97-73226B513DF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095794" y="5233657"/>
            <a:ext cx="3632755" cy="139604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0"/>
            </a:lvl1pPr>
            <a:lvl2pPr marL="0" indent="0">
              <a:spcBef>
                <a:spcPts val="0"/>
              </a:spcBef>
              <a:buNone/>
              <a:defRPr sz="907" b="1"/>
            </a:lvl2pPr>
            <a:lvl3pPr marL="0" indent="0">
              <a:spcBef>
                <a:spcPts val="0"/>
              </a:spcBef>
              <a:buNone/>
              <a:defRPr sz="907" b="1"/>
            </a:lvl3pPr>
            <a:lvl4pPr marL="0" indent="0">
              <a:spcBef>
                <a:spcPts val="0"/>
              </a:spcBef>
              <a:buNone/>
              <a:defRPr sz="907" b="1"/>
            </a:lvl4pPr>
            <a:lvl5pPr marL="0" indent="0">
              <a:spcBef>
                <a:spcPts val="0"/>
              </a:spcBef>
              <a:buNone/>
              <a:defRPr sz="907" b="1"/>
            </a:lvl5pPr>
          </a:lstStyle>
          <a:p>
            <a:pPr lvl="0"/>
            <a:r>
              <a:rPr lang="pl-PL"/>
              <a:t>Wpisz opis sekcji</a:t>
            </a:r>
          </a:p>
        </p:txBody>
      </p:sp>
      <p:sp>
        <p:nvSpPr>
          <p:cNvPr id="50" name="Symbol zastępczy tekstu 20">
            <a:extLst>
              <a:ext uri="{FF2B5EF4-FFF2-40B4-BE49-F238E27FC236}">
                <a16:creationId xmlns:a16="http://schemas.microsoft.com/office/drawing/2014/main" id="{1000F62C-E081-83B3-C266-5B311C2EBDE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571321" y="4977893"/>
            <a:ext cx="400250" cy="34291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XX</a:t>
            </a:r>
          </a:p>
        </p:txBody>
      </p:sp>
      <p:sp>
        <p:nvSpPr>
          <p:cNvPr id="52" name="Symbol zastępczy tekstu 20">
            <a:extLst>
              <a:ext uri="{FF2B5EF4-FFF2-40B4-BE49-F238E27FC236}">
                <a16:creationId xmlns:a16="http://schemas.microsoft.com/office/drawing/2014/main" id="{F45DAEDF-EC4C-2EC3-F361-D52F8B03194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095794" y="5644444"/>
            <a:ext cx="3632755" cy="228610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52" b="1"/>
            </a:lvl1pPr>
            <a:lvl2pPr marL="0" indent="0">
              <a:spcBef>
                <a:spcPts val="0"/>
              </a:spcBef>
              <a:buNone/>
              <a:defRPr sz="1452" b="1"/>
            </a:lvl2pPr>
            <a:lvl3pPr marL="0" indent="0">
              <a:spcBef>
                <a:spcPts val="0"/>
              </a:spcBef>
              <a:buNone/>
              <a:defRPr sz="1452" b="1"/>
            </a:lvl3pPr>
            <a:lvl4pPr marL="0" indent="0">
              <a:spcBef>
                <a:spcPts val="0"/>
              </a:spcBef>
              <a:buNone/>
              <a:defRPr sz="1452" b="1"/>
            </a:lvl4pPr>
            <a:lvl5pPr marL="0" indent="0">
              <a:spcBef>
                <a:spcPts val="0"/>
              </a:spcBef>
              <a:buNone/>
              <a:defRPr sz="1452" b="1"/>
            </a:lvl5pPr>
          </a:lstStyle>
          <a:p>
            <a:pPr lvl="0"/>
            <a:r>
              <a:rPr lang="pl-PL"/>
              <a:t>Wpisz tytuł SEKCJI</a:t>
            </a:r>
          </a:p>
        </p:txBody>
      </p:sp>
      <p:sp>
        <p:nvSpPr>
          <p:cNvPr id="53" name="Symbol zastępczy tekstu 20">
            <a:extLst>
              <a:ext uri="{FF2B5EF4-FFF2-40B4-BE49-F238E27FC236}">
                <a16:creationId xmlns:a16="http://schemas.microsoft.com/office/drawing/2014/main" id="{AE53148E-4A75-DC31-14A0-A3ACD7A79E8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095794" y="5882683"/>
            <a:ext cx="3632755" cy="139604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7" b="0"/>
            </a:lvl1pPr>
            <a:lvl2pPr marL="0" indent="0">
              <a:spcBef>
                <a:spcPts val="0"/>
              </a:spcBef>
              <a:buNone/>
              <a:defRPr sz="907" b="1"/>
            </a:lvl2pPr>
            <a:lvl3pPr marL="0" indent="0">
              <a:spcBef>
                <a:spcPts val="0"/>
              </a:spcBef>
              <a:buNone/>
              <a:defRPr sz="907" b="1"/>
            </a:lvl3pPr>
            <a:lvl4pPr marL="0" indent="0">
              <a:spcBef>
                <a:spcPts val="0"/>
              </a:spcBef>
              <a:buNone/>
              <a:defRPr sz="907" b="1"/>
            </a:lvl4pPr>
            <a:lvl5pPr marL="0" indent="0">
              <a:spcBef>
                <a:spcPts val="0"/>
              </a:spcBef>
              <a:buNone/>
              <a:defRPr sz="907" b="1"/>
            </a:lvl5pPr>
          </a:lstStyle>
          <a:p>
            <a:pPr lvl="0"/>
            <a:r>
              <a:rPr lang="pl-PL"/>
              <a:t>Wpisz opis sekcji</a:t>
            </a:r>
          </a:p>
        </p:txBody>
      </p:sp>
      <p:sp>
        <p:nvSpPr>
          <p:cNvPr id="54" name="Symbol zastępczy tekstu 20">
            <a:extLst>
              <a:ext uri="{FF2B5EF4-FFF2-40B4-BE49-F238E27FC236}">
                <a16:creationId xmlns:a16="http://schemas.microsoft.com/office/drawing/2014/main" id="{E8C00380-D139-0685-2ADC-3BCC3E7BF1B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571321" y="5626919"/>
            <a:ext cx="400250" cy="34291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177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pl-PL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591690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5" userDrawn="1">
          <p15:clr>
            <a:srgbClr val="FBAE40"/>
          </p15:clr>
        </p15:guide>
        <p15:guide id="2" pos="252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813B312-A2CE-16E4-D28B-8DDFF5527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7560" y="685799"/>
            <a:ext cx="5310380" cy="320040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7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846D76D-B1D3-9330-420A-6ED740BDB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7560" y="5277549"/>
            <a:ext cx="5310380" cy="894646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8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4" name="Picture Placeholder 25">
            <a:extLst>
              <a:ext uri="{FF2B5EF4-FFF2-40B4-BE49-F238E27FC236}">
                <a16:creationId xmlns:a16="http://schemas.microsoft.com/office/drawing/2014/main" id="{982E949F-6B9B-8268-EB83-127C78D435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2916938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7559" y="6343956"/>
            <a:ext cx="157536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6354" y="6343956"/>
            <a:ext cx="1094181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53745E-5DC2-F332-24A5-4F8F509E820B}"/>
              </a:ext>
            </a:extLst>
          </p:cNvPr>
          <p:cNvCxnSpPr/>
          <p:nvPr userDrawn="1"/>
        </p:nvCxnSpPr>
        <p:spPr>
          <a:xfrm>
            <a:off x="3359848" y="4876800"/>
            <a:ext cx="5308092" cy="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524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288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8058" y="685801"/>
            <a:ext cx="3654170" cy="274320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7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6914" y="5277549"/>
            <a:ext cx="3655314" cy="894639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8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4A0A082-71CB-3C57-3B74-102869C0CA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26914" y="6343956"/>
            <a:ext cx="157536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14163" y="6343956"/>
            <a:ext cx="110637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373E34-3B51-EAD4-B8AB-256ACA4B8D8C}"/>
              </a:ext>
            </a:extLst>
          </p:cNvPr>
          <p:cNvCxnSpPr>
            <a:cxnSpLocks/>
          </p:cNvCxnSpPr>
          <p:nvPr userDrawn="1"/>
        </p:nvCxnSpPr>
        <p:spPr>
          <a:xfrm>
            <a:off x="5028057" y="4876800"/>
            <a:ext cx="3655314" cy="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326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288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BC951B-4746-1854-C399-682CFE142A50}"/>
              </a:ext>
            </a:extLst>
          </p:cNvPr>
          <p:cNvCxnSpPr/>
          <p:nvPr userDrawn="1"/>
        </p:nvCxnSpPr>
        <p:spPr>
          <a:xfrm>
            <a:off x="459485" y="4876800"/>
            <a:ext cx="5308092" cy="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486" y="685799"/>
            <a:ext cx="5310380" cy="320040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7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485" y="5277549"/>
            <a:ext cx="5310380" cy="894646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8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9485" y="6338704"/>
            <a:ext cx="1552863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415525" y="6338704"/>
            <a:ext cx="1044434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459959" y="6342302"/>
            <a:ext cx="321905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193964F-665E-F49A-D553-C01524CDE0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7062" y="0"/>
            <a:ext cx="2916938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84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288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384F42E-A74C-773B-7B96-F942975CEC14}"/>
              </a:ext>
            </a:extLst>
          </p:cNvPr>
          <p:cNvSpPr/>
          <p:nvPr/>
        </p:nvSpPr>
        <p:spPr>
          <a:xfrm>
            <a:off x="8438172" y="5144930"/>
            <a:ext cx="4763" cy="745197"/>
          </a:xfrm>
          <a:custGeom>
            <a:avLst/>
            <a:gdLst>
              <a:gd name="connsiteX0" fmla="*/ 0 w 6351"/>
              <a:gd name="connsiteY0" fmla="*/ 0 h 745197"/>
              <a:gd name="connsiteX1" fmla="*/ 0 w 6351"/>
              <a:gd name="connsiteY1" fmla="*/ 745198 h 7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1" h="745197">
                <a:moveTo>
                  <a:pt x="0" y="0"/>
                </a:moveTo>
                <a:lnTo>
                  <a:pt x="0" y="745198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441727F-19A3-14E1-5EAC-C550CEB6A0D1}"/>
              </a:ext>
            </a:extLst>
          </p:cNvPr>
          <p:cNvSpPr/>
          <p:nvPr/>
        </p:nvSpPr>
        <p:spPr>
          <a:xfrm>
            <a:off x="514350" y="5495424"/>
            <a:ext cx="8192950" cy="0"/>
          </a:xfrm>
          <a:custGeom>
            <a:avLst/>
            <a:gdLst>
              <a:gd name="connsiteX0" fmla="*/ 10923934 w 10923933"/>
              <a:gd name="connsiteY0" fmla="*/ 0 h 0"/>
              <a:gd name="connsiteX1" fmla="*/ 0 w 10923933"/>
              <a:gd name="connsiteY1" fmla="*/ 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3933">
                <a:moveTo>
                  <a:pt x="10923934" y="0"/>
                </a:moveTo>
                <a:lnTo>
                  <a:pt x="0" y="1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38F4BC9-7EC1-BB35-827A-12F5DE411031}"/>
              </a:ext>
            </a:extLst>
          </p:cNvPr>
          <p:cNvSpPr/>
          <p:nvPr/>
        </p:nvSpPr>
        <p:spPr>
          <a:xfrm>
            <a:off x="8248924" y="5227361"/>
            <a:ext cx="397453" cy="526934"/>
          </a:xfrm>
          <a:custGeom>
            <a:avLst/>
            <a:gdLst>
              <a:gd name="connsiteX0" fmla="*/ 529938 w 529937"/>
              <a:gd name="connsiteY0" fmla="*/ 0 h 526934"/>
              <a:gd name="connsiteX1" fmla="*/ 0 w 529937"/>
              <a:gd name="connsiteY1" fmla="*/ 526935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0"/>
                </a:moveTo>
                <a:lnTo>
                  <a:pt x="0" y="526935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B01422-D65E-4B59-B62B-467B2E896592}"/>
              </a:ext>
            </a:extLst>
          </p:cNvPr>
          <p:cNvSpPr/>
          <p:nvPr/>
        </p:nvSpPr>
        <p:spPr>
          <a:xfrm>
            <a:off x="8232109" y="5227366"/>
            <a:ext cx="397453" cy="526934"/>
          </a:xfrm>
          <a:custGeom>
            <a:avLst/>
            <a:gdLst>
              <a:gd name="connsiteX0" fmla="*/ 529938 w 529937"/>
              <a:gd name="connsiteY0" fmla="*/ 526935 h 526934"/>
              <a:gd name="connsiteX1" fmla="*/ 0 w 529937"/>
              <a:gd name="connsiteY1" fmla="*/ 0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526935"/>
                </a:moveTo>
                <a:lnTo>
                  <a:pt x="0" y="0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485" y="1600201"/>
            <a:ext cx="7862945" cy="349287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9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485" y="5931314"/>
            <a:ext cx="7862945" cy="816864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8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86" y="234112"/>
            <a:ext cx="2104054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66132" y="234112"/>
            <a:ext cx="2156298" cy="365125"/>
          </a:xfrm>
        </p:spPr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0323" y="234112"/>
            <a:ext cx="32190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Line">
            <a:extLst>
              <a:ext uri="{FF2B5EF4-FFF2-40B4-BE49-F238E27FC236}">
                <a16:creationId xmlns:a16="http://schemas.microsoft.com/office/drawing/2014/main" id="{92FB147E-E273-E8B6-AD8E-67F305FC22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8851" y="4038600"/>
            <a:ext cx="8192951" cy="74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4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288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8BBA50F-B667-1177-26B1-7D22AB66A6BE}"/>
              </a:ext>
            </a:extLst>
          </p:cNvPr>
          <p:cNvSpPr/>
          <p:nvPr/>
        </p:nvSpPr>
        <p:spPr>
          <a:xfrm>
            <a:off x="8438172" y="4645153"/>
            <a:ext cx="4763" cy="745197"/>
          </a:xfrm>
          <a:custGeom>
            <a:avLst/>
            <a:gdLst>
              <a:gd name="connsiteX0" fmla="*/ 0 w 6351"/>
              <a:gd name="connsiteY0" fmla="*/ 0 h 745197"/>
              <a:gd name="connsiteX1" fmla="*/ 0 w 6351"/>
              <a:gd name="connsiteY1" fmla="*/ 745198 h 7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1" h="745197">
                <a:moveTo>
                  <a:pt x="0" y="0"/>
                </a:moveTo>
                <a:lnTo>
                  <a:pt x="0" y="745198"/>
                </a:lnTo>
              </a:path>
            </a:pathLst>
          </a:custGeom>
          <a:ln w="31732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CABC7F5-2293-EB7F-52E5-80715C8DB858}"/>
              </a:ext>
            </a:extLst>
          </p:cNvPr>
          <p:cNvSpPr/>
          <p:nvPr/>
        </p:nvSpPr>
        <p:spPr>
          <a:xfrm>
            <a:off x="514350" y="4995647"/>
            <a:ext cx="8192950" cy="0"/>
          </a:xfrm>
          <a:custGeom>
            <a:avLst/>
            <a:gdLst>
              <a:gd name="connsiteX0" fmla="*/ 10923934 w 10923933"/>
              <a:gd name="connsiteY0" fmla="*/ 0 h 0"/>
              <a:gd name="connsiteX1" fmla="*/ 0 w 10923933"/>
              <a:gd name="connsiteY1" fmla="*/ 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3933">
                <a:moveTo>
                  <a:pt x="10923934" y="0"/>
                </a:moveTo>
                <a:lnTo>
                  <a:pt x="0" y="1"/>
                </a:lnTo>
              </a:path>
            </a:pathLst>
          </a:custGeom>
          <a:ln w="31732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6A8C943-7CF3-88D6-95B0-95E7B412DE0F}"/>
              </a:ext>
            </a:extLst>
          </p:cNvPr>
          <p:cNvSpPr/>
          <p:nvPr/>
        </p:nvSpPr>
        <p:spPr>
          <a:xfrm>
            <a:off x="8248924" y="4727584"/>
            <a:ext cx="397453" cy="526934"/>
          </a:xfrm>
          <a:custGeom>
            <a:avLst/>
            <a:gdLst>
              <a:gd name="connsiteX0" fmla="*/ 529938 w 529937"/>
              <a:gd name="connsiteY0" fmla="*/ 0 h 526934"/>
              <a:gd name="connsiteX1" fmla="*/ 0 w 529937"/>
              <a:gd name="connsiteY1" fmla="*/ 526935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0"/>
                </a:moveTo>
                <a:lnTo>
                  <a:pt x="0" y="526935"/>
                </a:lnTo>
              </a:path>
            </a:pathLst>
          </a:custGeom>
          <a:ln w="31732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FB0A8E7-2867-2D3A-F6B7-15ED02236CE8}"/>
              </a:ext>
            </a:extLst>
          </p:cNvPr>
          <p:cNvSpPr/>
          <p:nvPr/>
        </p:nvSpPr>
        <p:spPr>
          <a:xfrm>
            <a:off x="8232109" y="4727589"/>
            <a:ext cx="397453" cy="526934"/>
          </a:xfrm>
          <a:custGeom>
            <a:avLst/>
            <a:gdLst>
              <a:gd name="connsiteX0" fmla="*/ 529938 w 529937"/>
              <a:gd name="connsiteY0" fmla="*/ 526935 h 526934"/>
              <a:gd name="connsiteX1" fmla="*/ 0 w 529937"/>
              <a:gd name="connsiteY1" fmla="*/ 0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526935"/>
                </a:moveTo>
                <a:lnTo>
                  <a:pt x="0" y="0"/>
                </a:lnTo>
              </a:path>
            </a:pathLst>
          </a:custGeom>
          <a:ln w="31732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5431536"/>
            <a:ext cx="6858001" cy="74519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53A7BE5-EAB2-BB8C-D7FC-D78B8A5A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685798"/>
            <a:ext cx="7543800" cy="335584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9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5296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288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AC1F45-7001-8B9F-DFF6-7AB9BDFFEEB2}"/>
              </a:ext>
            </a:extLst>
          </p:cNvPr>
          <p:cNvSpPr/>
          <p:nvPr/>
        </p:nvSpPr>
        <p:spPr>
          <a:xfrm>
            <a:off x="8438172" y="5791201"/>
            <a:ext cx="4763" cy="745197"/>
          </a:xfrm>
          <a:custGeom>
            <a:avLst/>
            <a:gdLst>
              <a:gd name="connsiteX0" fmla="*/ 0 w 6351"/>
              <a:gd name="connsiteY0" fmla="*/ 0 h 745197"/>
              <a:gd name="connsiteX1" fmla="*/ 0 w 6351"/>
              <a:gd name="connsiteY1" fmla="*/ 745198 h 7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1" h="745197">
                <a:moveTo>
                  <a:pt x="0" y="0"/>
                </a:moveTo>
                <a:lnTo>
                  <a:pt x="0" y="745198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4C7D192-E835-0A48-0A40-F45D83E2583F}"/>
              </a:ext>
            </a:extLst>
          </p:cNvPr>
          <p:cNvSpPr/>
          <p:nvPr/>
        </p:nvSpPr>
        <p:spPr>
          <a:xfrm>
            <a:off x="514350" y="6141695"/>
            <a:ext cx="8192950" cy="0"/>
          </a:xfrm>
          <a:custGeom>
            <a:avLst/>
            <a:gdLst>
              <a:gd name="connsiteX0" fmla="*/ 10923934 w 10923933"/>
              <a:gd name="connsiteY0" fmla="*/ 0 h 0"/>
              <a:gd name="connsiteX1" fmla="*/ 0 w 10923933"/>
              <a:gd name="connsiteY1" fmla="*/ 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3933">
                <a:moveTo>
                  <a:pt x="10923934" y="0"/>
                </a:moveTo>
                <a:lnTo>
                  <a:pt x="0" y="1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FB376E1-8198-EB00-587E-C647BCF364D4}"/>
              </a:ext>
            </a:extLst>
          </p:cNvPr>
          <p:cNvSpPr/>
          <p:nvPr/>
        </p:nvSpPr>
        <p:spPr>
          <a:xfrm>
            <a:off x="8248924" y="5873632"/>
            <a:ext cx="397453" cy="526934"/>
          </a:xfrm>
          <a:custGeom>
            <a:avLst/>
            <a:gdLst>
              <a:gd name="connsiteX0" fmla="*/ 529938 w 529937"/>
              <a:gd name="connsiteY0" fmla="*/ 0 h 526934"/>
              <a:gd name="connsiteX1" fmla="*/ 0 w 529937"/>
              <a:gd name="connsiteY1" fmla="*/ 526935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0"/>
                </a:moveTo>
                <a:lnTo>
                  <a:pt x="0" y="526935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F94599F-6DE1-A082-E9E1-D732956078AB}"/>
              </a:ext>
            </a:extLst>
          </p:cNvPr>
          <p:cNvSpPr/>
          <p:nvPr/>
        </p:nvSpPr>
        <p:spPr>
          <a:xfrm>
            <a:off x="8232109" y="5873637"/>
            <a:ext cx="397453" cy="526934"/>
          </a:xfrm>
          <a:custGeom>
            <a:avLst/>
            <a:gdLst>
              <a:gd name="connsiteX0" fmla="*/ 529938 w 529937"/>
              <a:gd name="connsiteY0" fmla="*/ 526935 h 526934"/>
              <a:gd name="connsiteX1" fmla="*/ 0 w 529937"/>
              <a:gd name="connsiteY1" fmla="*/ 0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526935"/>
                </a:moveTo>
                <a:lnTo>
                  <a:pt x="0" y="0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990600"/>
            <a:ext cx="7543800" cy="502920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11000" dirty="0"/>
            </a:lvl1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86" y="137389"/>
            <a:ext cx="2104054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70447" y="137389"/>
            <a:ext cx="1651983" cy="365125"/>
          </a:xfrm>
        </p:spPr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0323" y="137389"/>
            <a:ext cx="32190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23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288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1C10CD-8205-284F-2921-9485E7A98F0D}"/>
              </a:ext>
            </a:extLst>
          </p:cNvPr>
          <p:cNvSpPr/>
          <p:nvPr/>
        </p:nvSpPr>
        <p:spPr>
          <a:xfrm>
            <a:off x="8438172" y="5791201"/>
            <a:ext cx="4763" cy="745197"/>
          </a:xfrm>
          <a:custGeom>
            <a:avLst/>
            <a:gdLst>
              <a:gd name="connsiteX0" fmla="*/ 0 w 6351"/>
              <a:gd name="connsiteY0" fmla="*/ 0 h 745197"/>
              <a:gd name="connsiteX1" fmla="*/ 0 w 6351"/>
              <a:gd name="connsiteY1" fmla="*/ 745198 h 7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1" h="745197">
                <a:moveTo>
                  <a:pt x="0" y="0"/>
                </a:moveTo>
                <a:lnTo>
                  <a:pt x="0" y="745198"/>
                </a:lnTo>
              </a:path>
            </a:pathLst>
          </a:custGeom>
          <a:ln w="31732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5DFD7E-DC78-4573-96D7-845D38E0273E}"/>
              </a:ext>
            </a:extLst>
          </p:cNvPr>
          <p:cNvSpPr/>
          <p:nvPr/>
        </p:nvSpPr>
        <p:spPr>
          <a:xfrm>
            <a:off x="514350" y="6141695"/>
            <a:ext cx="8192950" cy="0"/>
          </a:xfrm>
          <a:custGeom>
            <a:avLst/>
            <a:gdLst>
              <a:gd name="connsiteX0" fmla="*/ 10923934 w 10923933"/>
              <a:gd name="connsiteY0" fmla="*/ 0 h 0"/>
              <a:gd name="connsiteX1" fmla="*/ 0 w 10923933"/>
              <a:gd name="connsiteY1" fmla="*/ 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3933">
                <a:moveTo>
                  <a:pt x="10923934" y="0"/>
                </a:moveTo>
                <a:lnTo>
                  <a:pt x="0" y="1"/>
                </a:lnTo>
              </a:path>
            </a:pathLst>
          </a:custGeom>
          <a:ln w="31732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FCC10B5-4890-B43F-DE24-5200F4E75EEB}"/>
              </a:ext>
            </a:extLst>
          </p:cNvPr>
          <p:cNvSpPr/>
          <p:nvPr/>
        </p:nvSpPr>
        <p:spPr>
          <a:xfrm>
            <a:off x="8248924" y="5873632"/>
            <a:ext cx="397453" cy="526934"/>
          </a:xfrm>
          <a:custGeom>
            <a:avLst/>
            <a:gdLst>
              <a:gd name="connsiteX0" fmla="*/ 529938 w 529937"/>
              <a:gd name="connsiteY0" fmla="*/ 0 h 526934"/>
              <a:gd name="connsiteX1" fmla="*/ 0 w 529937"/>
              <a:gd name="connsiteY1" fmla="*/ 526935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0"/>
                </a:moveTo>
                <a:lnTo>
                  <a:pt x="0" y="526935"/>
                </a:lnTo>
              </a:path>
            </a:pathLst>
          </a:custGeom>
          <a:ln w="31732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5586E6-D520-6A63-5060-BF06C136BEF5}"/>
              </a:ext>
            </a:extLst>
          </p:cNvPr>
          <p:cNvSpPr/>
          <p:nvPr/>
        </p:nvSpPr>
        <p:spPr>
          <a:xfrm>
            <a:off x="8232109" y="5873637"/>
            <a:ext cx="397453" cy="526934"/>
          </a:xfrm>
          <a:custGeom>
            <a:avLst/>
            <a:gdLst>
              <a:gd name="connsiteX0" fmla="*/ 529938 w 529937"/>
              <a:gd name="connsiteY0" fmla="*/ 526935 h 526934"/>
              <a:gd name="connsiteX1" fmla="*/ 0 w 529937"/>
              <a:gd name="connsiteY1" fmla="*/ 0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526935"/>
                </a:moveTo>
                <a:lnTo>
                  <a:pt x="0" y="0"/>
                </a:lnTo>
              </a:path>
            </a:pathLst>
          </a:custGeom>
          <a:ln w="31732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990600"/>
            <a:ext cx="7543800" cy="502920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110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86" y="137389"/>
            <a:ext cx="2104054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70447" y="137389"/>
            <a:ext cx="1651983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0323" y="137389"/>
            <a:ext cx="321905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23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288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ADE904-3C65-5E48-6B12-22998C2ADF5E}"/>
              </a:ext>
            </a:extLst>
          </p:cNvPr>
          <p:cNvSpPr/>
          <p:nvPr/>
        </p:nvSpPr>
        <p:spPr>
          <a:xfrm>
            <a:off x="8438172" y="2172322"/>
            <a:ext cx="4763" cy="745197"/>
          </a:xfrm>
          <a:custGeom>
            <a:avLst/>
            <a:gdLst>
              <a:gd name="connsiteX0" fmla="*/ 0 w 6351"/>
              <a:gd name="connsiteY0" fmla="*/ 0 h 745197"/>
              <a:gd name="connsiteX1" fmla="*/ 0 w 6351"/>
              <a:gd name="connsiteY1" fmla="*/ 745198 h 7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1" h="745197">
                <a:moveTo>
                  <a:pt x="0" y="0"/>
                </a:moveTo>
                <a:lnTo>
                  <a:pt x="0" y="745198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16963C8-87F3-6B42-F30F-1915935FA752}"/>
              </a:ext>
            </a:extLst>
          </p:cNvPr>
          <p:cNvSpPr/>
          <p:nvPr/>
        </p:nvSpPr>
        <p:spPr>
          <a:xfrm>
            <a:off x="514350" y="2522816"/>
            <a:ext cx="8192950" cy="0"/>
          </a:xfrm>
          <a:custGeom>
            <a:avLst/>
            <a:gdLst>
              <a:gd name="connsiteX0" fmla="*/ 10923934 w 10923933"/>
              <a:gd name="connsiteY0" fmla="*/ 0 h 0"/>
              <a:gd name="connsiteX1" fmla="*/ 0 w 10923933"/>
              <a:gd name="connsiteY1" fmla="*/ 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3933">
                <a:moveTo>
                  <a:pt x="10923934" y="0"/>
                </a:moveTo>
                <a:lnTo>
                  <a:pt x="0" y="1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F0C119A-1D9E-D43F-8A7E-D24C1B551326}"/>
              </a:ext>
            </a:extLst>
          </p:cNvPr>
          <p:cNvSpPr/>
          <p:nvPr/>
        </p:nvSpPr>
        <p:spPr>
          <a:xfrm>
            <a:off x="8248924" y="2254753"/>
            <a:ext cx="397453" cy="526934"/>
          </a:xfrm>
          <a:custGeom>
            <a:avLst/>
            <a:gdLst>
              <a:gd name="connsiteX0" fmla="*/ 529938 w 529937"/>
              <a:gd name="connsiteY0" fmla="*/ 0 h 526934"/>
              <a:gd name="connsiteX1" fmla="*/ 0 w 529937"/>
              <a:gd name="connsiteY1" fmla="*/ 526935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0"/>
                </a:moveTo>
                <a:lnTo>
                  <a:pt x="0" y="526935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2018CE4-7594-0746-8B7E-8DEC95CB8822}"/>
              </a:ext>
            </a:extLst>
          </p:cNvPr>
          <p:cNvSpPr/>
          <p:nvPr/>
        </p:nvSpPr>
        <p:spPr>
          <a:xfrm>
            <a:off x="8232109" y="2254758"/>
            <a:ext cx="397453" cy="526934"/>
          </a:xfrm>
          <a:custGeom>
            <a:avLst/>
            <a:gdLst>
              <a:gd name="connsiteX0" fmla="*/ 529938 w 529937"/>
              <a:gd name="connsiteY0" fmla="*/ 526935 h 526934"/>
              <a:gd name="connsiteX1" fmla="*/ 0 w 529937"/>
              <a:gd name="connsiteY1" fmla="*/ 0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526935"/>
                </a:moveTo>
                <a:lnTo>
                  <a:pt x="0" y="0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139" y="685800"/>
            <a:ext cx="6856061" cy="1532788"/>
          </a:xfrm>
        </p:spPr>
        <p:txBody>
          <a:bodyPr anchor="t">
            <a:noAutofit/>
          </a:bodyPr>
          <a:lstStyle>
            <a:lvl1pPr>
              <a:defRPr sz="90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9139" y="2958705"/>
            <a:ext cx="6856061" cy="3213494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Font typeface="+mj-lt"/>
              <a:buNone/>
              <a:defRPr sz="1800"/>
            </a:lvl1pPr>
            <a:lvl2pPr marL="228600" indent="0">
              <a:lnSpc>
                <a:spcPct val="150000"/>
              </a:lnSpc>
              <a:buFont typeface="+mj-lt"/>
              <a:buNone/>
              <a:defRPr sz="1800"/>
            </a:lvl2pPr>
            <a:lvl3pPr marL="457200" indent="0">
              <a:lnSpc>
                <a:spcPct val="150000"/>
              </a:lnSpc>
              <a:buFont typeface="+mj-lt"/>
              <a:buNone/>
              <a:defRPr sz="1800"/>
            </a:lvl3pPr>
            <a:lvl4pPr marL="685800" indent="0">
              <a:lnSpc>
                <a:spcPct val="150000"/>
              </a:lnSpc>
              <a:buFont typeface="+mj-lt"/>
              <a:buNone/>
              <a:defRPr sz="1800"/>
            </a:lvl4pPr>
            <a:lvl5pPr marL="914400" indent="0">
              <a:lnSpc>
                <a:spcPct val="150000"/>
              </a:lnSpc>
              <a:buFont typeface="+mj-lt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78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9" y="685800"/>
            <a:ext cx="4110228" cy="1818050"/>
          </a:xfrm>
        </p:spPr>
        <p:txBody>
          <a:bodyPr anchor="t">
            <a:noAutofit/>
          </a:bodyPr>
          <a:lstStyle>
            <a:lvl1pPr>
              <a:defRPr sz="90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AF861DB-D5EF-3FC9-7595-570C8498D7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107942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0" y="3189771"/>
            <a:ext cx="4110228" cy="2982429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Font typeface="+mj-lt"/>
              <a:buNone/>
              <a:defRPr sz="1800"/>
            </a:lvl1pPr>
            <a:lvl2pPr marL="228600" indent="0">
              <a:lnSpc>
                <a:spcPct val="150000"/>
              </a:lnSpc>
              <a:buFont typeface="+mj-lt"/>
              <a:buNone/>
              <a:defRPr sz="1800"/>
            </a:lvl2pPr>
            <a:lvl3pPr marL="457200" indent="0">
              <a:lnSpc>
                <a:spcPct val="150000"/>
              </a:lnSpc>
              <a:buFont typeface="+mj-lt"/>
              <a:buNone/>
              <a:defRPr sz="1800"/>
            </a:lvl3pPr>
            <a:lvl4pPr marL="685800" indent="0">
              <a:lnSpc>
                <a:spcPct val="150000"/>
              </a:lnSpc>
              <a:buFont typeface="+mj-lt"/>
              <a:buNone/>
              <a:defRPr sz="1800"/>
            </a:lvl4pPr>
            <a:lvl5pPr>
              <a:lnSpc>
                <a:spcPct val="150000"/>
              </a:lnSpc>
              <a:buFont typeface="+mj-lt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C1A172-F829-D2DE-BDB2-B86E6ACE188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2743200"/>
            <a:ext cx="4107942" cy="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6343956"/>
            <a:ext cx="2239050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51915" y="6343956"/>
            <a:ext cx="1164831" cy="365125"/>
          </a:xfrm>
        </p:spPr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0323" y="6343956"/>
            <a:ext cx="32190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85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1824824"/>
            <a:ext cx="4798315" cy="152797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9486" y="3505200"/>
            <a:ext cx="3426715" cy="164519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89251BE-373D-9B13-B9E2-73DFEBE40118}"/>
              </a:ext>
            </a:extLst>
          </p:cNvPr>
          <p:cNvSpPr/>
          <p:nvPr/>
        </p:nvSpPr>
        <p:spPr>
          <a:xfrm>
            <a:off x="8438172" y="5791201"/>
            <a:ext cx="4763" cy="745197"/>
          </a:xfrm>
          <a:custGeom>
            <a:avLst/>
            <a:gdLst>
              <a:gd name="connsiteX0" fmla="*/ 0 w 6351"/>
              <a:gd name="connsiteY0" fmla="*/ 0 h 745197"/>
              <a:gd name="connsiteX1" fmla="*/ 0 w 6351"/>
              <a:gd name="connsiteY1" fmla="*/ 745198 h 7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1" h="745197">
                <a:moveTo>
                  <a:pt x="0" y="0"/>
                </a:moveTo>
                <a:lnTo>
                  <a:pt x="0" y="745198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98E032-CDEE-AA9B-44A7-CE5EBB6948C0}"/>
              </a:ext>
            </a:extLst>
          </p:cNvPr>
          <p:cNvSpPr/>
          <p:nvPr/>
        </p:nvSpPr>
        <p:spPr>
          <a:xfrm>
            <a:off x="514350" y="6141695"/>
            <a:ext cx="8192950" cy="0"/>
          </a:xfrm>
          <a:custGeom>
            <a:avLst/>
            <a:gdLst>
              <a:gd name="connsiteX0" fmla="*/ 10923934 w 10923933"/>
              <a:gd name="connsiteY0" fmla="*/ 0 h 0"/>
              <a:gd name="connsiteX1" fmla="*/ 0 w 10923933"/>
              <a:gd name="connsiteY1" fmla="*/ 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3933">
                <a:moveTo>
                  <a:pt x="10923934" y="0"/>
                </a:moveTo>
                <a:lnTo>
                  <a:pt x="0" y="1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778913-9F6C-8FDD-B123-16048004EC56}"/>
              </a:ext>
            </a:extLst>
          </p:cNvPr>
          <p:cNvSpPr/>
          <p:nvPr/>
        </p:nvSpPr>
        <p:spPr>
          <a:xfrm>
            <a:off x="8248924" y="5873632"/>
            <a:ext cx="397453" cy="526934"/>
          </a:xfrm>
          <a:custGeom>
            <a:avLst/>
            <a:gdLst>
              <a:gd name="connsiteX0" fmla="*/ 529938 w 529937"/>
              <a:gd name="connsiteY0" fmla="*/ 0 h 526934"/>
              <a:gd name="connsiteX1" fmla="*/ 0 w 529937"/>
              <a:gd name="connsiteY1" fmla="*/ 526935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0"/>
                </a:moveTo>
                <a:lnTo>
                  <a:pt x="0" y="526935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283179-133D-0E64-C08A-4D59C8B2F9DB}"/>
              </a:ext>
            </a:extLst>
          </p:cNvPr>
          <p:cNvSpPr/>
          <p:nvPr/>
        </p:nvSpPr>
        <p:spPr>
          <a:xfrm>
            <a:off x="8232109" y="5873637"/>
            <a:ext cx="397453" cy="526934"/>
          </a:xfrm>
          <a:custGeom>
            <a:avLst/>
            <a:gdLst>
              <a:gd name="connsiteX0" fmla="*/ 529938 w 529937"/>
              <a:gd name="connsiteY0" fmla="*/ 526935 h 526934"/>
              <a:gd name="connsiteX1" fmla="*/ 0 w 529937"/>
              <a:gd name="connsiteY1" fmla="*/ 0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526935"/>
                </a:moveTo>
                <a:lnTo>
                  <a:pt x="0" y="0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55787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TO">
            <a:extLst>
              <a:ext uri="{FF2B5EF4-FFF2-40B4-BE49-F238E27FC236}">
                <a16:creationId xmlns:a16="http://schemas.microsoft.com/office/drawing/2014/main" id="{4EAFB80F-504C-3B4B-9828-80D68CC1C3F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-1" y="0"/>
            <a:ext cx="7496980" cy="6858000"/>
          </a:xfrm>
          <a:prstGeom prst="rect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2177" b="0" i="0">
                <a:solidFill>
                  <a:schemeClr val="accent4"/>
                </a:solidFill>
              </a:defRPr>
            </a:lvl1pPr>
          </a:lstStyle>
          <a:p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r>
              <a:rPr lang="pl-PL"/>
              <a:t>Wstaw obraz z Intranetu / Banku zdjęć</a:t>
            </a:r>
            <a:br>
              <a:rPr lang="pl-PL"/>
            </a:br>
            <a:r>
              <a:rPr lang="pl-PL"/>
              <a:t>Ustaw przezroczystość OBRAZU (nie KOLORU) na 80%</a:t>
            </a:r>
            <a:br>
              <a:rPr lang="pl-PL"/>
            </a:br>
            <a:r>
              <a:rPr lang="pl-PL"/>
              <a:t>Obraz zaniknie, a tytuł będzie bardziej widoczny.</a:t>
            </a:r>
          </a:p>
          <a:p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834EACCB-9244-B97F-3134-EE479013A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647" y="1306217"/>
            <a:ext cx="4504345" cy="1763562"/>
          </a:xfrm>
          <a:noFill/>
        </p:spPr>
        <p:txBody>
          <a:bodyPr wrap="square" tIns="0" bIns="0" anchor="ctr" anchorCtr="0">
            <a:noAutofit/>
          </a:bodyPr>
          <a:lstStyle>
            <a:lvl1pPr marL="0" indent="0" algn="l">
              <a:lnSpc>
                <a:spcPct val="100000"/>
              </a:lnSpc>
              <a:buFont typeface="Poppins" pitchFamily="2" charset="0"/>
              <a:buNone/>
              <a:defRPr sz="3992" b="1" i="0">
                <a:solidFill>
                  <a:schemeClr val="bg1"/>
                </a:solidFill>
                <a:latin typeface="Poppins" pitchFamily="2" charset="0"/>
                <a:cs typeface="Poppins" pitchFamily="2" charset="0"/>
              </a:defRPr>
            </a:lvl1pPr>
          </a:lstStyle>
          <a:p>
            <a:r>
              <a:rPr lang="pl-PL"/>
              <a:t>Wstaw tytuł sekcji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19E4ACD-7E96-F2B8-0062-DE5861E75C9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411335" y="1307035"/>
            <a:ext cx="1662575" cy="1762745"/>
          </a:xfrm>
          <a:noFill/>
          <a:ln>
            <a:solidFill>
              <a:schemeClr val="bg1"/>
            </a:solidFill>
          </a:ln>
        </p:spPr>
        <p:txBody>
          <a:bodyPr vert="horz" wrap="square" lIns="0" tIns="72000" rIns="0" bIns="0" rtlCol="0" anchor="ctr" anchorCtr="0">
            <a:noAutofit/>
          </a:bodyPr>
          <a:lstStyle>
            <a:lvl1pPr marL="0" indent="0" algn="r">
              <a:buNone/>
              <a:defRPr lang="pl-PL" sz="10886" b="1" i="0" dirty="0" smtClean="0">
                <a:solidFill>
                  <a:schemeClr val="bg1"/>
                </a:solidFill>
                <a:latin typeface="+mn-lt"/>
                <a:ea typeface="Lato Light" panose="020F0502020204030203" pitchFamily="34" charset="0"/>
              </a:defRPr>
            </a:lvl1pPr>
            <a:lvl2pPr>
              <a:defRPr lang="pl-PL" sz="1862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pl-PL" sz="1862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pl-PL" sz="1862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pl-PL" sz="1862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63296" lvl="0" indent="-163296" algn="r">
              <a:lnSpc>
                <a:spcPct val="100000"/>
              </a:lnSpc>
              <a:spcBef>
                <a:spcPct val="0"/>
              </a:spcBef>
            </a:pPr>
            <a:r>
              <a:rPr lang="pl-PL"/>
              <a:t>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00F8179-3947-DB76-27EB-3976BC7B0E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41453" y="1785207"/>
            <a:ext cx="3554141" cy="83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1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0" userDrawn="1">
          <p15:clr>
            <a:srgbClr val="FBAE40"/>
          </p15:clr>
        </p15:guide>
        <p15:guide id="3" pos="465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5" y="685800"/>
            <a:ext cx="2740915" cy="3657600"/>
          </a:xfr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6201" y="685800"/>
            <a:ext cx="3429000" cy="36576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62DADE-FB83-6BD4-1D72-E22F0783A67E}"/>
              </a:ext>
            </a:extLst>
          </p:cNvPr>
          <p:cNvSpPr/>
          <p:nvPr/>
        </p:nvSpPr>
        <p:spPr>
          <a:xfrm>
            <a:off x="8440502" y="5410201"/>
            <a:ext cx="4722" cy="742941"/>
          </a:xfrm>
          <a:custGeom>
            <a:avLst/>
            <a:gdLst>
              <a:gd name="connsiteX0" fmla="*/ 0 w 6296"/>
              <a:gd name="connsiteY0" fmla="*/ 0 h 742941"/>
              <a:gd name="connsiteX1" fmla="*/ 0 w 6296"/>
              <a:gd name="connsiteY1" fmla="*/ 742942 h 74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96" h="742941">
                <a:moveTo>
                  <a:pt x="0" y="0"/>
                </a:moveTo>
                <a:lnTo>
                  <a:pt x="0" y="742942"/>
                </a:lnTo>
              </a:path>
            </a:pathLst>
          </a:custGeom>
          <a:ln w="31077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A7CD6A0-64A5-5058-DFD2-8DD1FAF7BEEB}"/>
              </a:ext>
            </a:extLst>
          </p:cNvPr>
          <p:cNvSpPr/>
          <p:nvPr/>
        </p:nvSpPr>
        <p:spPr>
          <a:xfrm>
            <a:off x="8150093" y="5761884"/>
            <a:ext cx="557207" cy="6296"/>
          </a:xfrm>
          <a:custGeom>
            <a:avLst/>
            <a:gdLst>
              <a:gd name="connsiteX0" fmla="*/ 742942 w 742942"/>
              <a:gd name="connsiteY0" fmla="*/ 0 h 6296"/>
              <a:gd name="connsiteX1" fmla="*/ 0 w 742942"/>
              <a:gd name="connsiteY1" fmla="*/ 0 h 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2942" h="6296">
                <a:moveTo>
                  <a:pt x="742942" y="0"/>
                </a:moveTo>
                <a:lnTo>
                  <a:pt x="0" y="0"/>
                </a:lnTo>
              </a:path>
            </a:pathLst>
          </a:custGeom>
          <a:ln w="31077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E8E4321-3109-17F5-C530-4108033F07F5}"/>
              </a:ext>
            </a:extLst>
          </p:cNvPr>
          <p:cNvSpPr/>
          <p:nvPr/>
        </p:nvSpPr>
        <p:spPr>
          <a:xfrm>
            <a:off x="8252914" y="5492383"/>
            <a:ext cx="394004" cy="525339"/>
          </a:xfrm>
          <a:custGeom>
            <a:avLst/>
            <a:gdLst>
              <a:gd name="connsiteX0" fmla="*/ 525339 w 525338"/>
              <a:gd name="connsiteY0" fmla="*/ 0 h 525339"/>
              <a:gd name="connsiteX1" fmla="*/ 0 w 525338"/>
              <a:gd name="connsiteY1" fmla="*/ 525339 h 52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338" h="525339">
                <a:moveTo>
                  <a:pt x="525339" y="0"/>
                </a:moveTo>
                <a:lnTo>
                  <a:pt x="0" y="525339"/>
                </a:lnTo>
              </a:path>
            </a:pathLst>
          </a:custGeom>
          <a:ln w="31077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AD0450-E765-A0E1-7C56-37246411FDD0}"/>
              </a:ext>
            </a:extLst>
          </p:cNvPr>
          <p:cNvSpPr/>
          <p:nvPr/>
        </p:nvSpPr>
        <p:spPr>
          <a:xfrm>
            <a:off x="8236219" y="5492389"/>
            <a:ext cx="394007" cy="525339"/>
          </a:xfrm>
          <a:custGeom>
            <a:avLst/>
            <a:gdLst>
              <a:gd name="connsiteX0" fmla="*/ 525343 w 525342"/>
              <a:gd name="connsiteY0" fmla="*/ 525339 h 525339"/>
              <a:gd name="connsiteX1" fmla="*/ 0 w 525342"/>
              <a:gd name="connsiteY1" fmla="*/ 0 h 52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342" h="525339">
                <a:moveTo>
                  <a:pt x="525343" y="525339"/>
                </a:moveTo>
                <a:lnTo>
                  <a:pt x="0" y="0"/>
                </a:lnTo>
              </a:path>
            </a:pathLst>
          </a:custGeom>
          <a:ln w="31077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67578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5E2B5C-398A-3F2F-4BCC-FFF94D44632F}"/>
              </a:ext>
            </a:extLst>
          </p:cNvPr>
          <p:cNvSpPr/>
          <p:nvPr/>
        </p:nvSpPr>
        <p:spPr>
          <a:xfrm>
            <a:off x="8438172" y="5407945"/>
            <a:ext cx="4763" cy="745197"/>
          </a:xfrm>
          <a:custGeom>
            <a:avLst/>
            <a:gdLst>
              <a:gd name="connsiteX0" fmla="*/ 0 w 6351"/>
              <a:gd name="connsiteY0" fmla="*/ 0 h 745197"/>
              <a:gd name="connsiteX1" fmla="*/ 0 w 6351"/>
              <a:gd name="connsiteY1" fmla="*/ 745198 h 7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1" h="745197">
                <a:moveTo>
                  <a:pt x="0" y="0"/>
                </a:moveTo>
                <a:lnTo>
                  <a:pt x="0" y="745198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897460-3A7D-EC5C-76B9-2725193E10AF}"/>
              </a:ext>
            </a:extLst>
          </p:cNvPr>
          <p:cNvSpPr/>
          <p:nvPr/>
        </p:nvSpPr>
        <p:spPr>
          <a:xfrm>
            <a:off x="514350" y="5758439"/>
            <a:ext cx="8192950" cy="0"/>
          </a:xfrm>
          <a:custGeom>
            <a:avLst/>
            <a:gdLst>
              <a:gd name="connsiteX0" fmla="*/ 10923934 w 10923933"/>
              <a:gd name="connsiteY0" fmla="*/ 0 h 0"/>
              <a:gd name="connsiteX1" fmla="*/ 0 w 10923933"/>
              <a:gd name="connsiteY1" fmla="*/ 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3933">
                <a:moveTo>
                  <a:pt x="10923934" y="0"/>
                </a:moveTo>
                <a:lnTo>
                  <a:pt x="0" y="1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742E741-698E-A2B8-7BD5-9DE89C610C2F}"/>
              </a:ext>
            </a:extLst>
          </p:cNvPr>
          <p:cNvSpPr/>
          <p:nvPr/>
        </p:nvSpPr>
        <p:spPr>
          <a:xfrm>
            <a:off x="8248924" y="5490376"/>
            <a:ext cx="397453" cy="526934"/>
          </a:xfrm>
          <a:custGeom>
            <a:avLst/>
            <a:gdLst>
              <a:gd name="connsiteX0" fmla="*/ 529938 w 529937"/>
              <a:gd name="connsiteY0" fmla="*/ 0 h 526934"/>
              <a:gd name="connsiteX1" fmla="*/ 0 w 529937"/>
              <a:gd name="connsiteY1" fmla="*/ 526935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0"/>
                </a:moveTo>
                <a:lnTo>
                  <a:pt x="0" y="526935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A04551B-2E70-1734-DA15-F26ABEC9D9D0}"/>
              </a:ext>
            </a:extLst>
          </p:cNvPr>
          <p:cNvSpPr/>
          <p:nvPr/>
        </p:nvSpPr>
        <p:spPr>
          <a:xfrm>
            <a:off x="8232109" y="5490381"/>
            <a:ext cx="397453" cy="526934"/>
          </a:xfrm>
          <a:custGeom>
            <a:avLst/>
            <a:gdLst>
              <a:gd name="connsiteX0" fmla="*/ 529938 w 529937"/>
              <a:gd name="connsiteY0" fmla="*/ 526935 h 526934"/>
              <a:gd name="connsiteX1" fmla="*/ 0 w 529937"/>
              <a:gd name="connsiteY1" fmla="*/ 0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526935"/>
                </a:moveTo>
                <a:lnTo>
                  <a:pt x="0" y="0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685800"/>
            <a:ext cx="2740915" cy="4083580"/>
          </a:xfr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6200" y="685801"/>
            <a:ext cx="4534043" cy="40835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0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5B71F7-9EDC-DB6C-D713-7ACE3A2EADC0}"/>
              </a:ext>
            </a:extLst>
          </p:cNvPr>
          <p:cNvSpPr/>
          <p:nvPr/>
        </p:nvSpPr>
        <p:spPr>
          <a:xfrm>
            <a:off x="726343" y="5410201"/>
            <a:ext cx="4722" cy="742941"/>
          </a:xfrm>
          <a:custGeom>
            <a:avLst/>
            <a:gdLst>
              <a:gd name="connsiteX0" fmla="*/ 0 w 6296"/>
              <a:gd name="connsiteY0" fmla="*/ 0 h 742941"/>
              <a:gd name="connsiteX1" fmla="*/ 0 w 6296"/>
              <a:gd name="connsiteY1" fmla="*/ 742942 h 74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96" h="742941">
                <a:moveTo>
                  <a:pt x="0" y="0"/>
                </a:moveTo>
                <a:lnTo>
                  <a:pt x="0" y="742942"/>
                </a:lnTo>
              </a:path>
            </a:pathLst>
          </a:custGeom>
          <a:ln w="31077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5842DDA-AD76-0064-2B85-CB145F4CE540}"/>
              </a:ext>
            </a:extLst>
          </p:cNvPr>
          <p:cNvSpPr/>
          <p:nvPr/>
        </p:nvSpPr>
        <p:spPr>
          <a:xfrm>
            <a:off x="435934" y="5761884"/>
            <a:ext cx="557207" cy="6296"/>
          </a:xfrm>
          <a:custGeom>
            <a:avLst/>
            <a:gdLst>
              <a:gd name="connsiteX0" fmla="*/ 742942 w 742942"/>
              <a:gd name="connsiteY0" fmla="*/ 0 h 6296"/>
              <a:gd name="connsiteX1" fmla="*/ 0 w 742942"/>
              <a:gd name="connsiteY1" fmla="*/ 0 h 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2942" h="6296">
                <a:moveTo>
                  <a:pt x="742942" y="0"/>
                </a:moveTo>
                <a:lnTo>
                  <a:pt x="0" y="0"/>
                </a:lnTo>
              </a:path>
            </a:pathLst>
          </a:custGeom>
          <a:ln w="31077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E58AC6-620E-20FA-E8F5-375DA2977A43}"/>
              </a:ext>
            </a:extLst>
          </p:cNvPr>
          <p:cNvSpPr/>
          <p:nvPr/>
        </p:nvSpPr>
        <p:spPr>
          <a:xfrm>
            <a:off x="538755" y="5492383"/>
            <a:ext cx="394004" cy="525339"/>
          </a:xfrm>
          <a:custGeom>
            <a:avLst/>
            <a:gdLst>
              <a:gd name="connsiteX0" fmla="*/ 525339 w 525338"/>
              <a:gd name="connsiteY0" fmla="*/ 0 h 525339"/>
              <a:gd name="connsiteX1" fmla="*/ 0 w 525338"/>
              <a:gd name="connsiteY1" fmla="*/ 525339 h 52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338" h="525339">
                <a:moveTo>
                  <a:pt x="525339" y="0"/>
                </a:moveTo>
                <a:lnTo>
                  <a:pt x="0" y="525339"/>
                </a:lnTo>
              </a:path>
            </a:pathLst>
          </a:custGeom>
          <a:ln w="31077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A14E2E-5098-2800-A72C-138A5840365C}"/>
              </a:ext>
            </a:extLst>
          </p:cNvPr>
          <p:cNvSpPr/>
          <p:nvPr/>
        </p:nvSpPr>
        <p:spPr>
          <a:xfrm>
            <a:off x="522060" y="5492389"/>
            <a:ext cx="394007" cy="525339"/>
          </a:xfrm>
          <a:custGeom>
            <a:avLst/>
            <a:gdLst>
              <a:gd name="connsiteX0" fmla="*/ 525343 w 525342"/>
              <a:gd name="connsiteY0" fmla="*/ 525339 h 525339"/>
              <a:gd name="connsiteX1" fmla="*/ 0 w 525342"/>
              <a:gd name="connsiteY1" fmla="*/ 0 h 52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342" h="525339">
                <a:moveTo>
                  <a:pt x="525343" y="525339"/>
                </a:moveTo>
                <a:lnTo>
                  <a:pt x="0" y="0"/>
                </a:lnTo>
              </a:path>
            </a:pathLst>
          </a:custGeom>
          <a:ln w="31077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08" y="685800"/>
            <a:ext cx="2739392" cy="4102460"/>
          </a:xfr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6201" y="685801"/>
            <a:ext cx="4796027" cy="545500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46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4DE839-4377-D8CF-B2A4-D0C3E0F49821}"/>
              </a:ext>
            </a:extLst>
          </p:cNvPr>
          <p:cNvSpPr/>
          <p:nvPr/>
        </p:nvSpPr>
        <p:spPr>
          <a:xfrm>
            <a:off x="726343" y="5410201"/>
            <a:ext cx="4722" cy="742941"/>
          </a:xfrm>
          <a:custGeom>
            <a:avLst/>
            <a:gdLst>
              <a:gd name="connsiteX0" fmla="*/ 0 w 6296"/>
              <a:gd name="connsiteY0" fmla="*/ 0 h 742941"/>
              <a:gd name="connsiteX1" fmla="*/ 0 w 6296"/>
              <a:gd name="connsiteY1" fmla="*/ 742942 h 74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96" h="742941">
                <a:moveTo>
                  <a:pt x="0" y="0"/>
                </a:moveTo>
                <a:lnTo>
                  <a:pt x="0" y="742942"/>
                </a:lnTo>
              </a:path>
            </a:pathLst>
          </a:custGeom>
          <a:ln w="31077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A5E5478-C025-8AD6-B7FE-E95C356E887C}"/>
              </a:ext>
            </a:extLst>
          </p:cNvPr>
          <p:cNvSpPr/>
          <p:nvPr/>
        </p:nvSpPr>
        <p:spPr>
          <a:xfrm>
            <a:off x="435934" y="5761884"/>
            <a:ext cx="557207" cy="6296"/>
          </a:xfrm>
          <a:custGeom>
            <a:avLst/>
            <a:gdLst>
              <a:gd name="connsiteX0" fmla="*/ 742942 w 742942"/>
              <a:gd name="connsiteY0" fmla="*/ 0 h 6296"/>
              <a:gd name="connsiteX1" fmla="*/ 0 w 742942"/>
              <a:gd name="connsiteY1" fmla="*/ 0 h 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2942" h="6296">
                <a:moveTo>
                  <a:pt x="742942" y="0"/>
                </a:moveTo>
                <a:lnTo>
                  <a:pt x="0" y="0"/>
                </a:lnTo>
              </a:path>
            </a:pathLst>
          </a:custGeom>
          <a:ln w="31077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0EF54C8-1B9C-18F9-4647-D96F1A37BC05}"/>
              </a:ext>
            </a:extLst>
          </p:cNvPr>
          <p:cNvSpPr/>
          <p:nvPr/>
        </p:nvSpPr>
        <p:spPr>
          <a:xfrm>
            <a:off x="538755" y="5492383"/>
            <a:ext cx="394004" cy="525339"/>
          </a:xfrm>
          <a:custGeom>
            <a:avLst/>
            <a:gdLst>
              <a:gd name="connsiteX0" fmla="*/ 525339 w 525338"/>
              <a:gd name="connsiteY0" fmla="*/ 0 h 525339"/>
              <a:gd name="connsiteX1" fmla="*/ 0 w 525338"/>
              <a:gd name="connsiteY1" fmla="*/ 525339 h 52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338" h="525339">
                <a:moveTo>
                  <a:pt x="525339" y="0"/>
                </a:moveTo>
                <a:lnTo>
                  <a:pt x="0" y="525339"/>
                </a:lnTo>
              </a:path>
            </a:pathLst>
          </a:custGeom>
          <a:ln w="31077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C1B42D9-101B-9822-0BAF-F80E962BB4CD}"/>
              </a:ext>
            </a:extLst>
          </p:cNvPr>
          <p:cNvSpPr/>
          <p:nvPr/>
        </p:nvSpPr>
        <p:spPr>
          <a:xfrm>
            <a:off x="522060" y="5492389"/>
            <a:ext cx="394007" cy="525339"/>
          </a:xfrm>
          <a:custGeom>
            <a:avLst/>
            <a:gdLst>
              <a:gd name="connsiteX0" fmla="*/ 525343 w 525342"/>
              <a:gd name="connsiteY0" fmla="*/ 525339 h 525339"/>
              <a:gd name="connsiteX1" fmla="*/ 0 w 525342"/>
              <a:gd name="connsiteY1" fmla="*/ 0 h 52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342" h="525339">
                <a:moveTo>
                  <a:pt x="525343" y="525339"/>
                </a:moveTo>
                <a:lnTo>
                  <a:pt x="0" y="0"/>
                </a:lnTo>
              </a:path>
            </a:pathLst>
          </a:custGeom>
          <a:ln w="31077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4" y="685801"/>
            <a:ext cx="2740916" cy="4550251"/>
          </a:xfr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6201" y="685800"/>
            <a:ext cx="4796027" cy="546401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71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C2E340-F7F3-5093-0E0A-41015057E720}"/>
              </a:ext>
            </a:extLst>
          </p:cNvPr>
          <p:cNvCxnSpPr/>
          <p:nvPr userDrawn="1"/>
        </p:nvCxnSpPr>
        <p:spPr>
          <a:xfrm>
            <a:off x="3893270" y="2362200"/>
            <a:ext cx="4793742" cy="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69" y="685808"/>
            <a:ext cx="4793531" cy="137200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F6718FE-EF5C-5023-A98D-91BFEF2C03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3420341" cy="6858000"/>
          </a:xfrm>
          <a:custGeom>
            <a:avLst/>
            <a:gdLst>
              <a:gd name="connsiteX0" fmla="*/ 0 w 4560454"/>
              <a:gd name="connsiteY0" fmla="*/ 0 h 6858000"/>
              <a:gd name="connsiteX1" fmla="*/ 4560454 w 4560454"/>
              <a:gd name="connsiteY1" fmla="*/ 0 h 6858000"/>
              <a:gd name="connsiteX2" fmla="*/ 4560454 w 4560454"/>
              <a:gd name="connsiteY2" fmla="*/ 6858000 h 6858000"/>
              <a:gd name="connsiteX3" fmla="*/ 0 w 4560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0454" h="6858000">
                <a:moveTo>
                  <a:pt x="0" y="0"/>
                </a:moveTo>
                <a:lnTo>
                  <a:pt x="4560454" y="0"/>
                </a:lnTo>
                <a:lnTo>
                  <a:pt x="4560454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5547" y="2743205"/>
            <a:ext cx="4796680" cy="342898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93270" y="6343826"/>
            <a:ext cx="2523677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773035" y="6343956"/>
            <a:ext cx="1545606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360323" y="6343956"/>
            <a:ext cx="321905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84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81EABF-B6BB-1FBF-962C-A6A6C8C2418A}"/>
              </a:ext>
            </a:extLst>
          </p:cNvPr>
          <p:cNvCxnSpPr/>
          <p:nvPr userDrawn="1"/>
        </p:nvCxnSpPr>
        <p:spPr>
          <a:xfrm>
            <a:off x="459485" y="2359152"/>
            <a:ext cx="4752594" cy="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5" y="685804"/>
            <a:ext cx="4793531" cy="1371996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9580" y="2742646"/>
            <a:ext cx="4793435" cy="3429551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9581" y="6346866"/>
            <a:ext cx="2104054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665171" y="6346866"/>
            <a:ext cx="1205453" cy="365125"/>
          </a:xfrm>
        </p:spPr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898200" y="6346866"/>
            <a:ext cx="32190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35EC8126-6431-465A-8AC3-0118DD8825B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23659" y="1"/>
            <a:ext cx="3420341" cy="6858000"/>
          </a:xfrm>
          <a:custGeom>
            <a:avLst/>
            <a:gdLst>
              <a:gd name="connsiteX0" fmla="*/ 0 w 4560454"/>
              <a:gd name="connsiteY0" fmla="*/ 0 h 6858000"/>
              <a:gd name="connsiteX1" fmla="*/ 4560454 w 4560454"/>
              <a:gd name="connsiteY1" fmla="*/ 0 h 6858000"/>
              <a:gd name="connsiteX2" fmla="*/ 4560454 w 4560454"/>
              <a:gd name="connsiteY2" fmla="*/ 6858000 h 6858000"/>
              <a:gd name="connsiteX3" fmla="*/ 0 w 45604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0454" h="6858000">
                <a:moveTo>
                  <a:pt x="0" y="0"/>
                </a:moveTo>
                <a:lnTo>
                  <a:pt x="4560454" y="0"/>
                </a:lnTo>
                <a:lnTo>
                  <a:pt x="4560454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67676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727" y="685800"/>
            <a:ext cx="5143500" cy="1111532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D2B02E8B-EB97-8158-B585-0E0E95CF40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3075200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38727" y="1965960"/>
            <a:ext cx="5143500" cy="420019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543298" y="6343955"/>
            <a:ext cx="2567180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709275" y="6343956"/>
            <a:ext cx="1613155" cy="365125"/>
          </a:xfrm>
        </p:spPr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360323" y="6343956"/>
            <a:ext cx="32190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05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5" y="685800"/>
            <a:ext cx="5143500" cy="1111532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9485" y="1965960"/>
            <a:ext cx="5143500" cy="420019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9486" y="6346871"/>
            <a:ext cx="2104054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086890" y="6346871"/>
            <a:ext cx="2194190" cy="365125"/>
          </a:xfrm>
        </p:spPr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281081" y="6346871"/>
            <a:ext cx="32190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8800" y="0"/>
            <a:ext cx="3075200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78354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685800"/>
            <a:ext cx="3421249" cy="1371264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EEFBBBB-A526-5A93-34B8-A377087586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4792848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65552" y="2286000"/>
            <a:ext cx="3421249" cy="38862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5553" y="6343956"/>
            <a:ext cx="1578824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1301" y="6343956"/>
            <a:ext cx="132902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0323" y="6343956"/>
            <a:ext cx="32190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9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85800"/>
            <a:ext cx="3429002" cy="1371264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9" y="2286000"/>
            <a:ext cx="3421250" cy="38862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3C6055EC-0CB7-A026-AE8C-74A36F768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43956"/>
            <a:ext cx="1578824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AE86096B-57D4-1243-A86D-1D5E7DC3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22948" y="6343956"/>
            <a:ext cx="132902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A98A8E55-200E-96B4-1462-6DA457A20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51970" y="6343956"/>
            <a:ext cx="32190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48233842-32AB-C53C-CA20-8101D4E63D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51152" y="0"/>
            <a:ext cx="4792848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7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4A89E178-D870-1F2C-705F-EF664A53E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1633" b="1" i="0"/>
            </a:lvl1pPr>
          </a:lstStyle>
          <a:p>
            <a:r>
              <a:rPr lang="pl-PL"/>
              <a:t>Kliknij, aby edytować tytuł</a:t>
            </a:r>
          </a:p>
        </p:txBody>
      </p:sp>
      <p:sp>
        <p:nvSpPr>
          <p:cNvPr id="2" name="Placeholder REGISTER2">
            <a:extLst>
              <a:ext uri="{FF2B5EF4-FFF2-40B4-BE49-F238E27FC236}">
                <a16:creationId xmlns:a16="http://schemas.microsoft.com/office/drawing/2014/main" id="{B4DD2120-D23A-5FF6-1ADB-CA5595FD35B8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1" y="277701"/>
            <a:ext cx="1068575" cy="424561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816" b="0" i="0">
                <a:solidFill>
                  <a:schemeClr val="accent2"/>
                </a:solidFill>
              </a:defRPr>
            </a:lvl1pPr>
            <a:lvl2pPr marL="414070" indent="0" algn="r">
              <a:buNone/>
              <a:defRPr sz="1089">
                <a:solidFill>
                  <a:schemeClr val="bg2"/>
                </a:solidFill>
              </a:defRPr>
            </a:lvl2pPr>
            <a:lvl3pPr marL="828136" indent="0" algn="r">
              <a:buNone/>
              <a:defRPr sz="1089">
                <a:solidFill>
                  <a:schemeClr val="bg2"/>
                </a:solidFill>
              </a:defRPr>
            </a:lvl3pPr>
            <a:lvl4pPr marL="1242197" indent="0" algn="r">
              <a:buNone/>
              <a:defRPr sz="1089">
                <a:solidFill>
                  <a:schemeClr val="bg2"/>
                </a:solidFill>
              </a:defRPr>
            </a:lvl4pPr>
            <a:lvl5pPr marL="1656267" indent="0" algn="r">
              <a:buNone/>
              <a:defRPr sz="1089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641C1D69-9B21-63C8-E27E-37160FCB4A08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D7D9FF5-5D42-2413-3611-5B48C9614A4E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4601870" y="6548093"/>
            <a:ext cx="1416588" cy="125547"/>
          </a:xfrm>
        </p:spPr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B96C20B-119A-CC34-7337-6D9915551251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1A5F0-1B5C-253F-FD01-0336A8FE3464}"/>
              </a:ext>
            </a:extLst>
          </p:cNvPr>
          <p:cNvSpPr txBox="1"/>
          <p:nvPr userDrawn="1"/>
        </p:nvSpPr>
        <p:spPr>
          <a:xfrm>
            <a:off x="8641880" y="5964195"/>
            <a:ext cx="0" cy="0"/>
          </a:xfrm>
          <a:prstGeom prst="rect">
            <a:avLst/>
          </a:prstGeom>
        </p:spPr>
        <p:txBody>
          <a:bodyPr vert="horz" wrap="none" lIns="0" tIns="0" rIns="0" bIns="0" spcCol="504000" rtlCol="0">
            <a:noAutofit/>
          </a:bodyPr>
          <a:lstStyle/>
          <a:p>
            <a:pPr algn="l"/>
            <a:endParaRPr lang="en-US" sz="1633"/>
          </a:p>
        </p:txBody>
      </p:sp>
      <p:sp>
        <p:nvSpPr>
          <p:cNvPr id="4" name="Symbol zastępczy tekstu 13">
            <a:extLst>
              <a:ext uri="{FF2B5EF4-FFF2-40B4-BE49-F238E27FC236}">
                <a16:creationId xmlns:a16="http://schemas.microsoft.com/office/drawing/2014/main" id="{10319FD9-565B-FECE-B719-9B3E4365FAC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99160" y="979757"/>
            <a:ext cx="8344324" cy="21228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lang="pl-PL" sz="127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" pitchFamily="2" charset="0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</p:spTree>
    <p:extLst>
      <p:ext uri="{BB962C8B-B14F-4D97-AF65-F5344CB8AC3E}">
        <p14:creationId xmlns:p14="http://schemas.microsoft.com/office/powerpoint/2010/main" val="2706048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499" y="687787"/>
            <a:ext cx="2522444" cy="199339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688108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59594" y="2880360"/>
            <a:ext cx="2522444" cy="327461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159498" y="6343956"/>
            <a:ext cx="1509046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8543" y="6343956"/>
            <a:ext cx="691779" cy="365125"/>
          </a:xfrm>
        </p:spPr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360323" y="6343956"/>
            <a:ext cx="32190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19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74" y="685801"/>
            <a:ext cx="2523744" cy="1996301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1774" y="2880360"/>
            <a:ext cx="2523744" cy="323485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C119522C-433C-CA02-AD5B-2ABB39A416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61774" y="6343956"/>
            <a:ext cx="1509046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6C67AD-99A1-8DF0-C332-BB3E0C53717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970819" y="6343956"/>
            <a:ext cx="691779" cy="365125"/>
          </a:xfrm>
        </p:spPr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C8D2CF7B-FF7A-7960-DB96-2B1846DA41A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2662599" y="6343956"/>
            <a:ext cx="32190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B08A763A-F1F9-D459-6C34-3976566275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5892" y="0"/>
            <a:ext cx="5688108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76482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01" y="685800"/>
            <a:ext cx="2061086" cy="2743200"/>
          </a:xfrm>
          <a:noFill/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87E718-4223-B4DB-C92A-99E891E642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172200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29400" y="3703321"/>
            <a:ext cx="2057401" cy="2476061"/>
          </a:xfrm>
          <a:noFill/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4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4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29400" y="6343956"/>
            <a:ext cx="1053345" cy="365125"/>
          </a:xfrm>
          <a:noFill/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9392" y="6343956"/>
            <a:ext cx="640930" cy="365125"/>
          </a:xfrm>
          <a:noFill/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0323" y="6343956"/>
            <a:ext cx="321905" cy="365125"/>
          </a:xfrm>
          <a:noFill/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258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73" y="685800"/>
            <a:ext cx="2061086" cy="2743200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2518" y="3703321"/>
            <a:ext cx="2057400" cy="2476061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4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4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644F6AEF-CB45-AC6F-F205-7AB27767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773" y="6343956"/>
            <a:ext cx="1053345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80DDA2F-B408-A7AF-463F-3F6ED55C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1765" y="6343956"/>
            <a:ext cx="640930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9C6A3F52-E7A3-B732-2650-C47F8BE25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2695" y="6343956"/>
            <a:ext cx="32190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80894EEF-95B5-F8FE-9FBB-D5DFD413C0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71800" y="0"/>
            <a:ext cx="6172200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97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4" y="4343401"/>
            <a:ext cx="3014642" cy="1159931"/>
          </a:xfr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0CE544-3552-FE00-5B00-942E522A2A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3886200"/>
          </a:xfrm>
          <a:blipFill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0" y="4343401"/>
            <a:ext cx="4800600" cy="1159931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4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4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29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4" y="3886200"/>
            <a:ext cx="2283716" cy="2245126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9144000" cy="3443331"/>
          </a:xfrm>
          <a:blipFill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00401" y="3886201"/>
            <a:ext cx="5486399" cy="224512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400" b="0" i="0" dirty="0">
                <a:latin typeface="+mn-lt"/>
              </a:defRPr>
            </a:lvl1pPr>
            <a:lvl2pPr marL="228600" indent="0">
              <a:buNone/>
              <a:defRPr lang="en-US" sz="1400" b="0" i="0" dirty="0">
                <a:latin typeface="+mn-lt"/>
              </a:defRPr>
            </a:lvl2pPr>
            <a:lvl3pPr marL="457200" indent="0">
              <a:buNone/>
              <a:defRPr lang="en-US" sz="1400" b="0" i="0" dirty="0">
                <a:latin typeface="+mn-lt"/>
              </a:defRPr>
            </a:lvl3pPr>
            <a:lvl4pPr marL="685800" indent="0">
              <a:buNone/>
              <a:defRPr lang="en-US" sz="1400" b="0" i="0" dirty="0">
                <a:latin typeface="+mn-lt"/>
              </a:defRPr>
            </a:lvl4pPr>
            <a:lvl5pPr marL="914400" indent="0">
              <a:buNone/>
              <a:defRPr lang="en-US" sz="1400" b="0" i="0" dirty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96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85800"/>
            <a:ext cx="2283716" cy="2035724"/>
          </a:xfr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194369" y="685801"/>
            <a:ext cx="5486399" cy="2014665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en-US" sz="1400" b="0" i="0" dirty="0">
                <a:latin typeface="+mn-lt"/>
              </a:defRPr>
            </a:lvl1pPr>
            <a:lvl2pPr marL="228600" indent="0">
              <a:buNone/>
              <a:defRPr lang="en-US" sz="1400" b="0" i="0" dirty="0">
                <a:latin typeface="+mn-lt"/>
              </a:defRPr>
            </a:lvl2pPr>
            <a:lvl3pPr marL="457200" indent="0">
              <a:buNone/>
              <a:defRPr lang="en-US" sz="1400" b="0" i="0" dirty="0">
                <a:latin typeface="+mn-lt"/>
              </a:defRPr>
            </a:lvl3pPr>
            <a:lvl4pPr marL="685800" indent="0">
              <a:buNone/>
              <a:defRPr lang="en-US" sz="1400" b="0" i="0" dirty="0">
                <a:latin typeface="+mn-lt"/>
              </a:defRPr>
            </a:lvl4pPr>
            <a:lvl5pPr marL="914400" indent="0">
              <a:buNone/>
              <a:defRPr lang="en-US" sz="1400" b="0" i="0" dirty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1" y="2896373"/>
            <a:ext cx="2093270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4421" y="2896373"/>
            <a:ext cx="1169534" cy="365125"/>
          </a:xfrm>
        </p:spPr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8864" y="2896373"/>
            <a:ext cx="32190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4178283B-8F20-CAA0-928D-318B857F95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3414670"/>
            <a:ext cx="9144000" cy="3443331"/>
          </a:xfrm>
          <a:blipFill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2423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685808"/>
            <a:ext cx="4112515" cy="1388318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9486" y="2651760"/>
            <a:ext cx="4112514" cy="352185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AB12E0E-A617-768A-7E0E-472481185B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8344" y="685808"/>
            <a:ext cx="3648456" cy="5486377"/>
          </a:xfrm>
          <a:blipFill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1D70B4-629A-1A3A-D1BB-D35C3AED4BAD}"/>
              </a:ext>
            </a:extLst>
          </p:cNvPr>
          <p:cNvCxnSpPr>
            <a:cxnSpLocks/>
          </p:cNvCxnSpPr>
          <p:nvPr userDrawn="1"/>
        </p:nvCxnSpPr>
        <p:spPr>
          <a:xfrm>
            <a:off x="457200" y="2362229"/>
            <a:ext cx="4114800" cy="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8F922763-A12B-44C2-4F2D-AAD3B317EC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9486" y="6343956"/>
            <a:ext cx="2104054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88D44AB0-B4BD-5097-DB6C-0B96B75B1DA6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6670447" y="6343956"/>
            <a:ext cx="1651983" cy="365125"/>
          </a:xfrm>
        </p:spPr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8EA9CC9C-E71E-C316-0680-F4BD6EDC87C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60323" y="6343956"/>
            <a:ext cx="32190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6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685801"/>
            <a:ext cx="8227315" cy="898525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E15E62-FEF2-298A-EC8D-72D59188CB27}"/>
              </a:ext>
            </a:extLst>
          </p:cNvPr>
          <p:cNvCxnSpPr>
            <a:cxnSpLocks/>
          </p:cNvCxnSpPr>
          <p:nvPr userDrawn="1"/>
        </p:nvCxnSpPr>
        <p:spPr>
          <a:xfrm>
            <a:off x="457200" y="1905000"/>
            <a:ext cx="8229600" cy="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2286012"/>
            <a:ext cx="4109606" cy="298765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892D5B-0772-8929-54F9-AA16EED38E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6681" y="2285301"/>
            <a:ext cx="3647834" cy="3886188"/>
          </a:xfrm>
          <a:blipFill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9485" y="6343956"/>
            <a:ext cx="1982199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264947" y="6343956"/>
            <a:ext cx="1087273" cy="365125"/>
          </a:xfrm>
        </p:spPr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352220" y="6343956"/>
            <a:ext cx="33229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741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427" y="685807"/>
            <a:ext cx="4114800" cy="1388302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F8ACB4F-E132-97B5-797E-ADFB9AC8345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2493" y="685808"/>
            <a:ext cx="3648456" cy="5486377"/>
          </a:xfrm>
          <a:blipFill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67427" y="2650330"/>
            <a:ext cx="4114800" cy="3521854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415657-C9CC-A8DC-C841-09A42AC901EC}"/>
              </a:ext>
            </a:extLst>
          </p:cNvPr>
          <p:cNvCxnSpPr>
            <a:cxnSpLocks/>
          </p:cNvCxnSpPr>
          <p:nvPr userDrawn="1"/>
        </p:nvCxnSpPr>
        <p:spPr>
          <a:xfrm>
            <a:off x="4567427" y="2362219"/>
            <a:ext cx="4114800" cy="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D65827FC-FBF0-2A7B-2AE9-11D916DB97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9486" y="6343956"/>
            <a:ext cx="2104054" cy="365125"/>
          </a:xfrm>
        </p:spPr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7D3F37AD-0904-9EC0-EFEE-899B457A4536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6670447" y="6343956"/>
            <a:ext cx="1651983" cy="365125"/>
          </a:xfrm>
        </p:spPr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655EC9E8-1A84-6C33-ADB3-D40020F509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60323" y="6343956"/>
            <a:ext cx="321905" cy="365125"/>
          </a:xfrm>
        </p:spPr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99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UEBOX" hidden="1">
            <a:extLst>
              <a:ext uri="{FF2B5EF4-FFF2-40B4-BE49-F238E27FC236}">
                <a16:creationId xmlns:a16="http://schemas.microsoft.com/office/drawing/2014/main" id="{B89F3895-6CC9-F02B-B0D2-9CEE14705A5C}"/>
              </a:ext>
            </a:extLst>
          </p:cNvPr>
          <p:cNvSpPr/>
          <p:nvPr userDrawn="1"/>
        </p:nvSpPr>
        <p:spPr>
          <a:xfrm>
            <a:off x="200045" y="816464"/>
            <a:ext cx="8743910" cy="5551953"/>
          </a:xfrm>
          <a:prstGeom prst="roundRect">
            <a:avLst>
              <a:gd name="adj" fmla="val 4609"/>
            </a:avLst>
          </a:prstGeom>
          <a:solidFill>
            <a:srgbClr val="F2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2281" tIns="163293" rIns="212281" bIns="163293" rtlCol="0" anchor="ctr"/>
          <a:lstStyle/>
          <a:p>
            <a:pPr algn="ctr"/>
            <a:endParaRPr lang="pl-PL" sz="1633" b="0" i="0">
              <a:latin typeface="Poppins" pitchFamily="2" charset="77"/>
            </a:endParaRPr>
          </a:p>
        </p:txBody>
      </p:sp>
      <p:sp>
        <p:nvSpPr>
          <p:cNvPr id="3" name="Symbol zastępczy zawartości 10">
            <a:extLst>
              <a:ext uri="{FF2B5EF4-FFF2-40B4-BE49-F238E27FC236}">
                <a16:creationId xmlns:a16="http://schemas.microsoft.com/office/drawing/2014/main" id="{75CD468C-98FD-AB25-DB53-A70C266CFC4D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399160" y="1306342"/>
            <a:ext cx="8344324" cy="506200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  <a:lvl6pPr>
              <a:defRPr b="0" i="0"/>
            </a:lvl6pPr>
            <a:lvl7pPr>
              <a:defRPr b="0" i="0"/>
            </a:lvl7pPr>
            <a:lvl8pPr>
              <a:defRPr b="0" i="0"/>
            </a:lvl8pPr>
            <a:lvl9pPr>
              <a:defRPr b="0" i="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914F784B-5ABD-0F43-BF7F-3D73D80095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99160" y="979757"/>
            <a:ext cx="8344324" cy="21228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lang="pl-PL" sz="127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" pitchFamily="2" charset="0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A99DDF5-1452-2E09-A6F5-3B5470C8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4" name="Placeholder REGISTER2">
            <a:extLst>
              <a:ext uri="{FF2B5EF4-FFF2-40B4-BE49-F238E27FC236}">
                <a16:creationId xmlns:a16="http://schemas.microsoft.com/office/drawing/2014/main" id="{21877811-4A97-9F22-AA99-316FE348EE5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1" y="163293"/>
            <a:ext cx="1068575" cy="6533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816" b="0" i="0">
                <a:solidFill>
                  <a:schemeClr val="accent2"/>
                </a:solidFill>
              </a:defRPr>
            </a:lvl1pPr>
            <a:lvl2pPr marL="414070" indent="0" algn="r">
              <a:buNone/>
              <a:defRPr sz="1089">
                <a:solidFill>
                  <a:schemeClr val="bg2"/>
                </a:solidFill>
              </a:defRPr>
            </a:lvl2pPr>
            <a:lvl3pPr marL="828136" indent="0" algn="r">
              <a:buNone/>
              <a:defRPr sz="1089">
                <a:solidFill>
                  <a:schemeClr val="bg2"/>
                </a:solidFill>
              </a:defRPr>
            </a:lvl3pPr>
            <a:lvl4pPr marL="1242197" indent="0" algn="r">
              <a:buNone/>
              <a:defRPr sz="1089">
                <a:solidFill>
                  <a:schemeClr val="bg2"/>
                </a:solidFill>
              </a:defRPr>
            </a:lvl4pPr>
            <a:lvl5pPr marL="1656267" indent="0" algn="r">
              <a:buNone/>
              <a:defRPr sz="1089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239F4C6-7F83-FCAE-7549-E3FD2001DE92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FC0DCEE-6F85-FBF2-9521-3772CA48B76B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E74E09D-0844-54A6-C8B0-43A6311BD8C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0348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423572" cy="1426798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5580E71-5349-7975-EE00-1D48FBB455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" y="2514600"/>
            <a:ext cx="3423572" cy="3636598"/>
          </a:xfrm>
          <a:blipFill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2545" y="685800"/>
            <a:ext cx="4344256" cy="5465398"/>
          </a:xfrm>
        </p:spPr>
        <p:txBody>
          <a:bodyPr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159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685800"/>
            <a:ext cx="8222741" cy="89110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C4665C-5805-BDA9-0EA4-387D86C88A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9486" y="2057400"/>
            <a:ext cx="2055115" cy="4091502"/>
          </a:xfrm>
          <a:blipFill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857501" y="2057400"/>
            <a:ext cx="5824727" cy="409150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568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1DA757D-A9AE-985A-6EEE-C02E46D45DC9}"/>
              </a:ext>
            </a:extLst>
          </p:cNvPr>
          <p:cNvSpPr/>
          <p:nvPr/>
        </p:nvSpPr>
        <p:spPr>
          <a:xfrm>
            <a:off x="8438172" y="4343401"/>
            <a:ext cx="4763" cy="745197"/>
          </a:xfrm>
          <a:custGeom>
            <a:avLst/>
            <a:gdLst>
              <a:gd name="connsiteX0" fmla="*/ 0 w 6351"/>
              <a:gd name="connsiteY0" fmla="*/ 0 h 745197"/>
              <a:gd name="connsiteX1" fmla="*/ 0 w 6351"/>
              <a:gd name="connsiteY1" fmla="*/ 745198 h 7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1" h="745197">
                <a:moveTo>
                  <a:pt x="0" y="0"/>
                </a:moveTo>
                <a:lnTo>
                  <a:pt x="0" y="745198"/>
                </a:lnTo>
              </a:path>
            </a:pathLst>
          </a:custGeom>
          <a:ln w="317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sz="1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71E517F-7D77-FEA1-94A2-D8522A1BF181}"/>
              </a:ext>
            </a:extLst>
          </p:cNvPr>
          <p:cNvSpPr/>
          <p:nvPr/>
        </p:nvSpPr>
        <p:spPr>
          <a:xfrm>
            <a:off x="514350" y="4693895"/>
            <a:ext cx="8192950" cy="0"/>
          </a:xfrm>
          <a:custGeom>
            <a:avLst/>
            <a:gdLst>
              <a:gd name="connsiteX0" fmla="*/ 10923934 w 10923933"/>
              <a:gd name="connsiteY0" fmla="*/ 0 h 0"/>
              <a:gd name="connsiteX1" fmla="*/ 0 w 10923933"/>
              <a:gd name="connsiteY1" fmla="*/ 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3933">
                <a:moveTo>
                  <a:pt x="10923934" y="0"/>
                </a:moveTo>
                <a:lnTo>
                  <a:pt x="0" y="1"/>
                </a:lnTo>
              </a:path>
            </a:pathLst>
          </a:custGeom>
          <a:ln w="317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62EAE4C-19D0-A0E4-1FDC-967BD2694E6F}"/>
              </a:ext>
            </a:extLst>
          </p:cNvPr>
          <p:cNvSpPr/>
          <p:nvPr/>
        </p:nvSpPr>
        <p:spPr>
          <a:xfrm>
            <a:off x="8248924" y="4425832"/>
            <a:ext cx="397453" cy="526934"/>
          </a:xfrm>
          <a:custGeom>
            <a:avLst/>
            <a:gdLst>
              <a:gd name="connsiteX0" fmla="*/ 529938 w 529937"/>
              <a:gd name="connsiteY0" fmla="*/ 0 h 526934"/>
              <a:gd name="connsiteX1" fmla="*/ 0 w 529937"/>
              <a:gd name="connsiteY1" fmla="*/ 526935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0"/>
                </a:moveTo>
                <a:lnTo>
                  <a:pt x="0" y="526935"/>
                </a:lnTo>
              </a:path>
            </a:pathLst>
          </a:custGeom>
          <a:ln w="317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E35C93-E0FF-6186-7502-985D78DA9B28}"/>
              </a:ext>
            </a:extLst>
          </p:cNvPr>
          <p:cNvSpPr/>
          <p:nvPr/>
        </p:nvSpPr>
        <p:spPr>
          <a:xfrm>
            <a:off x="8232109" y="4425837"/>
            <a:ext cx="397453" cy="526934"/>
          </a:xfrm>
          <a:custGeom>
            <a:avLst/>
            <a:gdLst>
              <a:gd name="connsiteX0" fmla="*/ 529938 w 529937"/>
              <a:gd name="connsiteY0" fmla="*/ 526935 h 526934"/>
              <a:gd name="connsiteX1" fmla="*/ 0 w 529937"/>
              <a:gd name="connsiteY1" fmla="*/ 0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526935"/>
                </a:moveTo>
                <a:lnTo>
                  <a:pt x="0" y="0"/>
                </a:lnTo>
              </a:path>
            </a:pathLst>
          </a:custGeom>
          <a:ln w="317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sz="18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4E889F8-D8CB-1564-17A8-26A2F425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7" y="5025460"/>
            <a:ext cx="6858000" cy="868680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180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3B51AE5-91E2-069A-7DF2-EB394DA25E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6864" y="1143000"/>
            <a:ext cx="7586759" cy="3474720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28000"/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 algn="l" rtl="0"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 algn="r" rtl="0"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 algn="r" rtl="0">
              <a:defRPr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7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E73F6F-B481-328B-CE64-8485DC66B8EA}"/>
              </a:ext>
            </a:extLst>
          </p:cNvPr>
          <p:cNvSpPr/>
          <p:nvPr/>
        </p:nvSpPr>
        <p:spPr>
          <a:xfrm>
            <a:off x="8440502" y="729227"/>
            <a:ext cx="4722" cy="742941"/>
          </a:xfrm>
          <a:custGeom>
            <a:avLst/>
            <a:gdLst>
              <a:gd name="connsiteX0" fmla="*/ 0 w 6296"/>
              <a:gd name="connsiteY0" fmla="*/ 0 h 742941"/>
              <a:gd name="connsiteX1" fmla="*/ 0 w 6296"/>
              <a:gd name="connsiteY1" fmla="*/ 742942 h 74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96" h="742941">
                <a:moveTo>
                  <a:pt x="0" y="0"/>
                </a:moveTo>
                <a:lnTo>
                  <a:pt x="0" y="742942"/>
                </a:lnTo>
              </a:path>
            </a:pathLst>
          </a:custGeom>
          <a:ln w="31077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7D968F-BFC6-694E-9A7C-A113E7DEBF65}"/>
              </a:ext>
            </a:extLst>
          </p:cNvPr>
          <p:cNvSpPr/>
          <p:nvPr/>
        </p:nvSpPr>
        <p:spPr>
          <a:xfrm>
            <a:off x="8150093" y="1080910"/>
            <a:ext cx="557207" cy="6296"/>
          </a:xfrm>
          <a:custGeom>
            <a:avLst/>
            <a:gdLst>
              <a:gd name="connsiteX0" fmla="*/ 742942 w 742942"/>
              <a:gd name="connsiteY0" fmla="*/ 0 h 6296"/>
              <a:gd name="connsiteX1" fmla="*/ 0 w 742942"/>
              <a:gd name="connsiteY1" fmla="*/ 0 h 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2942" h="6296">
                <a:moveTo>
                  <a:pt x="742942" y="0"/>
                </a:moveTo>
                <a:lnTo>
                  <a:pt x="0" y="0"/>
                </a:lnTo>
              </a:path>
            </a:pathLst>
          </a:custGeom>
          <a:ln w="31077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77A14AD-A403-0816-9FED-F4E7BB405B17}"/>
              </a:ext>
            </a:extLst>
          </p:cNvPr>
          <p:cNvSpPr/>
          <p:nvPr/>
        </p:nvSpPr>
        <p:spPr>
          <a:xfrm>
            <a:off x="8252914" y="811409"/>
            <a:ext cx="394004" cy="525339"/>
          </a:xfrm>
          <a:custGeom>
            <a:avLst/>
            <a:gdLst>
              <a:gd name="connsiteX0" fmla="*/ 525339 w 525338"/>
              <a:gd name="connsiteY0" fmla="*/ 0 h 525339"/>
              <a:gd name="connsiteX1" fmla="*/ 0 w 525338"/>
              <a:gd name="connsiteY1" fmla="*/ 525339 h 52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338" h="525339">
                <a:moveTo>
                  <a:pt x="525339" y="0"/>
                </a:moveTo>
                <a:lnTo>
                  <a:pt x="0" y="525339"/>
                </a:lnTo>
              </a:path>
            </a:pathLst>
          </a:custGeom>
          <a:ln w="31077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C5DE6E3-5C5B-04A2-6D84-63D852F6062A}"/>
              </a:ext>
            </a:extLst>
          </p:cNvPr>
          <p:cNvSpPr/>
          <p:nvPr/>
        </p:nvSpPr>
        <p:spPr>
          <a:xfrm>
            <a:off x="8236219" y="811415"/>
            <a:ext cx="394007" cy="525339"/>
          </a:xfrm>
          <a:custGeom>
            <a:avLst/>
            <a:gdLst>
              <a:gd name="connsiteX0" fmla="*/ 525343 w 525342"/>
              <a:gd name="connsiteY0" fmla="*/ 525339 h 525339"/>
              <a:gd name="connsiteX1" fmla="*/ 0 w 525342"/>
              <a:gd name="connsiteY1" fmla="*/ 0 h 52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342" h="525339">
                <a:moveTo>
                  <a:pt x="525343" y="525339"/>
                </a:moveTo>
                <a:lnTo>
                  <a:pt x="0" y="0"/>
                </a:lnTo>
              </a:path>
            </a:pathLst>
          </a:custGeom>
          <a:ln w="31077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D258FD5-5B6B-DBB1-0F00-D02C7119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4859867"/>
            <a:ext cx="6858000" cy="1097280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180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196BB08E-5668-89FF-C0AE-D8A83C783F7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6864" y="1600199"/>
            <a:ext cx="6878336" cy="3259668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28000"/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641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 3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32C402C-8B4C-3690-6875-FE157681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257800"/>
            <a:ext cx="6858000" cy="868680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180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C80DC0CF-9044-3D55-7D8F-4CD97232E3E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6864" y="1143000"/>
            <a:ext cx="7586759" cy="3474720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28000"/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B480B90-B64C-0559-ACB2-7DBB57135C77}"/>
              </a:ext>
            </a:extLst>
          </p:cNvPr>
          <p:cNvSpPr/>
          <p:nvPr/>
        </p:nvSpPr>
        <p:spPr>
          <a:xfrm>
            <a:off x="8438172" y="4562063"/>
            <a:ext cx="4763" cy="745197"/>
          </a:xfrm>
          <a:custGeom>
            <a:avLst/>
            <a:gdLst>
              <a:gd name="connsiteX0" fmla="*/ 0 w 6351"/>
              <a:gd name="connsiteY0" fmla="*/ 0 h 745197"/>
              <a:gd name="connsiteX1" fmla="*/ 0 w 6351"/>
              <a:gd name="connsiteY1" fmla="*/ 745198 h 7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1" h="745197">
                <a:moveTo>
                  <a:pt x="0" y="0"/>
                </a:moveTo>
                <a:lnTo>
                  <a:pt x="0" y="745198"/>
                </a:lnTo>
              </a:path>
            </a:pathLst>
          </a:custGeom>
          <a:ln w="3175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D2E866D-D29F-1CC5-14B2-BB24F10745FE}"/>
              </a:ext>
            </a:extLst>
          </p:cNvPr>
          <p:cNvSpPr/>
          <p:nvPr/>
        </p:nvSpPr>
        <p:spPr>
          <a:xfrm>
            <a:off x="514350" y="4912557"/>
            <a:ext cx="8192950" cy="0"/>
          </a:xfrm>
          <a:custGeom>
            <a:avLst/>
            <a:gdLst>
              <a:gd name="connsiteX0" fmla="*/ 10923934 w 10923933"/>
              <a:gd name="connsiteY0" fmla="*/ 0 h 0"/>
              <a:gd name="connsiteX1" fmla="*/ 0 w 10923933"/>
              <a:gd name="connsiteY1" fmla="*/ 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3933">
                <a:moveTo>
                  <a:pt x="10923934" y="0"/>
                </a:moveTo>
                <a:lnTo>
                  <a:pt x="0" y="1"/>
                </a:lnTo>
              </a:path>
            </a:pathLst>
          </a:custGeom>
          <a:ln w="3175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A0DC7F-E416-CA3E-E389-945D5FA32CC9}"/>
              </a:ext>
            </a:extLst>
          </p:cNvPr>
          <p:cNvSpPr/>
          <p:nvPr/>
        </p:nvSpPr>
        <p:spPr>
          <a:xfrm>
            <a:off x="8248924" y="4644494"/>
            <a:ext cx="397453" cy="526934"/>
          </a:xfrm>
          <a:custGeom>
            <a:avLst/>
            <a:gdLst>
              <a:gd name="connsiteX0" fmla="*/ 529938 w 529937"/>
              <a:gd name="connsiteY0" fmla="*/ 0 h 526934"/>
              <a:gd name="connsiteX1" fmla="*/ 0 w 529937"/>
              <a:gd name="connsiteY1" fmla="*/ 526935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0"/>
                </a:moveTo>
                <a:lnTo>
                  <a:pt x="0" y="526935"/>
                </a:lnTo>
              </a:path>
            </a:pathLst>
          </a:custGeom>
          <a:ln w="3175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D9CC5C-2252-AB09-49B5-FD1BE0E74E30}"/>
              </a:ext>
            </a:extLst>
          </p:cNvPr>
          <p:cNvSpPr/>
          <p:nvPr/>
        </p:nvSpPr>
        <p:spPr>
          <a:xfrm>
            <a:off x="8232109" y="4644499"/>
            <a:ext cx="397453" cy="526934"/>
          </a:xfrm>
          <a:custGeom>
            <a:avLst/>
            <a:gdLst>
              <a:gd name="connsiteX0" fmla="*/ 529938 w 529937"/>
              <a:gd name="connsiteY0" fmla="*/ 526935 h 526934"/>
              <a:gd name="connsiteX1" fmla="*/ 0 w 529937"/>
              <a:gd name="connsiteY1" fmla="*/ 0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526935"/>
                </a:moveTo>
                <a:lnTo>
                  <a:pt x="0" y="0"/>
                </a:lnTo>
              </a:path>
            </a:pathLst>
          </a:custGeom>
          <a:ln w="3175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06018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979D7E7-81D7-BD45-ADEC-E83F7EF73EC8}"/>
              </a:ext>
            </a:extLst>
          </p:cNvPr>
          <p:cNvSpPr/>
          <p:nvPr/>
        </p:nvSpPr>
        <p:spPr>
          <a:xfrm>
            <a:off x="8440502" y="5410201"/>
            <a:ext cx="4722" cy="742941"/>
          </a:xfrm>
          <a:custGeom>
            <a:avLst/>
            <a:gdLst>
              <a:gd name="connsiteX0" fmla="*/ 0 w 6296"/>
              <a:gd name="connsiteY0" fmla="*/ 0 h 742941"/>
              <a:gd name="connsiteX1" fmla="*/ 0 w 6296"/>
              <a:gd name="connsiteY1" fmla="*/ 742942 h 74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96" h="742941">
                <a:moveTo>
                  <a:pt x="0" y="0"/>
                </a:moveTo>
                <a:lnTo>
                  <a:pt x="0" y="742942"/>
                </a:lnTo>
              </a:path>
            </a:pathLst>
          </a:custGeom>
          <a:ln w="31077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D6EAAA-843B-4F5B-47BF-3A0B75B59A45}"/>
              </a:ext>
            </a:extLst>
          </p:cNvPr>
          <p:cNvSpPr/>
          <p:nvPr/>
        </p:nvSpPr>
        <p:spPr>
          <a:xfrm>
            <a:off x="8150093" y="5761884"/>
            <a:ext cx="557207" cy="6296"/>
          </a:xfrm>
          <a:custGeom>
            <a:avLst/>
            <a:gdLst>
              <a:gd name="connsiteX0" fmla="*/ 742942 w 742942"/>
              <a:gd name="connsiteY0" fmla="*/ 0 h 6296"/>
              <a:gd name="connsiteX1" fmla="*/ 0 w 742942"/>
              <a:gd name="connsiteY1" fmla="*/ 0 h 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2942" h="6296">
                <a:moveTo>
                  <a:pt x="742942" y="0"/>
                </a:moveTo>
                <a:lnTo>
                  <a:pt x="0" y="0"/>
                </a:lnTo>
              </a:path>
            </a:pathLst>
          </a:custGeom>
          <a:ln w="31077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5A4CCB8-341A-D7B3-2B2F-C6943129C281}"/>
              </a:ext>
            </a:extLst>
          </p:cNvPr>
          <p:cNvSpPr/>
          <p:nvPr/>
        </p:nvSpPr>
        <p:spPr>
          <a:xfrm>
            <a:off x="8252914" y="5492383"/>
            <a:ext cx="394004" cy="525339"/>
          </a:xfrm>
          <a:custGeom>
            <a:avLst/>
            <a:gdLst>
              <a:gd name="connsiteX0" fmla="*/ 525339 w 525338"/>
              <a:gd name="connsiteY0" fmla="*/ 0 h 525339"/>
              <a:gd name="connsiteX1" fmla="*/ 0 w 525338"/>
              <a:gd name="connsiteY1" fmla="*/ 525339 h 52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338" h="525339">
                <a:moveTo>
                  <a:pt x="525339" y="0"/>
                </a:moveTo>
                <a:lnTo>
                  <a:pt x="0" y="525339"/>
                </a:lnTo>
              </a:path>
            </a:pathLst>
          </a:custGeom>
          <a:ln w="31077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1B2662-9528-65C6-986B-EA4135BF4CA6}"/>
              </a:ext>
            </a:extLst>
          </p:cNvPr>
          <p:cNvSpPr/>
          <p:nvPr/>
        </p:nvSpPr>
        <p:spPr>
          <a:xfrm>
            <a:off x="8236219" y="5492389"/>
            <a:ext cx="394007" cy="525339"/>
          </a:xfrm>
          <a:custGeom>
            <a:avLst/>
            <a:gdLst>
              <a:gd name="connsiteX0" fmla="*/ 525343 w 525342"/>
              <a:gd name="connsiteY0" fmla="*/ 525339 h 525339"/>
              <a:gd name="connsiteX1" fmla="*/ 0 w 525342"/>
              <a:gd name="connsiteY1" fmla="*/ 0 h 52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342" h="525339">
                <a:moveTo>
                  <a:pt x="525343" y="525339"/>
                </a:moveTo>
                <a:lnTo>
                  <a:pt x="0" y="0"/>
                </a:lnTo>
              </a:path>
            </a:pathLst>
          </a:custGeom>
          <a:ln w="31077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-1133856"/>
            <a:ext cx="7989570" cy="914400"/>
          </a:xfrm>
        </p:spPr>
        <p:txBody>
          <a:bodyPr>
            <a:noAutofit/>
          </a:bodyPr>
          <a:lstStyle>
            <a:lvl1pPr>
              <a:defRPr sz="5400" b="0" i="0" cap="all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685801"/>
            <a:ext cx="8229600" cy="451452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7000" b="0" i="0" cap="all" baseline="0">
                <a:latin typeface="+mn-lt"/>
              </a:defRPr>
            </a:lvl1pPr>
            <a:lvl2pPr marL="228600" indent="0">
              <a:lnSpc>
                <a:spcPct val="90000"/>
              </a:lnSpc>
              <a:buNone/>
              <a:defRPr sz="7000" b="0" i="0" cap="all" baseline="0">
                <a:latin typeface="+mn-lt"/>
              </a:defRPr>
            </a:lvl2pPr>
            <a:lvl3pPr marL="457200" indent="0">
              <a:lnSpc>
                <a:spcPct val="90000"/>
              </a:lnSpc>
              <a:buNone/>
              <a:defRPr sz="7000" b="0" i="0" cap="all" baseline="0">
                <a:latin typeface="+mn-lt"/>
              </a:defRPr>
            </a:lvl3pPr>
            <a:lvl4pPr marL="685800" indent="0">
              <a:lnSpc>
                <a:spcPct val="90000"/>
              </a:lnSpc>
              <a:buNone/>
              <a:defRPr sz="7000" b="0" i="0" cap="all" baseline="0">
                <a:latin typeface="+mn-lt"/>
              </a:defRPr>
            </a:lvl4pPr>
            <a:lvl5pPr marL="914400" indent="0">
              <a:lnSpc>
                <a:spcPct val="90000"/>
              </a:lnSpc>
              <a:buNone/>
              <a:defRPr sz="7000" b="0" i="0" cap="all" baseline="0">
                <a:latin typeface="+mn-lt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49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0572EAA-9C03-6737-7961-89F7D9E127AC}"/>
              </a:ext>
            </a:extLst>
          </p:cNvPr>
          <p:cNvSpPr/>
          <p:nvPr/>
        </p:nvSpPr>
        <p:spPr>
          <a:xfrm>
            <a:off x="8438172" y="5430149"/>
            <a:ext cx="4763" cy="745197"/>
          </a:xfrm>
          <a:custGeom>
            <a:avLst/>
            <a:gdLst>
              <a:gd name="connsiteX0" fmla="*/ 0 w 6351"/>
              <a:gd name="connsiteY0" fmla="*/ 0 h 745197"/>
              <a:gd name="connsiteX1" fmla="*/ 0 w 6351"/>
              <a:gd name="connsiteY1" fmla="*/ 745198 h 7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1" h="745197">
                <a:moveTo>
                  <a:pt x="0" y="0"/>
                </a:moveTo>
                <a:lnTo>
                  <a:pt x="0" y="745198"/>
                </a:lnTo>
              </a:path>
            </a:pathLst>
          </a:custGeom>
          <a:ln w="31732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D2A1F66-1FB1-8357-178D-CB1C0F8B7E56}"/>
              </a:ext>
            </a:extLst>
          </p:cNvPr>
          <p:cNvSpPr/>
          <p:nvPr/>
        </p:nvSpPr>
        <p:spPr>
          <a:xfrm>
            <a:off x="514350" y="5780643"/>
            <a:ext cx="8192950" cy="0"/>
          </a:xfrm>
          <a:custGeom>
            <a:avLst/>
            <a:gdLst>
              <a:gd name="connsiteX0" fmla="*/ 10923934 w 10923933"/>
              <a:gd name="connsiteY0" fmla="*/ 0 h 0"/>
              <a:gd name="connsiteX1" fmla="*/ 0 w 10923933"/>
              <a:gd name="connsiteY1" fmla="*/ 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3933">
                <a:moveTo>
                  <a:pt x="10923934" y="0"/>
                </a:moveTo>
                <a:lnTo>
                  <a:pt x="0" y="1"/>
                </a:lnTo>
              </a:path>
            </a:pathLst>
          </a:custGeom>
          <a:ln w="31732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DAD8E75-63C0-8CE8-7E5A-37E4E429140F}"/>
              </a:ext>
            </a:extLst>
          </p:cNvPr>
          <p:cNvSpPr/>
          <p:nvPr/>
        </p:nvSpPr>
        <p:spPr>
          <a:xfrm>
            <a:off x="8248924" y="5512580"/>
            <a:ext cx="397453" cy="526934"/>
          </a:xfrm>
          <a:custGeom>
            <a:avLst/>
            <a:gdLst>
              <a:gd name="connsiteX0" fmla="*/ 529938 w 529937"/>
              <a:gd name="connsiteY0" fmla="*/ 0 h 526934"/>
              <a:gd name="connsiteX1" fmla="*/ 0 w 529937"/>
              <a:gd name="connsiteY1" fmla="*/ 526935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0"/>
                </a:moveTo>
                <a:lnTo>
                  <a:pt x="0" y="526935"/>
                </a:lnTo>
              </a:path>
            </a:pathLst>
          </a:custGeom>
          <a:ln w="31732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F1B2A2-FEB2-CC42-0F0F-71CD13535424}"/>
              </a:ext>
            </a:extLst>
          </p:cNvPr>
          <p:cNvSpPr/>
          <p:nvPr/>
        </p:nvSpPr>
        <p:spPr>
          <a:xfrm>
            <a:off x="8232109" y="5512585"/>
            <a:ext cx="397453" cy="526934"/>
          </a:xfrm>
          <a:custGeom>
            <a:avLst/>
            <a:gdLst>
              <a:gd name="connsiteX0" fmla="*/ 529938 w 529937"/>
              <a:gd name="connsiteY0" fmla="*/ 526935 h 526934"/>
              <a:gd name="connsiteX1" fmla="*/ 0 w 529937"/>
              <a:gd name="connsiteY1" fmla="*/ 0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526935"/>
                </a:moveTo>
                <a:lnTo>
                  <a:pt x="0" y="0"/>
                </a:lnTo>
              </a:path>
            </a:pathLst>
          </a:custGeom>
          <a:ln w="31732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-1133856"/>
            <a:ext cx="7989570" cy="914400"/>
          </a:xfrm>
        </p:spPr>
        <p:txBody>
          <a:bodyPr>
            <a:noAutofit/>
          </a:bodyPr>
          <a:lstStyle>
            <a:lvl1pPr>
              <a:defRPr sz="5400" b="0" i="0" cap="all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9486" y="685800"/>
            <a:ext cx="8229600" cy="45720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lnSpc>
                <a:spcPct val="90000"/>
              </a:lnSpc>
              <a:buNone/>
              <a:defRPr lang="en-US" sz="7000" b="0" i="0" cap="all" baseline="0" dirty="0">
                <a:latin typeface="+mn-lt"/>
              </a:defRPr>
            </a:lvl1pPr>
            <a:lvl2pPr marL="228600" indent="0">
              <a:lnSpc>
                <a:spcPct val="90000"/>
              </a:lnSpc>
              <a:buNone/>
              <a:defRPr lang="en-US" sz="7000" b="0" i="0" cap="all" baseline="0" dirty="0">
                <a:latin typeface="+mn-lt"/>
              </a:defRPr>
            </a:lvl2pPr>
            <a:lvl3pPr marL="457200" indent="0">
              <a:lnSpc>
                <a:spcPct val="90000"/>
              </a:lnSpc>
              <a:buNone/>
              <a:defRPr lang="en-US" sz="7000" b="0" i="0" cap="all" baseline="0" dirty="0">
                <a:latin typeface="+mn-lt"/>
              </a:defRPr>
            </a:lvl3pPr>
            <a:lvl4pPr marL="685800" indent="0">
              <a:lnSpc>
                <a:spcPct val="90000"/>
              </a:lnSpc>
              <a:buNone/>
              <a:defRPr lang="en-US" sz="7000" b="0" i="0" cap="all" baseline="0" dirty="0">
                <a:latin typeface="+mn-lt"/>
              </a:defRPr>
            </a:lvl4pPr>
            <a:lvl5pPr marL="914400" indent="0">
              <a:lnSpc>
                <a:spcPct val="90000"/>
              </a:lnSpc>
              <a:buNone/>
              <a:defRPr lang="en-US" sz="7000" b="0" i="0" cap="all" baseline="0" dirty="0">
                <a:latin typeface="+mn-lt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05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66860" y="685801"/>
            <a:ext cx="6855715" cy="2699775"/>
          </a:xfrm>
        </p:spPr>
        <p:txBody>
          <a:bodyPr anchor="t">
            <a:no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5400" b="0" i="0" cap="all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E594965-EF4A-40C0-FED1-CF5564CED970}"/>
              </a:ext>
            </a:extLst>
          </p:cNvPr>
          <p:cNvSpPr/>
          <p:nvPr/>
        </p:nvSpPr>
        <p:spPr>
          <a:xfrm>
            <a:off x="8438172" y="4562062"/>
            <a:ext cx="4763" cy="745197"/>
          </a:xfrm>
          <a:custGeom>
            <a:avLst/>
            <a:gdLst>
              <a:gd name="connsiteX0" fmla="*/ 0 w 6351"/>
              <a:gd name="connsiteY0" fmla="*/ 0 h 745197"/>
              <a:gd name="connsiteX1" fmla="*/ 0 w 6351"/>
              <a:gd name="connsiteY1" fmla="*/ 745198 h 7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1" h="745197">
                <a:moveTo>
                  <a:pt x="0" y="0"/>
                </a:moveTo>
                <a:lnTo>
                  <a:pt x="0" y="745198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9DE90F9-432C-AEEC-88D5-177A0E299391}"/>
              </a:ext>
            </a:extLst>
          </p:cNvPr>
          <p:cNvSpPr/>
          <p:nvPr/>
        </p:nvSpPr>
        <p:spPr>
          <a:xfrm>
            <a:off x="514350" y="4912556"/>
            <a:ext cx="8192950" cy="0"/>
          </a:xfrm>
          <a:custGeom>
            <a:avLst/>
            <a:gdLst>
              <a:gd name="connsiteX0" fmla="*/ 10923934 w 10923933"/>
              <a:gd name="connsiteY0" fmla="*/ 0 h 0"/>
              <a:gd name="connsiteX1" fmla="*/ 0 w 10923933"/>
              <a:gd name="connsiteY1" fmla="*/ 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3933">
                <a:moveTo>
                  <a:pt x="10923934" y="0"/>
                </a:moveTo>
                <a:lnTo>
                  <a:pt x="0" y="1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8ECD3CD-C697-A46B-71F2-D64BD77C395C}"/>
              </a:ext>
            </a:extLst>
          </p:cNvPr>
          <p:cNvSpPr/>
          <p:nvPr/>
        </p:nvSpPr>
        <p:spPr>
          <a:xfrm>
            <a:off x="8248924" y="4644493"/>
            <a:ext cx="397453" cy="526934"/>
          </a:xfrm>
          <a:custGeom>
            <a:avLst/>
            <a:gdLst>
              <a:gd name="connsiteX0" fmla="*/ 529938 w 529937"/>
              <a:gd name="connsiteY0" fmla="*/ 0 h 526934"/>
              <a:gd name="connsiteX1" fmla="*/ 0 w 529937"/>
              <a:gd name="connsiteY1" fmla="*/ 526935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0"/>
                </a:moveTo>
                <a:lnTo>
                  <a:pt x="0" y="526935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46793A7-6512-567E-DAFF-BB4A63B89DC3}"/>
              </a:ext>
            </a:extLst>
          </p:cNvPr>
          <p:cNvSpPr/>
          <p:nvPr/>
        </p:nvSpPr>
        <p:spPr>
          <a:xfrm>
            <a:off x="8232109" y="4644498"/>
            <a:ext cx="397453" cy="526934"/>
          </a:xfrm>
          <a:custGeom>
            <a:avLst/>
            <a:gdLst>
              <a:gd name="connsiteX0" fmla="*/ 529938 w 529937"/>
              <a:gd name="connsiteY0" fmla="*/ 526935 h 526934"/>
              <a:gd name="connsiteX1" fmla="*/ 0 w 529937"/>
              <a:gd name="connsiteY1" fmla="*/ 0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526935"/>
                </a:moveTo>
                <a:lnTo>
                  <a:pt x="0" y="0"/>
                </a:lnTo>
              </a:path>
            </a:pathLst>
          </a:custGeom>
          <a:ln w="31732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6A0D5A-6B2D-15B8-4FC0-30535DF01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486" y="5486399"/>
            <a:ext cx="7543800" cy="669473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Quote Author</a:t>
            </a:r>
          </a:p>
        </p:txBody>
      </p:sp>
    </p:spTree>
    <p:extLst>
      <p:ext uri="{BB962C8B-B14F-4D97-AF65-F5344CB8AC3E}">
        <p14:creationId xmlns:p14="http://schemas.microsoft.com/office/powerpoint/2010/main" val="33879341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86F34B-87C2-AC58-5483-78C0E5DB477C}"/>
              </a:ext>
            </a:extLst>
          </p:cNvPr>
          <p:cNvSpPr/>
          <p:nvPr/>
        </p:nvSpPr>
        <p:spPr>
          <a:xfrm>
            <a:off x="8440502" y="729227"/>
            <a:ext cx="4722" cy="742941"/>
          </a:xfrm>
          <a:custGeom>
            <a:avLst/>
            <a:gdLst>
              <a:gd name="connsiteX0" fmla="*/ 0 w 6296"/>
              <a:gd name="connsiteY0" fmla="*/ 0 h 742941"/>
              <a:gd name="connsiteX1" fmla="*/ 0 w 6296"/>
              <a:gd name="connsiteY1" fmla="*/ 742942 h 74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96" h="742941">
                <a:moveTo>
                  <a:pt x="0" y="0"/>
                </a:moveTo>
                <a:lnTo>
                  <a:pt x="0" y="742942"/>
                </a:lnTo>
              </a:path>
            </a:pathLst>
          </a:custGeom>
          <a:ln w="31077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B6B59A7-7C3C-7431-CC9A-51EFBA257959}"/>
              </a:ext>
            </a:extLst>
          </p:cNvPr>
          <p:cNvSpPr/>
          <p:nvPr/>
        </p:nvSpPr>
        <p:spPr>
          <a:xfrm>
            <a:off x="8150093" y="1080910"/>
            <a:ext cx="557207" cy="6296"/>
          </a:xfrm>
          <a:custGeom>
            <a:avLst/>
            <a:gdLst>
              <a:gd name="connsiteX0" fmla="*/ 742942 w 742942"/>
              <a:gd name="connsiteY0" fmla="*/ 0 h 6296"/>
              <a:gd name="connsiteX1" fmla="*/ 0 w 742942"/>
              <a:gd name="connsiteY1" fmla="*/ 0 h 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2942" h="6296">
                <a:moveTo>
                  <a:pt x="742942" y="0"/>
                </a:moveTo>
                <a:lnTo>
                  <a:pt x="0" y="0"/>
                </a:lnTo>
              </a:path>
            </a:pathLst>
          </a:custGeom>
          <a:ln w="31077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D2D0661-BB9A-E751-A4EB-2C95BF96A560}"/>
              </a:ext>
            </a:extLst>
          </p:cNvPr>
          <p:cNvSpPr/>
          <p:nvPr/>
        </p:nvSpPr>
        <p:spPr>
          <a:xfrm>
            <a:off x="8252914" y="811409"/>
            <a:ext cx="394004" cy="525339"/>
          </a:xfrm>
          <a:custGeom>
            <a:avLst/>
            <a:gdLst>
              <a:gd name="connsiteX0" fmla="*/ 525339 w 525338"/>
              <a:gd name="connsiteY0" fmla="*/ 0 h 525339"/>
              <a:gd name="connsiteX1" fmla="*/ 0 w 525338"/>
              <a:gd name="connsiteY1" fmla="*/ 525339 h 52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338" h="525339">
                <a:moveTo>
                  <a:pt x="525339" y="0"/>
                </a:moveTo>
                <a:lnTo>
                  <a:pt x="0" y="525339"/>
                </a:lnTo>
              </a:path>
            </a:pathLst>
          </a:custGeom>
          <a:ln w="31077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09A5AB9-86E5-2BD1-8EFC-49C204619282}"/>
              </a:ext>
            </a:extLst>
          </p:cNvPr>
          <p:cNvSpPr/>
          <p:nvPr/>
        </p:nvSpPr>
        <p:spPr>
          <a:xfrm>
            <a:off x="8236219" y="811415"/>
            <a:ext cx="394007" cy="525339"/>
          </a:xfrm>
          <a:custGeom>
            <a:avLst/>
            <a:gdLst>
              <a:gd name="connsiteX0" fmla="*/ 525343 w 525342"/>
              <a:gd name="connsiteY0" fmla="*/ 525339 h 525339"/>
              <a:gd name="connsiteX1" fmla="*/ 0 w 525342"/>
              <a:gd name="connsiteY1" fmla="*/ 0 h 52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342" h="525339">
                <a:moveTo>
                  <a:pt x="525343" y="525339"/>
                </a:moveTo>
                <a:lnTo>
                  <a:pt x="0" y="0"/>
                </a:lnTo>
              </a:path>
            </a:pathLst>
          </a:custGeom>
          <a:ln w="31077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9486" y="1600201"/>
            <a:ext cx="7541515" cy="3657601"/>
          </a:xfrm>
        </p:spPr>
        <p:txBody>
          <a:bodyPr anchor="b">
            <a:no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5400" b="0" i="0" cap="all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A4A8879E-F637-BA38-C325-517B59E12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486" y="5486399"/>
            <a:ext cx="7543800" cy="669473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Quote Author</a:t>
            </a:r>
          </a:p>
        </p:txBody>
      </p:sp>
    </p:spTree>
    <p:extLst>
      <p:ext uri="{BB962C8B-B14F-4D97-AF65-F5344CB8AC3E}">
        <p14:creationId xmlns:p14="http://schemas.microsoft.com/office/powerpoint/2010/main" val="44667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0ED10B2-4172-93C9-B408-242DDBA504A8}"/>
              </a:ext>
            </a:extLst>
          </p:cNvPr>
          <p:cNvSpPr/>
          <p:nvPr/>
        </p:nvSpPr>
        <p:spPr>
          <a:xfrm>
            <a:off x="8438172" y="5430149"/>
            <a:ext cx="4763" cy="745197"/>
          </a:xfrm>
          <a:custGeom>
            <a:avLst/>
            <a:gdLst>
              <a:gd name="connsiteX0" fmla="*/ 0 w 6351"/>
              <a:gd name="connsiteY0" fmla="*/ 0 h 745197"/>
              <a:gd name="connsiteX1" fmla="*/ 0 w 6351"/>
              <a:gd name="connsiteY1" fmla="*/ 745198 h 7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1" h="745197">
                <a:moveTo>
                  <a:pt x="0" y="0"/>
                </a:moveTo>
                <a:lnTo>
                  <a:pt x="0" y="745198"/>
                </a:lnTo>
              </a:path>
            </a:pathLst>
          </a:custGeom>
          <a:ln w="31732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CF4AA95-C597-81F0-35EA-96B5BA7A12BB}"/>
              </a:ext>
            </a:extLst>
          </p:cNvPr>
          <p:cNvSpPr/>
          <p:nvPr/>
        </p:nvSpPr>
        <p:spPr>
          <a:xfrm>
            <a:off x="514350" y="5780643"/>
            <a:ext cx="8192950" cy="0"/>
          </a:xfrm>
          <a:custGeom>
            <a:avLst/>
            <a:gdLst>
              <a:gd name="connsiteX0" fmla="*/ 10923934 w 10923933"/>
              <a:gd name="connsiteY0" fmla="*/ 0 h 0"/>
              <a:gd name="connsiteX1" fmla="*/ 0 w 10923933"/>
              <a:gd name="connsiteY1" fmla="*/ 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3933">
                <a:moveTo>
                  <a:pt x="10923934" y="0"/>
                </a:moveTo>
                <a:lnTo>
                  <a:pt x="0" y="1"/>
                </a:lnTo>
              </a:path>
            </a:pathLst>
          </a:custGeom>
          <a:ln w="31732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DA37871-D86F-9BA6-1D96-9B3392C2F247}"/>
              </a:ext>
            </a:extLst>
          </p:cNvPr>
          <p:cNvSpPr/>
          <p:nvPr/>
        </p:nvSpPr>
        <p:spPr>
          <a:xfrm>
            <a:off x="8248924" y="5512580"/>
            <a:ext cx="397453" cy="526934"/>
          </a:xfrm>
          <a:custGeom>
            <a:avLst/>
            <a:gdLst>
              <a:gd name="connsiteX0" fmla="*/ 529938 w 529937"/>
              <a:gd name="connsiteY0" fmla="*/ 0 h 526934"/>
              <a:gd name="connsiteX1" fmla="*/ 0 w 529937"/>
              <a:gd name="connsiteY1" fmla="*/ 526935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0"/>
                </a:moveTo>
                <a:lnTo>
                  <a:pt x="0" y="526935"/>
                </a:lnTo>
              </a:path>
            </a:pathLst>
          </a:custGeom>
          <a:ln w="31732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203EFA-FE43-9B63-5768-4A3FD1509639}"/>
              </a:ext>
            </a:extLst>
          </p:cNvPr>
          <p:cNvSpPr/>
          <p:nvPr/>
        </p:nvSpPr>
        <p:spPr>
          <a:xfrm>
            <a:off x="8232109" y="5512585"/>
            <a:ext cx="397453" cy="526934"/>
          </a:xfrm>
          <a:custGeom>
            <a:avLst/>
            <a:gdLst>
              <a:gd name="connsiteX0" fmla="*/ 529938 w 529937"/>
              <a:gd name="connsiteY0" fmla="*/ 526935 h 526934"/>
              <a:gd name="connsiteX1" fmla="*/ 0 w 529937"/>
              <a:gd name="connsiteY1" fmla="*/ 0 h 52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937" h="526934">
                <a:moveTo>
                  <a:pt x="529938" y="526935"/>
                </a:moveTo>
                <a:lnTo>
                  <a:pt x="0" y="0"/>
                </a:lnTo>
              </a:path>
            </a:pathLst>
          </a:custGeom>
          <a:ln w="31732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9486" y="868680"/>
            <a:ext cx="6855714" cy="3660746"/>
          </a:xfrm>
        </p:spPr>
        <p:txBody>
          <a:bodyPr anchor="ctr">
            <a:noAutofit/>
          </a:bodyPr>
          <a:lstStyle>
            <a:lvl1pPr marL="164592" indent="-164592">
              <a:lnSpc>
                <a:spcPct val="110000"/>
              </a:lnSpc>
              <a:spcBef>
                <a:spcPts val="0"/>
              </a:spcBef>
              <a:buNone/>
              <a:defRPr sz="5400" b="0" i="0" cap="all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259B8E5-883A-B6CE-4C6C-F6F48B038C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487" y="4617721"/>
            <a:ext cx="6855713" cy="788609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1800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Quote Author</a:t>
            </a:r>
          </a:p>
        </p:txBody>
      </p:sp>
    </p:spTree>
    <p:extLst>
      <p:ext uri="{BB962C8B-B14F-4D97-AF65-F5344CB8AC3E}">
        <p14:creationId xmlns:p14="http://schemas.microsoft.com/office/powerpoint/2010/main" val="407452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fot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een Box">
            <a:extLst>
              <a:ext uri="{FF2B5EF4-FFF2-40B4-BE49-F238E27FC236}">
                <a16:creationId xmlns:a16="http://schemas.microsoft.com/office/drawing/2014/main" id="{8C0431EF-8075-8D78-B340-11F8B63E2A9F}"/>
              </a:ext>
            </a:extLst>
          </p:cNvPr>
          <p:cNvSpPr/>
          <p:nvPr userDrawn="1"/>
        </p:nvSpPr>
        <p:spPr>
          <a:xfrm>
            <a:off x="6219100" y="0"/>
            <a:ext cx="2924900" cy="6858000"/>
          </a:xfrm>
          <a:prstGeom prst="roundRect">
            <a:avLst>
              <a:gd name="adj" fmla="val 0"/>
            </a:avLst>
          </a:prstGeom>
          <a:solidFill>
            <a:srgbClr val="E3F2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33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8" name="BLUEBOX" hidden="1">
            <a:extLst>
              <a:ext uri="{FF2B5EF4-FFF2-40B4-BE49-F238E27FC236}">
                <a16:creationId xmlns:a16="http://schemas.microsoft.com/office/drawing/2014/main" id="{B89F3895-6CC9-F02B-B0D2-9CEE14705A5C}"/>
              </a:ext>
            </a:extLst>
          </p:cNvPr>
          <p:cNvSpPr/>
          <p:nvPr userDrawn="1"/>
        </p:nvSpPr>
        <p:spPr>
          <a:xfrm>
            <a:off x="200045" y="816464"/>
            <a:ext cx="8743910" cy="5551953"/>
          </a:xfrm>
          <a:prstGeom prst="roundRect">
            <a:avLst>
              <a:gd name="adj" fmla="val 4609"/>
            </a:avLst>
          </a:prstGeom>
          <a:solidFill>
            <a:srgbClr val="F2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2281" tIns="163293" rIns="212281" bIns="163293" rtlCol="0" anchor="ctr"/>
          <a:lstStyle/>
          <a:p>
            <a:pPr algn="ctr"/>
            <a:endParaRPr lang="pl-PL" sz="1633" b="0" i="0">
              <a:latin typeface="Poppins" pitchFamily="2" charset="77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834EACCB-9244-B97F-3134-EE479013A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848" y="163396"/>
            <a:ext cx="5817344" cy="653171"/>
          </a:xfrm>
          <a:noFill/>
        </p:spPr>
        <p:txBody>
          <a:bodyPr/>
          <a:lstStyle>
            <a:lvl1pPr>
              <a:defRPr b="1" i="0">
                <a:latin typeface="Poppins" pitchFamily="2" charset="0"/>
                <a:cs typeface="Poppins" pitchFamily="2" charset="0"/>
              </a:defRPr>
            </a:lvl1pPr>
          </a:lstStyle>
          <a:p>
            <a:r>
              <a:rPr lang="pl-PL"/>
              <a:t>Kliknij, aby edytować tytuł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914F784B-5ABD-0F43-BF7F-3D73D80095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0517" y="979962"/>
            <a:ext cx="5817675" cy="21228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lang="pl-PL" sz="127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27A534C3-426E-61F9-CBB9-2AE1A8B277AA}"/>
              </a:ext>
            </a:extLst>
          </p:cNvPr>
          <p:cNvCxnSpPr>
            <a:cxnSpLocks/>
          </p:cNvCxnSpPr>
          <p:nvPr userDrawn="1"/>
        </p:nvCxnSpPr>
        <p:spPr>
          <a:xfrm>
            <a:off x="6218192" y="6613356"/>
            <a:ext cx="2215006" cy="0"/>
          </a:xfrm>
          <a:prstGeom prst="line">
            <a:avLst/>
          </a:prstGeom>
          <a:ln w="1016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TO">
            <a:extLst>
              <a:ext uri="{FF2B5EF4-FFF2-40B4-BE49-F238E27FC236}">
                <a16:creationId xmlns:a16="http://schemas.microsoft.com/office/drawing/2014/main" id="{0F1348F3-9806-31CB-E64F-951F91DAD9FB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397802" y="3527057"/>
            <a:ext cx="2678591" cy="28412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1270" b="0" i="0">
                <a:solidFill>
                  <a:srgbClr val="FF0000"/>
                </a:solidFill>
              </a:defRPr>
            </a:lvl1pPr>
          </a:lstStyle>
          <a:p>
            <a:r>
              <a:rPr lang="pl-PL"/>
              <a:t>Wstaw obraz z Intranetu / Banku zdjęć</a:t>
            </a:r>
          </a:p>
        </p:txBody>
      </p:sp>
      <p:sp>
        <p:nvSpPr>
          <p:cNvPr id="5" name="FOTO">
            <a:extLst>
              <a:ext uri="{FF2B5EF4-FFF2-40B4-BE49-F238E27FC236}">
                <a16:creationId xmlns:a16="http://schemas.microsoft.com/office/drawing/2014/main" id="{5F066BD5-0EEE-4C87-AA05-CC66FDF56C61}"/>
              </a:ext>
            </a:extLst>
          </p:cNvPr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3308452" y="3527057"/>
            <a:ext cx="2678591" cy="28412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1270" b="0" i="0">
                <a:solidFill>
                  <a:srgbClr val="FF0000"/>
                </a:solidFill>
              </a:defRPr>
            </a:lvl1pPr>
          </a:lstStyle>
          <a:p>
            <a:r>
              <a:rPr lang="pl-PL"/>
              <a:t>Wstaw obraz z Intranetu / Banku zdjęć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F5AFC3E1-C772-7BD4-2C7F-F0110AB3FEE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97802" y="1306219"/>
            <a:ext cx="5589584" cy="204114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Placeholder REGISTER2">
            <a:extLst>
              <a:ext uri="{FF2B5EF4-FFF2-40B4-BE49-F238E27FC236}">
                <a16:creationId xmlns:a16="http://schemas.microsoft.com/office/drawing/2014/main" id="{F8CBF7CF-DD65-23A7-FC04-DA09C734C88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1" y="163293"/>
            <a:ext cx="1068575" cy="6533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816" b="0" i="0">
                <a:solidFill>
                  <a:schemeClr val="accent2"/>
                </a:solidFill>
              </a:defRPr>
            </a:lvl1pPr>
            <a:lvl2pPr marL="414070" indent="0" algn="r">
              <a:buNone/>
              <a:defRPr sz="1089">
                <a:solidFill>
                  <a:schemeClr val="bg2"/>
                </a:solidFill>
              </a:defRPr>
            </a:lvl2pPr>
            <a:lvl3pPr marL="828136" indent="0" algn="r">
              <a:buNone/>
              <a:defRPr sz="1089">
                <a:solidFill>
                  <a:schemeClr val="bg2"/>
                </a:solidFill>
              </a:defRPr>
            </a:lvl3pPr>
            <a:lvl4pPr marL="1242197" indent="0" algn="r">
              <a:buNone/>
              <a:defRPr sz="1089">
                <a:solidFill>
                  <a:schemeClr val="bg2"/>
                </a:solidFill>
              </a:defRPr>
            </a:lvl4pPr>
            <a:lvl5pPr marL="1656267" indent="0" algn="r">
              <a:buNone/>
              <a:defRPr sz="1089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9" name="Symbol zastępczy daty 8">
            <a:extLst>
              <a:ext uri="{FF2B5EF4-FFF2-40B4-BE49-F238E27FC236}">
                <a16:creationId xmlns:a16="http://schemas.microsoft.com/office/drawing/2014/main" id="{C4932764-D5A8-61E3-D6F3-C5CD03E47979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solidFill>
            <a:srgbClr val="E3F2E9"/>
          </a:solidFill>
        </p:spPr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10" name="Symbol zastępczy stopki 9">
            <a:extLst>
              <a:ext uri="{FF2B5EF4-FFF2-40B4-BE49-F238E27FC236}">
                <a16:creationId xmlns:a16="http://schemas.microsoft.com/office/drawing/2014/main" id="{863C2E1B-F7A6-7D12-F574-00DB686E1F49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7F0CF677-E9DB-FCBD-B1C7-6CB3D84FF92A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>
          <a:solidFill>
            <a:schemeClr val="accent2"/>
          </a:solidFill>
        </p:spPr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0708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35" userDrawn="1">
          <p15:clr>
            <a:srgbClr val="FBAE40"/>
          </p15:clr>
        </p15:guide>
        <p15:guide id="2" pos="1829" userDrawn="1">
          <p15:clr>
            <a:srgbClr val="FBAE40"/>
          </p15:clr>
        </p15:guide>
        <p15:guide id="3" pos="3308" userDrawn="1">
          <p15:clr>
            <a:srgbClr val="FBAE40"/>
          </p15:clr>
        </p15:guide>
        <p15:guide id="4" pos="170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685800"/>
            <a:ext cx="8222741" cy="1133170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7D5A5-84C3-7EDE-A8EB-2DE057DE46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9581" y="1965961"/>
            <a:ext cx="3806190" cy="419576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54150AE-A7C6-D328-35D7-F5B840930E3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53227" y="1965961"/>
            <a:ext cx="3806428" cy="419576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135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A77448-F1DA-CAC1-9B05-8F5CE6558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685800"/>
            <a:ext cx="8222741" cy="1133170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060" y="1878566"/>
            <a:ext cx="3806190" cy="55983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6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3179" y="1878566"/>
            <a:ext cx="3806667" cy="55983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6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6AAF7-C632-FCD0-6A60-E0EA4A52F2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2514600"/>
            <a:ext cx="3806429" cy="36591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D998360-6973-27D8-8B08-ACAE10572B3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73179" y="2514600"/>
            <a:ext cx="3806667" cy="365918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198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F5184-1DAA-DFF4-A408-3D5DD151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685800"/>
            <a:ext cx="8222741" cy="1133170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74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4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9EA653-B766-E096-036C-1C173E299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685800"/>
            <a:ext cx="2740915" cy="3643916"/>
          </a:xfr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1845593-CC30-27D6-3F82-E2BA784C4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486" y="4526281"/>
            <a:ext cx="2740915" cy="1621111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1" y="685800"/>
            <a:ext cx="5024627" cy="54864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93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685800"/>
            <a:ext cx="2740915" cy="3643916"/>
          </a:xfr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486" y="4526281"/>
            <a:ext cx="2740915" cy="1621111"/>
          </a:xfrm>
        </p:spPr>
        <p:txBody>
          <a:bodyPr anchor="b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654029" y="685801"/>
            <a:ext cx="5024627" cy="5442639"/>
          </a:xfrm>
          <a:blipFill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486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685800"/>
            <a:ext cx="8229600" cy="1828800"/>
          </a:xfrm>
        </p:spPr>
        <p:txBody>
          <a:bodyPr anchor="b">
            <a:noAutofit/>
          </a:bodyPr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9581" y="3429000"/>
            <a:ext cx="8229600" cy="274319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7EC6D5-3C89-D412-4A74-4DD843571D29}"/>
              </a:ext>
            </a:extLst>
          </p:cNvPr>
          <p:cNvCxnSpPr/>
          <p:nvPr userDrawn="1"/>
        </p:nvCxnSpPr>
        <p:spPr>
          <a:xfrm>
            <a:off x="466344" y="2895600"/>
            <a:ext cx="8222742" cy="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9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AB975A1-C2E9-D1D4-3C6F-7296B13798B1}"/>
              </a:ext>
            </a:extLst>
          </p:cNvPr>
          <p:cNvSpPr/>
          <p:nvPr/>
        </p:nvSpPr>
        <p:spPr>
          <a:xfrm>
            <a:off x="8440502" y="729227"/>
            <a:ext cx="4722" cy="742941"/>
          </a:xfrm>
          <a:custGeom>
            <a:avLst/>
            <a:gdLst>
              <a:gd name="connsiteX0" fmla="*/ 0 w 6296"/>
              <a:gd name="connsiteY0" fmla="*/ 0 h 742941"/>
              <a:gd name="connsiteX1" fmla="*/ 0 w 6296"/>
              <a:gd name="connsiteY1" fmla="*/ 742942 h 74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96" h="742941">
                <a:moveTo>
                  <a:pt x="0" y="0"/>
                </a:moveTo>
                <a:lnTo>
                  <a:pt x="0" y="742942"/>
                </a:lnTo>
              </a:path>
            </a:pathLst>
          </a:custGeom>
          <a:ln w="31077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243F218-F67B-B464-9035-A6AA389E6224}"/>
              </a:ext>
            </a:extLst>
          </p:cNvPr>
          <p:cNvSpPr/>
          <p:nvPr/>
        </p:nvSpPr>
        <p:spPr>
          <a:xfrm>
            <a:off x="8150093" y="1080910"/>
            <a:ext cx="557207" cy="6296"/>
          </a:xfrm>
          <a:custGeom>
            <a:avLst/>
            <a:gdLst>
              <a:gd name="connsiteX0" fmla="*/ 742942 w 742942"/>
              <a:gd name="connsiteY0" fmla="*/ 0 h 6296"/>
              <a:gd name="connsiteX1" fmla="*/ 0 w 742942"/>
              <a:gd name="connsiteY1" fmla="*/ 0 h 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2942" h="6296">
                <a:moveTo>
                  <a:pt x="742942" y="0"/>
                </a:moveTo>
                <a:lnTo>
                  <a:pt x="0" y="0"/>
                </a:lnTo>
              </a:path>
            </a:pathLst>
          </a:custGeom>
          <a:ln w="31077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1F0E05A-E796-C1AE-DCB2-706459874FC1}"/>
              </a:ext>
            </a:extLst>
          </p:cNvPr>
          <p:cNvSpPr/>
          <p:nvPr/>
        </p:nvSpPr>
        <p:spPr>
          <a:xfrm>
            <a:off x="8252914" y="811409"/>
            <a:ext cx="394004" cy="525339"/>
          </a:xfrm>
          <a:custGeom>
            <a:avLst/>
            <a:gdLst>
              <a:gd name="connsiteX0" fmla="*/ 525339 w 525338"/>
              <a:gd name="connsiteY0" fmla="*/ 0 h 525339"/>
              <a:gd name="connsiteX1" fmla="*/ 0 w 525338"/>
              <a:gd name="connsiteY1" fmla="*/ 525339 h 52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338" h="525339">
                <a:moveTo>
                  <a:pt x="525339" y="0"/>
                </a:moveTo>
                <a:lnTo>
                  <a:pt x="0" y="525339"/>
                </a:lnTo>
              </a:path>
            </a:pathLst>
          </a:custGeom>
          <a:ln w="31077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C863187-9C01-45D7-5737-0DEACAA80C83}"/>
              </a:ext>
            </a:extLst>
          </p:cNvPr>
          <p:cNvSpPr/>
          <p:nvPr/>
        </p:nvSpPr>
        <p:spPr>
          <a:xfrm>
            <a:off x="8236219" y="811415"/>
            <a:ext cx="394007" cy="525339"/>
          </a:xfrm>
          <a:custGeom>
            <a:avLst/>
            <a:gdLst>
              <a:gd name="connsiteX0" fmla="*/ 525343 w 525342"/>
              <a:gd name="connsiteY0" fmla="*/ 525339 h 525339"/>
              <a:gd name="connsiteX1" fmla="*/ 0 w 525342"/>
              <a:gd name="connsiteY1" fmla="*/ 0 h 52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5342" h="525339">
                <a:moveTo>
                  <a:pt x="525343" y="525339"/>
                </a:moveTo>
                <a:lnTo>
                  <a:pt x="0" y="0"/>
                </a:lnTo>
              </a:path>
            </a:pathLst>
          </a:custGeom>
          <a:ln w="31077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685800"/>
            <a:ext cx="6169818" cy="3725056"/>
          </a:xfrm>
        </p:spPr>
        <p:txBody>
          <a:bodyPr anchor="b">
            <a:noAutofit/>
          </a:bodyPr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9583" y="4572000"/>
            <a:ext cx="6169818" cy="160800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00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een Box">
            <a:extLst>
              <a:ext uri="{FF2B5EF4-FFF2-40B4-BE49-F238E27FC236}">
                <a16:creationId xmlns:a16="http://schemas.microsoft.com/office/drawing/2014/main" id="{8C0431EF-8075-8D78-B340-11F8B63E2A9F}"/>
              </a:ext>
            </a:extLst>
          </p:cNvPr>
          <p:cNvSpPr/>
          <p:nvPr userDrawn="1"/>
        </p:nvSpPr>
        <p:spPr>
          <a:xfrm>
            <a:off x="6219100" y="1306217"/>
            <a:ext cx="2924900" cy="5062126"/>
          </a:xfrm>
          <a:prstGeom prst="roundRect">
            <a:avLst>
              <a:gd name="adj" fmla="val 0"/>
            </a:avLst>
          </a:prstGeom>
          <a:solidFill>
            <a:srgbClr val="E3F2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33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8" name="BLUEBOX" hidden="1">
            <a:extLst>
              <a:ext uri="{FF2B5EF4-FFF2-40B4-BE49-F238E27FC236}">
                <a16:creationId xmlns:a16="http://schemas.microsoft.com/office/drawing/2014/main" id="{B89F3895-6CC9-F02B-B0D2-9CEE14705A5C}"/>
              </a:ext>
            </a:extLst>
          </p:cNvPr>
          <p:cNvSpPr/>
          <p:nvPr userDrawn="1"/>
        </p:nvSpPr>
        <p:spPr>
          <a:xfrm>
            <a:off x="200045" y="816464"/>
            <a:ext cx="8743910" cy="5551953"/>
          </a:xfrm>
          <a:prstGeom prst="roundRect">
            <a:avLst>
              <a:gd name="adj" fmla="val 4609"/>
            </a:avLst>
          </a:prstGeom>
          <a:solidFill>
            <a:srgbClr val="F2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2281" tIns="163293" rIns="212281" bIns="163293" rtlCol="0" anchor="ctr"/>
          <a:lstStyle/>
          <a:p>
            <a:pPr algn="ctr"/>
            <a:endParaRPr lang="pl-PL" sz="1633" b="0" i="0">
              <a:latin typeface="Poppins" pitchFamily="2" charset="77"/>
            </a:endParaRP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914F784B-5ABD-0F43-BF7F-3D73D80095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1040" y="979962"/>
            <a:ext cx="8343661" cy="21228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lang="pl-PL" sz="127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" pitchFamily="2" charset="0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  <p:sp>
        <p:nvSpPr>
          <p:cNvPr id="2" name="FOTO">
            <a:extLst>
              <a:ext uri="{FF2B5EF4-FFF2-40B4-BE49-F238E27FC236}">
                <a16:creationId xmlns:a16="http://schemas.microsoft.com/office/drawing/2014/main" id="{8FDE0EDE-74B9-3B28-9843-AE7620D3F1F9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" y="1306219"/>
            <a:ext cx="6218192" cy="50621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2540" b="0" i="0">
                <a:solidFill>
                  <a:srgbClr val="FF0000"/>
                </a:solidFill>
              </a:defRPr>
            </a:lvl1pPr>
          </a:lstStyle>
          <a:p>
            <a:r>
              <a:rPr lang="pl-PL"/>
              <a:t>Wstaw obraz z Intranetu / Banku zdjęć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0B6EAC46-C285-EFE1-66CA-0283D83ABED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97803" y="1880838"/>
            <a:ext cx="5122540" cy="854010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177" b="1">
                <a:highlight>
                  <a:srgbClr val="CCDB2A"/>
                </a:highlight>
              </a:defRPr>
            </a:lvl1pPr>
            <a:lvl2pPr marL="163296" indent="0">
              <a:lnSpc>
                <a:spcPct val="150000"/>
              </a:lnSpc>
              <a:spcBef>
                <a:spcPts val="0"/>
              </a:spcBef>
              <a:buNone/>
              <a:defRPr sz="2177" b="1">
                <a:highlight>
                  <a:srgbClr val="CCDB2A"/>
                </a:highlight>
              </a:defRPr>
            </a:lvl2pPr>
            <a:lvl3pPr marL="326592" indent="0">
              <a:lnSpc>
                <a:spcPct val="150000"/>
              </a:lnSpc>
              <a:spcBef>
                <a:spcPts val="0"/>
              </a:spcBef>
              <a:buNone/>
              <a:defRPr sz="2177" b="1">
                <a:highlight>
                  <a:srgbClr val="CCDB2A"/>
                </a:highlight>
              </a:defRPr>
            </a:lvl3pPr>
            <a:lvl4pPr marL="489888" indent="0">
              <a:lnSpc>
                <a:spcPct val="150000"/>
              </a:lnSpc>
              <a:spcBef>
                <a:spcPts val="0"/>
              </a:spcBef>
              <a:buNone/>
              <a:defRPr sz="2177" b="1">
                <a:highlight>
                  <a:srgbClr val="CCDB2A"/>
                </a:highlight>
              </a:defRPr>
            </a:lvl4pPr>
            <a:lvl5pPr marL="653184" indent="0">
              <a:lnSpc>
                <a:spcPct val="150000"/>
              </a:lnSpc>
              <a:spcBef>
                <a:spcPts val="0"/>
              </a:spcBef>
              <a:buNone/>
              <a:defRPr sz="2177" b="1">
                <a:highlight>
                  <a:srgbClr val="CCDB2A"/>
                </a:highlight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Placeholder REGISTER2">
            <a:extLst>
              <a:ext uri="{FF2B5EF4-FFF2-40B4-BE49-F238E27FC236}">
                <a16:creationId xmlns:a16="http://schemas.microsoft.com/office/drawing/2014/main" id="{270E4B99-2018-9E71-E28F-306E6862865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1" y="163293"/>
            <a:ext cx="1068575" cy="6533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816" b="0" i="0">
                <a:solidFill>
                  <a:schemeClr val="accent2"/>
                </a:solidFill>
              </a:defRPr>
            </a:lvl1pPr>
            <a:lvl2pPr marL="414070" indent="0" algn="r">
              <a:buNone/>
              <a:defRPr sz="1089">
                <a:solidFill>
                  <a:schemeClr val="bg2"/>
                </a:solidFill>
              </a:defRPr>
            </a:lvl2pPr>
            <a:lvl3pPr marL="828136" indent="0" algn="r">
              <a:buNone/>
              <a:defRPr sz="1089">
                <a:solidFill>
                  <a:schemeClr val="bg2"/>
                </a:solidFill>
              </a:defRPr>
            </a:lvl3pPr>
            <a:lvl4pPr marL="1242197" indent="0" algn="r">
              <a:buNone/>
              <a:defRPr sz="1089">
                <a:solidFill>
                  <a:schemeClr val="bg2"/>
                </a:solidFill>
              </a:defRPr>
            </a:lvl4pPr>
            <a:lvl5pPr marL="1656267" indent="0" algn="r">
              <a:buNone/>
              <a:defRPr sz="1089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D8A84790-C2F8-3C97-0795-D1B64E57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5" name="Symbol zastępczy daty 14">
            <a:extLst>
              <a:ext uri="{FF2B5EF4-FFF2-40B4-BE49-F238E27FC236}">
                <a16:creationId xmlns:a16="http://schemas.microsoft.com/office/drawing/2014/main" id="{9DA8FA6C-6E69-A7DF-AB7C-4276D7781221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16" name="Symbol zastępczy stopki 15">
            <a:extLst>
              <a:ext uri="{FF2B5EF4-FFF2-40B4-BE49-F238E27FC236}">
                <a16:creationId xmlns:a16="http://schemas.microsoft.com/office/drawing/2014/main" id="{1394ECC9-EF79-F587-29F6-F95AC61C13A8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17" name="Symbol zastępczy numeru slajdu 16">
            <a:extLst>
              <a:ext uri="{FF2B5EF4-FFF2-40B4-BE49-F238E27FC236}">
                <a16:creationId xmlns:a16="http://schemas.microsoft.com/office/drawing/2014/main" id="{F9D7AFAA-78D8-F31F-9F30-83F7C26D1CF9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54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35" userDrawn="1">
          <p15:clr>
            <a:srgbClr val="FBAE40"/>
          </p15:clr>
        </p15:guide>
        <p15:guide id="2" pos="161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UEBOX" hidden="1">
            <a:extLst>
              <a:ext uri="{FF2B5EF4-FFF2-40B4-BE49-F238E27FC236}">
                <a16:creationId xmlns:a16="http://schemas.microsoft.com/office/drawing/2014/main" id="{B89F3895-6CC9-F02B-B0D2-9CEE14705A5C}"/>
              </a:ext>
            </a:extLst>
          </p:cNvPr>
          <p:cNvSpPr/>
          <p:nvPr userDrawn="1"/>
        </p:nvSpPr>
        <p:spPr>
          <a:xfrm>
            <a:off x="200045" y="816464"/>
            <a:ext cx="8743910" cy="5551953"/>
          </a:xfrm>
          <a:prstGeom prst="roundRect">
            <a:avLst>
              <a:gd name="adj" fmla="val 4609"/>
            </a:avLst>
          </a:prstGeom>
          <a:solidFill>
            <a:srgbClr val="F2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2281" tIns="163293" rIns="212281" bIns="163293" rtlCol="0" anchor="ctr"/>
          <a:lstStyle/>
          <a:p>
            <a:pPr algn="ctr"/>
            <a:endParaRPr lang="pl-PL" sz="1633" b="0" i="0">
              <a:latin typeface="Poppins" pitchFamily="2" charset="77"/>
            </a:endParaRP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914F784B-5ABD-0F43-BF7F-3D73D80095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1040" y="979962"/>
            <a:ext cx="8343661" cy="21228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lang="pl-PL" sz="127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Poppins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pl-PL" b="1">
                <a:latin typeface="Poppins" pitchFamily="2" charset="0"/>
                <a:cs typeface="Poppins" pitchFamily="2" charset="0"/>
              </a:rPr>
              <a:t>Kliknij, aby edytować podtytuł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27A534C3-426E-61F9-CBB9-2AE1A8B277AA}"/>
              </a:ext>
            </a:extLst>
          </p:cNvPr>
          <p:cNvCxnSpPr>
            <a:cxnSpLocks/>
          </p:cNvCxnSpPr>
          <p:nvPr userDrawn="1"/>
        </p:nvCxnSpPr>
        <p:spPr>
          <a:xfrm>
            <a:off x="6218192" y="6614744"/>
            <a:ext cx="2215006" cy="0"/>
          </a:xfrm>
          <a:prstGeom prst="line">
            <a:avLst/>
          </a:prstGeom>
          <a:ln w="1016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TO">
            <a:extLst>
              <a:ext uri="{FF2B5EF4-FFF2-40B4-BE49-F238E27FC236}">
                <a16:creationId xmlns:a16="http://schemas.microsoft.com/office/drawing/2014/main" id="{8FDE0EDE-74B9-3B28-9843-AE7620D3F1F9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" y="1306219"/>
            <a:ext cx="9143999" cy="50621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spcCol="504000" rtlCol="0">
            <a:noAutofit/>
          </a:bodyPr>
          <a:lstStyle>
            <a:lvl1pPr marL="0" indent="0" algn="ctr">
              <a:buNone/>
              <a:defRPr lang="pl-PL" sz="2540" dirty="0">
                <a:solidFill>
                  <a:srgbClr val="FF0000"/>
                </a:solidFill>
              </a:defRPr>
            </a:lvl1pPr>
          </a:lstStyle>
          <a:p>
            <a:pPr marL="163296" lvl="0" indent="-163296" algn="ctr">
              <a:lnSpc>
                <a:spcPct val="100000"/>
              </a:lnSpc>
              <a:spcBef>
                <a:spcPts val="0"/>
              </a:spcBef>
            </a:pPr>
            <a:r>
              <a:rPr lang="pl-PL"/>
              <a:t>Wstaw obraz z Intranetu / Banku zdjęć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0B6EAC46-C285-EFE1-66CA-0283D83ABED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97803" y="1880838"/>
            <a:ext cx="8344636" cy="1675451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177" b="1">
                <a:highlight>
                  <a:srgbClr val="CCDB2A"/>
                </a:highlight>
              </a:defRPr>
            </a:lvl1pPr>
            <a:lvl2pPr marL="163296" indent="0">
              <a:lnSpc>
                <a:spcPct val="150000"/>
              </a:lnSpc>
              <a:spcBef>
                <a:spcPts val="0"/>
              </a:spcBef>
              <a:buNone/>
              <a:defRPr sz="2177" b="1">
                <a:highlight>
                  <a:srgbClr val="CCDB2A"/>
                </a:highlight>
              </a:defRPr>
            </a:lvl2pPr>
            <a:lvl3pPr marL="326592" indent="0">
              <a:lnSpc>
                <a:spcPct val="150000"/>
              </a:lnSpc>
              <a:spcBef>
                <a:spcPts val="0"/>
              </a:spcBef>
              <a:buNone/>
              <a:defRPr sz="2177" b="1">
                <a:highlight>
                  <a:srgbClr val="CCDB2A"/>
                </a:highlight>
              </a:defRPr>
            </a:lvl3pPr>
            <a:lvl4pPr marL="489888" indent="0">
              <a:lnSpc>
                <a:spcPct val="150000"/>
              </a:lnSpc>
              <a:spcBef>
                <a:spcPts val="0"/>
              </a:spcBef>
              <a:buNone/>
              <a:defRPr sz="2177" b="1">
                <a:highlight>
                  <a:srgbClr val="CCDB2A"/>
                </a:highlight>
              </a:defRPr>
            </a:lvl4pPr>
            <a:lvl5pPr marL="653184" indent="0">
              <a:lnSpc>
                <a:spcPct val="150000"/>
              </a:lnSpc>
              <a:spcBef>
                <a:spcPts val="0"/>
              </a:spcBef>
              <a:buNone/>
              <a:defRPr sz="2177" b="1">
                <a:highlight>
                  <a:srgbClr val="CCDB2A"/>
                </a:highlight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Placeholder REGISTER2">
            <a:extLst>
              <a:ext uri="{FF2B5EF4-FFF2-40B4-BE49-F238E27FC236}">
                <a16:creationId xmlns:a16="http://schemas.microsoft.com/office/drawing/2014/main" id="{D46E9D2A-1409-0C4E-E1C3-23B9BC98BE48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671301" y="163293"/>
            <a:ext cx="1068575" cy="6533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Poppins" pitchFamily="2" charset="0"/>
              <a:buNone/>
              <a:defRPr sz="816" b="0" i="0">
                <a:solidFill>
                  <a:schemeClr val="accent2"/>
                </a:solidFill>
              </a:defRPr>
            </a:lvl1pPr>
            <a:lvl2pPr marL="414070" indent="0" algn="r">
              <a:buNone/>
              <a:defRPr sz="1089">
                <a:solidFill>
                  <a:schemeClr val="bg2"/>
                </a:solidFill>
              </a:defRPr>
            </a:lvl2pPr>
            <a:lvl3pPr marL="828136" indent="0" algn="r">
              <a:buNone/>
              <a:defRPr sz="1089">
                <a:solidFill>
                  <a:schemeClr val="bg2"/>
                </a:solidFill>
              </a:defRPr>
            </a:lvl3pPr>
            <a:lvl4pPr marL="1242197" indent="0" algn="r">
              <a:buNone/>
              <a:defRPr sz="1089">
                <a:solidFill>
                  <a:schemeClr val="bg2"/>
                </a:solidFill>
              </a:defRPr>
            </a:lvl4pPr>
            <a:lvl5pPr marL="1656267" indent="0" algn="r">
              <a:buNone/>
              <a:defRPr sz="1089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</a:t>
            </a:r>
            <a:br>
              <a:rPr lang="en-GB" noProof="0"/>
            </a:br>
            <a:r>
              <a:rPr lang="en-GB" noProof="0"/>
              <a:t>section marker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CFA3A9B2-654B-B915-21AC-BBCE5BD37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F4338DC-D6F5-ACDC-DF04-902AF4EF2284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4DFA563-12CF-3648-BB53-FB9395354918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A8C47A5-31EB-5C0B-0412-12AA7723AC62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E0594EF-F31B-D9CA-6375-06E4F5DCFAA0}"/>
              </a:ext>
            </a:extLst>
          </p:cNvPr>
          <p:cNvSpPr txBox="1"/>
          <p:nvPr userDrawn="1"/>
        </p:nvSpPr>
        <p:spPr>
          <a:xfrm>
            <a:off x="3565666" y="6715220"/>
            <a:ext cx="0" cy="0"/>
          </a:xfrm>
          <a:prstGeom prst="rect">
            <a:avLst/>
          </a:prstGeom>
        </p:spPr>
        <p:txBody>
          <a:bodyPr vert="horz" wrap="none" lIns="0" tIns="0" rIns="0" bIns="0" spcCol="504000" rtlCol="0">
            <a:noAutofit/>
          </a:bodyPr>
          <a:lstStyle/>
          <a:p>
            <a:pPr algn="l"/>
            <a:endParaRPr lang="pl-PL" sz="1633"/>
          </a:p>
        </p:txBody>
      </p:sp>
    </p:spTree>
    <p:extLst>
      <p:ext uri="{BB962C8B-B14F-4D97-AF65-F5344CB8AC3E}">
        <p14:creationId xmlns:p14="http://schemas.microsoft.com/office/powerpoint/2010/main" val="4079551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35" userDrawn="1">
          <p15:clr>
            <a:srgbClr val="FBAE40"/>
          </p15:clr>
        </p15:guide>
        <p15:guide id="2" pos="161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http://grafiki.grupa-eneris.pl/O366/PPT2024.FOOTER.PL.sv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http://grafiki.grupa-eneris.pl/O366/PPT2024.FOOTER.EN.svg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73.xml"/><Relationship Id="rId50" Type="http://schemas.openxmlformats.org/officeDocument/2006/relationships/slideLayout" Target="../slideLayouts/slideLayout76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71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4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slideLayout" Target="../slideLayouts/slideLayout70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4.xml"/><Relationship Id="rId8" Type="http://schemas.openxmlformats.org/officeDocument/2006/relationships/slideLayout" Target="../slideLayouts/slideLayout34.xml"/><Relationship Id="rId51" Type="http://schemas.openxmlformats.org/officeDocument/2006/relationships/slideLayout" Target="../slideLayouts/slideLayout77.xml"/><Relationship Id="rId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67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een Box" hidden="1">
            <a:extLst>
              <a:ext uri="{FF2B5EF4-FFF2-40B4-BE49-F238E27FC236}">
                <a16:creationId xmlns:a16="http://schemas.microsoft.com/office/drawing/2014/main" id="{0DEC2206-AB69-E323-1949-ACFBB1DA3360}"/>
              </a:ext>
            </a:extLst>
          </p:cNvPr>
          <p:cNvSpPr/>
          <p:nvPr userDrawn="1"/>
        </p:nvSpPr>
        <p:spPr>
          <a:xfrm>
            <a:off x="6219100" y="0"/>
            <a:ext cx="2924900" cy="6858000"/>
          </a:xfrm>
          <a:prstGeom prst="roundRect">
            <a:avLst>
              <a:gd name="adj" fmla="val 0"/>
            </a:avLst>
          </a:prstGeom>
          <a:solidFill>
            <a:srgbClr val="E3F2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33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pic>
        <p:nvPicPr>
          <p:cNvPr id="4" name="FOOTER.PL">
            <a:extLst>
              <a:ext uri="{FF2B5EF4-FFF2-40B4-BE49-F238E27FC236}">
                <a16:creationId xmlns:a16="http://schemas.microsoft.com/office/drawing/2014/main" id="{6532590F-73E3-AF53-DFAA-A4CB4412D032}"/>
              </a:ext>
            </a:extLst>
          </p:cNvPr>
          <p:cNvPicPr>
            <a:picLocks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 r:link="rId29"/>
              </a:ext>
            </a:extLst>
          </a:blip>
          <a:srcRect/>
          <a:stretch>
            <a:fillRect/>
          </a:stretch>
        </p:blipFill>
        <p:spPr>
          <a:xfrm>
            <a:off x="-1348" y="6368417"/>
            <a:ext cx="9144160" cy="489878"/>
          </a:xfrm>
          <a:prstGeom prst="rect">
            <a:avLst/>
          </a:prstGeom>
        </p:spPr>
      </p:pic>
      <p:pic>
        <p:nvPicPr>
          <p:cNvPr id="5" name="FOOTER.EN" hidden="1">
            <a:extLst>
              <a:ext uri="{FF2B5EF4-FFF2-40B4-BE49-F238E27FC236}">
                <a16:creationId xmlns:a16="http://schemas.microsoft.com/office/drawing/2014/main" id="{F5DBA908-660E-05B7-20C6-5987CE08325F}"/>
              </a:ext>
            </a:extLst>
          </p:cNvPr>
          <p:cNvPicPr>
            <a:picLocks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 r:link="rId31"/>
              </a:ext>
            </a:extLst>
          </a:blip>
          <a:srcRect/>
          <a:stretch>
            <a:fillRect/>
          </a:stretch>
        </p:blipFill>
        <p:spPr>
          <a:xfrm>
            <a:off x="0" y="6368417"/>
            <a:ext cx="9145358" cy="489878"/>
          </a:xfrm>
          <a:prstGeom prst="rect">
            <a:avLst/>
          </a:prstGeom>
        </p:spPr>
      </p:pic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00168" y="163294"/>
            <a:ext cx="7271132" cy="653171"/>
          </a:xfrm>
          <a:prstGeom prst="rect">
            <a:avLst/>
          </a:prstGeom>
        </p:spPr>
        <p:txBody>
          <a:bodyPr vert="horz" lIns="0" tIns="792000" rIns="0" bIns="720000" rtlCol="0" anchor="ctr">
            <a:normAutofit/>
          </a:bodyPr>
          <a:lstStyle/>
          <a:p>
            <a:endParaRPr lang="en-GB" noProof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00170" y="1306218"/>
            <a:ext cx="8343661" cy="5062199"/>
          </a:xfrm>
          <a:prstGeom prst="rect">
            <a:avLst/>
          </a:prstGeom>
        </p:spPr>
        <p:txBody>
          <a:bodyPr vert="horz" lIns="0" tIns="0" rIns="0" bIns="0" spcCol="504000" rtlCol="0"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  <a:p>
            <a:pPr lvl="5"/>
            <a:r>
              <a:rPr lang="pl-PL"/>
              <a:t>6</a:t>
            </a:r>
          </a:p>
          <a:p>
            <a:pPr lvl="6"/>
            <a:r>
              <a:rPr lang="pl-PL"/>
              <a:t>7</a:t>
            </a:r>
          </a:p>
          <a:p>
            <a:pPr lvl="7"/>
            <a:r>
              <a:rPr lang="pl-PL"/>
              <a:t>8</a:t>
            </a:r>
          </a:p>
          <a:p>
            <a:pPr lvl="8"/>
            <a:r>
              <a:rPr lang="pl-PL"/>
              <a:t>9</a:t>
            </a:r>
          </a:p>
        </p:txBody>
      </p:sp>
      <p:sp>
        <p:nvSpPr>
          <p:cNvPr id="13" name="Symbol zastępczy daty 4"/>
          <p:cNvSpPr>
            <a:spLocks noGrp="1"/>
          </p:cNvSpPr>
          <p:nvPr>
            <p:ph type="dt" sz="half" idx="2"/>
          </p:nvPr>
        </p:nvSpPr>
        <p:spPr>
          <a:xfrm>
            <a:off x="7689491" y="6548093"/>
            <a:ext cx="552569" cy="125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72000" tIns="0" rIns="72000" bIns="0" rtlCol="0" anchor="ctr" anchorCtr="0">
            <a:spAutoFit/>
          </a:bodyPr>
          <a:lstStyle>
            <a:lvl1pPr algn="r">
              <a:defRPr lang="pl-PL" sz="816" b="0" i="0" smtClean="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1pPr>
            <a:lvl2pPr algn="l">
              <a:defRPr/>
            </a:lvl2pPr>
            <a:lvl4pPr algn="l">
              <a:defRPr/>
            </a:lvl4pPr>
            <a:lvl5pPr algn="l">
              <a:defRPr/>
            </a:lvl5pPr>
          </a:lstStyle>
          <a:p>
            <a:r>
              <a:rPr lang="pl-PL"/>
              <a:t>09.2025</a:t>
            </a:r>
          </a:p>
        </p:txBody>
      </p:sp>
      <p:sp>
        <p:nvSpPr>
          <p:cNvPr id="14" name="Symbol zastępczy stopki 5"/>
          <p:cNvSpPr>
            <a:spLocks noGrp="1"/>
          </p:cNvSpPr>
          <p:nvPr>
            <p:ph type="ftr" sz="quarter" idx="3"/>
          </p:nvPr>
        </p:nvSpPr>
        <p:spPr>
          <a:xfrm>
            <a:off x="4844244" y="6548093"/>
            <a:ext cx="1416588" cy="125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72000" tIns="0" rIns="72000" bIns="0" rtlCol="0" anchor="ctr" anchorCtr="0">
            <a:spAutoFit/>
          </a:bodyPr>
          <a:lstStyle>
            <a:lvl1pPr marL="0" marR="0" indent="0" algn="r" defTabSz="944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16" b="0" i="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1pPr>
          </a:lstStyle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23" name="Symbol zastępczy numeru slajdu 6"/>
          <p:cNvSpPr>
            <a:spLocks noGrp="1" noChangeAspect="1"/>
          </p:cNvSpPr>
          <p:nvPr>
            <p:ph type="sldNum" sz="quarter" idx="4"/>
          </p:nvPr>
        </p:nvSpPr>
        <p:spPr>
          <a:xfrm>
            <a:off x="8582338" y="6524883"/>
            <a:ext cx="160100" cy="1698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0" rtlCol="0" anchor="ctr"/>
          <a:lstStyle>
            <a:lvl1pPr marL="0" algn="ctr" defTabSz="944483" rtl="0" eaLnBrk="1" latinLnBrk="0" hangingPunct="1">
              <a:defRPr lang="pl-PL" sz="816" b="0" i="0" kern="1200" smtClean="0">
                <a:solidFill>
                  <a:schemeClr val="bg1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1pPr>
          </a:lstStyle>
          <a:p>
            <a:fld id="{A0641565-EFCD-8043-A83A-57D8BBCDE8C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Green Box" hidden="1">
            <a:extLst>
              <a:ext uri="{FF2B5EF4-FFF2-40B4-BE49-F238E27FC236}">
                <a16:creationId xmlns:a16="http://schemas.microsoft.com/office/drawing/2014/main" id="{21A6ABE5-3F18-8CF3-D53F-D8591D9F9C79}"/>
              </a:ext>
            </a:extLst>
          </p:cNvPr>
          <p:cNvSpPr/>
          <p:nvPr userDrawn="1"/>
        </p:nvSpPr>
        <p:spPr>
          <a:xfrm>
            <a:off x="3294201" y="0"/>
            <a:ext cx="292490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33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60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</p:sldLayoutIdLst>
  <p:hf hdr="0"/>
  <p:txStyles>
    <p:titleStyle>
      <a:lvl1pPr algn="l" defTabSz="828131" rtl="0" eaLnBrk="1" latinLnBrk="0" hangingPunct="1">
        <a:lnSpc>
          <a:spcPct val="90000"/>
        </a:lnSpc>
        <a:spcBef>
          <a:spcPct val="0"/>
        </a:spcBef>
        <a:buNone/>
        <a:defRPr sz="2722" b="1" i="0" kern="1200">
          <a:solidFill>
            <a:schemeClr val="tx2"/>
          </a:solidFill>
          <a:latin typeface="Poppins" pitchFamily="2" charset="0"/>
          <a:ea typeface="Lato Light" panose="020F0502020204030203" pitchFamily="34" charset="0"/>
          <a:cs typeface="Poppins" pitchFamily="2" charset="0"/>
        </a:defRPr>
      </a:lvl1pPr>
    </p:titleStyle>
    <p:bodyStyle>
      <a:lvl1pPr marL="163296" marR="0" indent="-163296" algn="l" defTabSz="828131" rtl="0" eaLnBrk="1" fontAlgn="auto" latinLnBrk="0" hangingPunct="1">
        <a:lnSpc>
          <a:spcPct val="120000"/>
        </a:lnSpc>
        <a:spcBef>
          <a:spcPts val="1089"/>
        </a:spcBef>
        <a:spcAft>
          <a:spcPts val="0"/>
        </a:spcAft>
        <a:buClr>
          <a:schemeClr val="accent2"/>
        </a:buClr>
        <a:buSzPct val="130000"/>
        <a:buFont typeface="Poppins" pitchFamily="2" charset="0"/>
        <a:buChar char="•"/>
        <a:tabLst/>
        <a:defRPr sz="1270" b="0" i="0" kern="1200">
          <a:solidFill>
            <a:schemeClr val="tx2"/>
          </a:solidFill>
          <a:latin typeface="Poppins" pitchFamily="2" charset="0"/>
          <a:ea typeface="Poppins" pitchFamily="2" charset="0"/>
          <a:cs typeface="Poppins" pitchFamily="2" charset="0"/>
        </a:defRPr>
      </a:lvl1pPr>
      <a:lvl2pPr marL="326592" marR="0" indent="-163296" algn="l" defTabSz="828131" rtl="0" eaLnBrk="1" fontAlgn="auto" latinLnBrk="0" hangingPunct="1">
        <a:lnSpc>
          <a:spcPct val="120000"/>
        </a:lnSpc>
        <a:spcBef>
          <a:spcPts val="544"/>
        </a:spcBef>
        <a:spcAft>
          <a:spcPts val="0"/>
        </a:spcAft>
        <a:buClr>
          <a:schemeClr val="accent2"/>
        </a:buClr>
        <a:buSzPct val="130000"/>
        <a:buFont typeface="Poppins" pitchFamily="2" charset="0"/>
        <a:buChar char="•"/>
        <a:tabLst/>
        <a:defRPr sz="1270" b="0" i="0" kern="1200">
          <a:solidFill>
            <a:schemeClr val="tx2"/>
          </a:solidFill>
          <a:latin typeface="Poppins" pitchFamily="2" charset="0"/>
          <a:ea typeface="Poppins" pitchFamily="2" charset="0"/>
          <a:cs typeface="Poppins" pitchFamily="2" charset="0"/>
        </a:defRPr>
      </a:lvl2pPr>
      <a:lvl3pPr marL="489888" marR="0" indent="-163296" algn="l" defTabSz="828131" rtl="0" eaLnBrk="1" fontAlgn="auto" latinLnBrk="0" hangingPunct="1">
        <a:lnSpc>
          <a:spcPct val="120000"/>
        </a:lnSpc>
        <a:spcBef>
          <a:spcPts val="272"/>
        </a:spcBef>
        <a:spcAft>
          <a:spcPts val="0"/>
        </a:spcAft>
        <a:buClr>
          <a:schemeClr val="accent2"/>
        </a:buClr>
        <a:buSzPct val="130000"/>
        <a:buFont typeface="Poppins" pitchFamily="2" charset="0"/>
        <a:buChar char="•"/>
        <a:tabLst/>
        <a:defRPr sz="1270" b="0" i="0" kern="1200">
          <a:solidFill>
            <a:schemeClr val="tx2"/>
          </a:solidFill>
          <a:latin typeface="Poppins" pitchFamily="2" charset="0"/>
          <a:ea typeface="Poppins" pitchFamily="2" charset="0"/>
          <a:cs typeface="Poppins" pitchFamily="2" charset="0"/>
        </a:defRPr>
      </a:lvl3pPr>
      <a:lvl4pPr marL="653184" marR="0" indent="-163296" algn="l" defTabSz="828131" rtl="0" eaLnBrk="1" fontAlgn="auto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2"/>
        </a:buClr>
        <a:buSzPct val="130000"/>
        <a:buFont typeface="Poppins" pitchFamily="2" charset="0"/>
        <a:buChar char="•"/>
        <a:tabLst/>
        <a:defRPr sz="1270" b="0" i="0" kern="1200">
          <a:solidFill>
            <a:schemeClr val="tx2"/>
          </a:solidFill>
          <a:latin typeface="Poppins" pitchFamily="2" charset="0"/>
          <a:ea typeface="Poppins" pitchFamily="2" charset="0"/>
          <a:cs typeface="Poppins" pitchFamily="2" charset="0"/>
        </a:defRPr>
      </a:lvl4pPr>
      <a:lvl5pPr marL="816480" marR="0" indent="-163296" algn="l" defTabSz="828131" rtl="0" eaLnBrk="1" fontAlgn="auto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2"/>
        </a:buClr>
        <a:buSzPct val="130000"/>
        <a:buFont typeface="Poppins" pitchFamily="2" charset="0"/>
        <a:buChar char="•"/>
        <a:tabLst/>
        <a:defRPr sz="1270" b="0" i="0" kern="1200">
          <a:solidFill>
            <a:schemeClr val="tx2"/>
          </a:solidFill>
          <a:latin typeface="Poppins" pitchFamily="2" charset="0"/>
          <a:ea typeface="Poppins" pitchFamily="2" charset="0"/>
          <a:cs typeface="Poppins" pitchFamily="2" charset="0"/>
        </a:defRPr>
      </a:lvl5pPr>
      <a:lvl6pPr marL="979776" marR="0" indent="-163296" algn="l" defTabSz="828131" rtl="0" eaLnBrk="1" fontAlgn="auto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2"/>
        </a:buClr>
        <a:buSzPct val="130000"/>
        <a:buFont typeface="Poppins" pitchFamily="2" charset="0"/>
        <a:buChar char="•"/>
        <a:tabLst/>
        <a:defRPr sz="1270" b="0" i="0" kern="1200">
          <a:solidFill>
            <a:schemeClr val="tx2"/>
          </a:solidFill>
          <a:latin typeface="Poppins" pitchFamily="2" charset="0"/>
          <a:ea typeface="Poppins" pitchFamily="2" charset="0"/>
          <a:cs typeface="Poppins" pitchFamily="2" charset="0"/>
        </a:defRPr>
      </a:lvl6pPr>
      <a:lvl7pPr marL="1143072" marR="0" indent="-163296" algn="l" defTabSz="828131" rtl="0" eaLnBrk="1" fontAlgn="auto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2"/>
        </a:buClr>
        <a:buSzPct val="130000"/>
        <a:buFont typeface="Poppins" pitchFamily="2" charset="0"/>
        <a:buChar char="•"/>
        <a:tabLst/>
        <a:defRPr sz="1270" b="0" i="0" kern="1200">
          <a:solidFill>
            <a:schemeClr val="tx2"/>
          </a:solidFill>
          <a:latin typeface="Poppins" pitchFamily="2" charset="0"/>
          <a:ea typeface="Poppins" pitchFamily="2" charset="0"/>
          <a:cs typeface="Poppins" pitchFamily="2" charset="0"/>
        </a:defRPr>
      </a:lvl7pPr>
      <a:lvl8pPr marL="1306368" marR="0" indent="-163296" algn="l" defTabSz="828131" rtl="0" eaLnBrk="1" fontAlgn="auto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2"/>
        </a:buClr>
        <a:buSzPct val="130000"/>
        <a:buFont typeface="Poppins" pitchFamily="2" charset="0"/>
        <a:buChar char="•"/>
        <a:tabLst/>
        <a:defRPr sz="1270" b="0" i="0" kern="1200">
          <a:solidFill>
            <a:schemeClr val="tx2"/>
          </a:solidFill>
          <a:latin typeface="Poppins" pitchFamily="2" charset="0"/>
          <a:ea typeface="Poppins" pitchFamily="2" charset="0"/>
          <a:cs typeface="Poppins" pitchFamily="2" charset="0"/>
        </a:defRPr>
      </a:lvl8pPr>
      <a:lvl9pPr marL="1469664" marR="0" indent="-163296" algn="l" defTabSz="828131" rtl="0" eaLnBrk="1" fontAlgn="auto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2"/>
        </a:buClr>
        <a:buSzPct val="130000"/>
        <a:buFont typeface="Poppins" pitchFamily="2" charset="0"/>
        <a:buChar char="•"/>
        <a:tabLst/>
        <a:defRPr sz="1270" b="0" i="0" kern="1200">
          <a:solidFill>
            <a:schemeClr val="tx2"/>
          </a:solidFill>
          <a:latin typeface="Poppins" pitchFamily="2" charset="0"/>
          <a:ea typeface="Poppins" pitchFamily="2" charset="0"/>
          <a:cs typeface="Poppins" pitchFamily="2" charset="0"/>
        </a:defRPr>
      </a:lvl9pPr>
    </p:bodyStyle>
    <p:otherStyle>
      <a:defPPr>
        <a:defRPr lang="pl-PL"/>
      </a:defPPr>
      <a:lvl1pPr marL="0" algn="l" defTabSz="82813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064" algn="l" defTabSz="82813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8131" algn="l" defTabSz="82813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2193" algn="l" defTabSz="82813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6261" algn="l" defTabSz="82813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0324" algn="l" defTabSz="82813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4393" algn="l" defTabSz="82813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898453" algn="l" defTabSz="82813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2517" algn="l" defTabSz="82813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20" userDrawn="1">
          <p15:clr>
            <a:srgbClr val="F26B43"/>
          </p15:clr>
        </p15:guide>
        <p15:guide id="6" orient="horz" pos="4422" userDrawn="1">
          <p15:clr>
            <a:srgbClr val="F26B43"/>
          </p15:clr>
        </p15:guide>
        <p15:guide id="17" orient="horz" pos="680" userDrawn="1">
          <p15:clr>
            <a:srgbClr val="F26B43"/>
          </p15:clr>
        </p15:guide>
        <p15:guide id="18" pos="4822" userDrawn="1">
          <p15:clr>
            <a:srgbClr val="F26B43"/>
          </p15:clr>
        </p15:guide>
        <p15:guide id="21" orient="horz" pos="90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7" y="685800"/>
            <a:ext cx="8222741" cy="9144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Kliknij, aby edytować styl tytułu głównego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485" y="1600200"/>
            <a:ext cx="8222742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Kliknij, aby edytować style tekstu wzorcowego</a:t>
            </a:r>
          </a:p>
          <a:p>
            <a:pPr lvl="1"/>
            <a:r>
              <a:rPr lang="en-US"/>
              <a:t>Drugi poziom</a:t>
            </a:r>
          </a:p>
          <a:p>
            <a:pPr lvl="2"/>
            <a:r>
              <a:rPr lang="en-US"/>
              <a:t>Trzeci poziom</a:t>
            </a:r>
          </a:p>
          <a:p>
            <a:pPr lvl="3"/>
            <a:r>
              <a:rPr lang="en-US"/>
              <a:t>Czwarty poziom</a:t>
            </a:r>
          </a:p>
          <a:p>
            <a:pPr lvl="4"/>
            <a:r>
              <a:rPr lang="en-US"/>
              <a:t>Piąty poziom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9486" y="6343956"/>
            <a:ext cx="210405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>
              <a:defRPr sz="8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Nowy Zielony Ład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0447" y="6343956"/>
            <a:ext cx="165198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rtl="0">
              <a:defRPr sz="8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09.2025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0323" y="6343956"/>
            <a:ext cx="32190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rtl="0">
              <a:defRPr sz="8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0" i="0" kern="1200" cap="all" spc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2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2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7" orient="horz" pos="2160" userDrawn="1">
          <p15:clr>
            <a:srgbClr val="F26B43"/>
          </p15:clr>
        </p15:guide>
        <p15:guide id="28" pos="2880" userDrawn="1">
          <p15:clr>
            <a:srgbClr val="F26B43"/>
          </p15:clr>
        </p15:guide>
        <p15:guide id="29" pos="5472" userDrawn="1">
          <p15:clr>
            <a:srgbClr val="F26B43"/>
          </p15:clr>
        </p15:guide>
        <p15:guide id="30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commission/presscorner/detail/pl/ip_25_614" TargetMode="Externa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image" Target="http://grafiki.grupa-eneris.pl/O366/mapa%20lokalizacje%20AKTUALNA.pn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26" Type="http://schemas.openxmlformats.org/officeDocument/2006/relationships/image" Target="../media/image53.sv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24" Type="http://schemas.openxmlformats.org/officeDocument/2006/relationships/image" Target="../media/image51.sv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sv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Relationship Id="rId27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customXml" Target="../ink/ink1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 descr="Ręka dotykająca małą roślina">
            <a:extLst>
              <a:ext uri="{FF2B5EF4-FFF2-40B4-BE49-F238E27FC236}">
                <a16:creationId xmlns:a16="http://schemas.microsoft.com/office/drawing/2014/main" id="{8183B59D-6EB6-72F9-46A0-FE38B3E95C39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BD043180-7E64-F18D-0A01-9985C67F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70" y="685800"/>
            <a:ext cx="5438655" cy="2022161"/>
          </a:xfrm>
        </p:spPr>
        <p:txBody>
          <a:bodyPr/>
          <a:lstStyle/>
          <a:p>
            <a:r>
              <a:rPr lang="en-US" sz="4400" dirty="0"/>
              <a:t>Nowy </a:t>
            </a:r>
            <a:r>
              <a:rPr lang="en-US" sz="4400" dirty="0" err="1"/>
              <a:t>Zielony</a:t>
            </a:r>
            <a:r>
              <a:rPr lang="en-US" sz="4400" dirty="0"/>
              <a:t> </a:t>
            </a:r>
            <a:r>
              <a:rPr lang="en-US" sz="4400" dirty="0" err="1"/>
              <a:t>Ład</a:t>
            </a:r>
            <a:r>
              <a:rPr lang="en-US" sz="4400" dirty="0"/>
              <a:t> </a:t>
            </a:r>
            <a:r>
              <a:rPr lang="en-US" sz="3200" dirty="0"/>
              <a:t>w </a:t>
            </a:r>
            <a:r>
              <a:rPr lang="en-US" sz="3200" dirty="0" err="1"/>
              <a:t>kontekście</a:t>
            </a:r>
            <a:r>
              <a:rPr lang="en-US" sz="3200" dirty="0"/>
              <a:t> </a:t>
            </a:r>
            <a:r>
              <a:rPr lang="en-US" sz="3200" dirty="0" err="1"/>
              <a:t>gospodarki</a:t>
            </a:r>
            <a:r>
              <a:rPr lang="en-US" sz="3200" dirty="0"/>
              <a:t> </a:t>
            </a:r>
            <a:r>
              <a:rPr lang="en-US" sz="3200" dirty="0" err="1"/>
              <a:t>odpadami</a:t>
            </a:r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7C23DC-5DBC-FD4F-0410-E4801AB04BE8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1A8649C7-56F5-9A7C-B535-B75F5CEECD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4796F262-18C6-B5C0-25FF-3AFDBA03AC4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2511404E-0AFC-27C5-8A56-9B95382F6C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2F98C092-1279-4695-D4FF-B56DA875726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6810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1FB9C2EA-34AF-3E66-8454-0AD89878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Globalny bilans CO</a:t>
            </a:r>
            <a:r>
              <a:rPr lang="pl-PL" sz="2000" baseline="-25000" dirty="0"/>
              <a:t>2</a:t>
            </a:r>
            <a:r>
              <a:rPr lang="pl-PL" sz="2000" dirty="0"/>
              <a:t> 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19D58B09-9566-6723-5981-522F82569D8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8477824-6865-22B1-7312-02AEB7E0EAFC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7212109-5766-E2E5-5F5A-EB96F80E4203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4801929" y="6548093"/>
            <a:ext cx="1039882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D469714-87F9-FBD2-8C8F-E7C8CF6FA0C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EA52C09A-0570-8E41-1BA9-4D294C1CE04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C5C5DAB-EE8B-866F-B3AC-A801E04679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5262"/>
            <a:ext cx="9144000" cy="54864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13EBF03-F802-0A9C-0D94-077E1D2CD7B3}"/>
              </a:ext>
            </a:extLst>
          </p:cNvPr>
          <p:cNvSpPr txBox="1"/>
          <p:nvPr/>
        </p:nvSpPr>
        <p:spPr>
          <a:xfrm>
            <a:off x="6571438" y="6140830"/>
            <a:ext cx="242968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i="1" dirty="0">
                <a:solidFill>
                  <a:schemeClr val="bg1"/>
                </a:solidFill>
              </a:rPr>
              <a:t>Źródło: https://globalcarbonatlas.org/</a:t>
            </a:r>
          </a:p>
        </p:txBody>
      </p:sp>
    </p:spTree>
    <p:extLst>
      <p:ext uri="{BB962C8B-B14F-4D97-AF65-F5344CB8AC3E}">
        <p14:creationId xmlns:p14="http://schemas.microsoft.com/office/powerpoint/2010/main" val="2601524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3EED80AF-988C-3A67-707B-6A7C1586844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50C23AA-0DCA-17B3-C348-E9D235EBAFB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84CFC07-C6A9-EF8B-1C29-199C878AA2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C2B49A26-9769-1ECA-5C6D-D8D14C482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>
                <a:latin typeface="+mn-lt"/>
              </a:rPr>
              <a:t>Ile CO</a:t>
            </a:r>
            <a:r>
              <a:rPr lang="pl-PL" sz="2000" baseline="-25000" dirty="0">
                <a:latin typeface="+mn-lt"/>
              </a:rPr>
              <a:t>2</a:t>
            </a:r>
            <a:r>
              <a:rPr lang="pl-PL" sz="2000" dirty="0">
                <a:latin typeface="+mn-lt"/>
              </a:rPr>
              <a:t> emituje Unia Europejska na tle reszty świata?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8453CD5-E6E6-92B1-421A-5995C71F6AEF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B5688C4-46E0-2409-EDB9-CE9DD1225BF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5032597" y="6548093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D2CE7A-3351-9C0B-7C30-AF7DF5BEF644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42A4D2E-AF77-4617-714F-60A30415F670}"/>
              </a:ext>
            </a:extLst>
          </p:cNvPr>
          <p:cNvSpPr txBox="1"/>
          <p:nvPr/>
        </p:nvSpPr>
        <p:spPr>
          <a:xfrm>
            <a:off x="6394174" y="2019509"/>
            <a:ext cx="2554252" cy="3196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pl-PL" sz="1600" i="0" dirty="0">
                <a:solidFill>
                  <a:schemeClr val="tx2"/>
                </a:solidFill>
                <a:effectLst/>
              </a:rPr>
              <a:t>Unia Europejska emituje ok. </a:t>
            </a:r>
            <a:r>
              <a:rPr lang="pl-PL" sz="2800" b="1" dirty="0">
                <a:solidFill>
                  <a:schemeClr val="tx2"/>
                </a:solidFill>
              </a:rPr>
              <a:t>3,2</a:t>
            </a:r>
            <a:r>
              <a:rPr lang="pl-PL" sz="1600" b="1" dirty="0">
                <a:solidFill>
                  <a:schemeClr val="tx2"/>
                </a:solidFill>
              </a:rPr>
              <a:t> </a:t>
            </a:r>
            <a:r>
              <a:rPr lang="pl-PL" sz="1600" dirty="0">
                <a:solidFill>
                  <a:schemeClr val="tx2"/>
                </a:solidFill>
              </a:rPr>
              <a:t>mld ton </a:t>
            </a:r>
            <a:r>
              <a:rPr lang="pl-PL" sz="1600" i="0" dirty="0">
                <a:solidFill>
                  <a:schemeClr val="tx2"/>
                </a:solidFill>
                <a:effectLst/>
              </a:rPr>
              <a:t>CO</a:t>
            </a:r>
            <a:r>
              <a:rPr lang="pl-PL" sz="1600" i="0" baseline="-25000" dirty="0">
                <a:solidFill>
                  <a:schemeClr val="tx2"/>
                </a:solidFill>
                <a:effectLst/>
              </a:rPr>
              <a:t>2e</a:t>
            </a:r>
            <a:r>
              <a:rPr lang="pl-PL" sz="1600" i="0" dirty="0">
                <a:solidFill>
                  <a:schemeClr val="tx2"/>
                </a:solidFill>
                <a:effectLst/>
              </a:rPr>
              <a:t> rocznie, co stanowi w przybliżeniu </a:t>
            </a:r>
            <a:r>
              <a:rPr lang="pl-PL" sz="2800" b="1" i="0" dirty="0">
                <a:solidFill>
                  <a:schemeClr val="tx2"/>
                </a:solidFill>
                <a:effectLst/>
              </a:rPr>
              <a:t>7% </a:t>
            </a:r>
            <a:r>
              <a:rPr lang="pl-PL" sz="1600" i="0" dirty="0">
                <a:solidFill>
                  <a:schemeClr val="tx2"/>
                </a:solidFill>
                <a:effectLst/>
              </a:rPr>
              <a:t>całościowej emisji dwutlenku węgla na świeci</a:t>
            </a:r>
            <a:r>
              <a:rPr lang="pl-PL" sz="1600" dirty="0">
                <a:solidFill>
                  <a:schemeClr val="tx2"/>
                </a:solidFill>
              </a:rPr>
              <a:t>e</a:t>
            </a:r>
          </a:p>
        </p:txBody>
      </p:sp>
      <p:pic>
        <p:nvPicPr>
          <p:cNvPr id="4098" name="Picture 2" descr="Infografika przedstawia porównanie całkowitej emisji gazów cieplarnianych według krajów na całym świecie w 2023 r. Największym emitentem są Chiny (15,944 mln ton), a następnie Stany Zjednoczone (5961) i Indie (4134). Unia Europejska zajmuje czwarte miejsce z 3,222 mln ton.">
            <a:extLst>
              <a:ext uri="{FF2B5EF4-FFF2-40B4-BE49-F238E27FC236}">
                <a16:creationId xmlns:a16="http://schemas.microsoft.com/office/drawing/2014/main" id="{1024CEF2-AC6F-3BB8-0243-78EBEB11B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" y="816465"/>
            <a:ext cx="5602863" cy="560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79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79736A1-1EFA-40F3-7471-DCA9772562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13A1721-D991-D7F2-0C7C-6DAA863B2F5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5FC06B8-1B89-D236-0D5B-B678A4F864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3BB2AD8-05D8-A442-81F2-0BEE631B3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Ile CO</a:t>
            </a:r>
            <a:r>
              <a:rPr lang="pl-PL" sz="2000" baseline="-25000"/>
              <a:t>2</a:t>
            </a:r>
            <a:r>
              <a:rPr lang="pl-PL" sz="2000"/>
              <a:t> emituje Polska na tle UE?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BEB0DFA-6B22-DC23-6AE9-383B688E1FF4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786BA5C-E7DB-096F-D46B-6A57B9DFD093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5032597" y="6548093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798450F-4942-C6FC-2E0B-B321AAC62AAB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12</a:t>
            </a:fld>
            <a:endParaRPr lang="pl-PL"/>
          </a:p>
        </p:txBody>
      </p:sp>
      <p:pic>
        <p:nvPicPr>
          <p:cNvPr id="3074" name="Picture 2" descr="Infografika przedstawia porównanie całkowitych emisji gazów cieplarnianych w krajach UE w 2023 r. Niemcy emitują najwięcej, ponieważ 682 mln ton, a następnie Francja (386) i Włochy (374). Najniższe emisje to Luksemburg (8), Malta (2) i Cypr (10).">
            <a:extLst>
              <a:ext uri="{FF2B5EF4-FFF2-40B4-BE49-F238E27FC236}">
                <a16:creationId xmlns:a16="http://schemas.microsoft.com/office/drawing/2014/main" id="{03150CF9-BA58-B509-2218-729CC0747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803" y="843927"/>
            <a:ext cx="5506747" cy="550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4222A3-DCED-81D6-D885-A9F7249BF27A}"/>
              </a:ext>
            </a:extLst>
          </p:cNvPr>
          <p:cNvSpPr txBox="1"/>
          <p:nvPr/>
        </p:nvSpPr>
        <p:spPr>
          <a:xfrm>
            <a:off x="6394174" y="2015279"/>
            <a:ext cx="2554252" cy="2827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pl-PL" sz="1600" i="0" dirty="0">
                <a:solidFill>
                  <a:schemeClr val="tx2"/>
                </a:solidFill>
                <a:effectLst/>
              </a:rPr>
              <a:t>Polska emituje ok. </a:t>
            </a:r>
            <a:r>
              <a:rPr lang="pl-PL" sz="2800" b="1" dirty="0">
                <a:solidFill>
                  <a:schemeClr val="tx2"/>
                </a:solidFill>
              </a:rPr>
              <a:t>364</a:t>
            </a:r>
            <a:r>
              <a:rPr lang="pl-PL" sz="1600" b="1" dirty="0">
                <a:solidFill>
                  <a:schemeClr val="tx2"/>
                </a:solidFill>
              </a:rPr>
              <a:t> </a:t>
            </a:r>
            <a:r>
              <a:rPr lang="pl-PL" sz="1600" dirty="0">
                <a:solidFill>
                  <a:schemeClr val="tx2"/>
                </a:solidFill>
              </a:rPr>
              <a:t>mln ton CO</a:t>
            </a:r>
            <a:r>
              <a:rPr lang="pl-PL" sz="1600" baseline="-25000" dirty="0">
                <a:solidFill>
                  <a:schemeClr val="tx2"/>
                </a:solidFill>
              </a:rPr>
              <a:t>2e</a:t>
            </a:r>
            <a:r>
              <a:rPr lang="pl-PL" sz="1600" dirty="0">
                <a:solidFill>
                  <a:schemeClr val="tx2"/>
                </a:solidFill>
              </a:rPr>
              <a:t> rocznie, co stanowi ok. </a:t>
            </a:r>
            <a:r>
              <a:rPr lang="pl-PL" sz="2800" b="1" dirty="0">
                <a:solidFill>
                  <a:schemeClr val="tx2"/>
                </a:solidFill>
              </a:rPr>
              <a:t>11%</a:t>
            </a:r>
            <a:r>
              <a:rPr lang="pl-PL" sz="1600" b="1" dirty="0">
                <a:solidFill>
                  <a:schemeClr val="tx2"/>
                </a:solidFill>
              </a:rPr>
              <a:t> </a:t>
            </a:r>
            <a:r>
              <a:rPr lang="pl-PL" sz="1600" i="0" dirty="0">
                <a:solidFill>
                  <a:schemeClr val="tx2"/>
                </a:solidFill>
                <a:effectLst/>
              </a:rPr>
              <a:t>całościowej emisji dwutlenku węgla w UE</a:t>
            </a:r>
          </a:p>
        </p:txBody>
      </p:sp>
    </p:spTree>
    <p:extLst>
      <p:ext uri="{BB962C8B-B14F-4D97-AF65-F5344CB8AC3E}">
        <p14:creationId xmlns:p14="http://schemas.microsoft.com/office/powerpoint/2010/main" val="2370681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FB143455-9AA8-42FD-E607-C003320833D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 b="1"/>
              <a:t>Udział w całkowitych emisjach szacowany w CO</a:t>
            </a:r>
            <a:r>
              <a:rPr lang="pl-PL" sz="1200" b="1" baseline="-25000"/>
              <a:t>2e </a:t>
            </a:r>
            <a:r>
              <a:rPr lang="pl-PL" sz="1200" b="1"/>
              <a:t>(2022)</a:t>
            </a:r>
            <a:endParaRPr lang="pl-PL" sz="1200" b="1" baseline="-2500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F82B1BE-843B-AB31-276B-6B231398964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647A64A-EE83-43F0-C14E-B1CECF8796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545B6B82-2AAB-F454-6C44-F8EFEED5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Emisja CO</a:t>
            </a:r>
            <a:r>
              <a:rPr lang="pl-PL" sz="2000" baseline="-25000"/>
              <a:t>2</a:t>
            </a:r>
            <a:r>
              <a:rPr lang="pl-PL" sz="2000"/>
              <a:t> wg źródeł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5BB3F99-5A78-F517-95F4-10117973A597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B06E331-3C27-1FB1-1659-8632B2A4184F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5044303" y="6548093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0F7C2B7-4734-2016-8298-F68872BC0C2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71EBF76-CA0C-D2C3-4C2C-36A505125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8" name="Picture 4" descr="Infografika przedstawia udział emisji gazów cieplarnianych w UE według sektorów w 2022 r. Największy udział mają dostawy energii (27,4%), a następnie transport krajowy (23,8%) i przemysł (20,3%). Użytkowanie gruntów, zmiana użytkowania gruntów i leśnictwo mają negatywny udział netto w wysokości -7,0%.">
            <a:extLst>
              <a:ext uri="{FF2B5EF4-FFF2-40B4-BE49-F238E27FC236}">
                <a16:creationId xmlns:a16="http://schemas.microsoft.com/office/drawing/2014/main" id="{368BB353-52B9-58DA-9436-12132EE40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749" y="1690467"/>
            <a:ext cx="6267749" cy="45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3E9671C-33D7-D927-A89A-C484C86B8041}"/>
              </a:ext>
            </a:extLst>
          </p:cNvPr>
          <p:cNvSpPr txBox="1"/>
          <p:nvPr/>
        </p:nvSpPr>
        <p:spPr>
          <a:xfrm>
            <a:off x="6484303" y="2219169"/>
            <a:ext cx="2554252" cy="2550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pl-PL" sz="1600" i="0" dirty="0">
                <a:solidFill>
                  <a:schemeClr val="tx2"/>
                </a:solidFill>
                <a:effectLst/>
              </a:rPr>
              <a:t>Gospodarowanie odpadami odpowiada za </a:t>
            </a:r>
            <a:r>
              <a:rPr lang="pl-PL" sz="2800" b="1" i="0" dirty="0">
                <a:solidFill>
                  <a:schemeClr val="tx2"/>
                </a:solidFill>
                <a:effectLst/>
              </a:rPr>
              <a:t>3,2% </a:t>
            </a:r>
            <a:r>
              <a:rPr lang="pl-PL" sz="1600" i="0" dirty="0">
                <a:solidFill>
                  <a:schemeClr val="tx2"/>
                </a:solidFill>
                <a:effectLst/>
              </a:rPr>
              <a:t>całkowitej emisji CO</a:t>
            </a:r>
            <a:r>
              <a:rPr lang="pl-PL" sz="1600" i="0" baseline="-25000" dirty="0">
                <a:solidFill>
                  <a:schemeClr val="tx2"/>
                </a:solidFill>
                <a:effectLst/>
              </a:rPr>
              <a:t>2eq</a:t>
            </a:r>
            <a:r>
              <a:rPr lang="pl-PL" sz="1600" i="0" dirty="0">
                <a:solidFill>
                  <a:schemeClr val="tx2"/>
                </a:solidFill>
                <a:effectLst/>
              </a:rPr>
              <a:t> rocznie całościowej emisji dwutlenku węgla w UE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9E55C9D-5E5E-9978-49A9-CE23B0A289F9}"/>
              </a:ext>
            </a:extLst>
          </p:cNvPr>
          <p:cNvSpPr/>
          <p:nvPr/>
        </p:nvSpPr>
        <p:spPr>
          <a:xfrm>
            <a:off x="3742331" y="5091425"/>
            <a:ext cx="3947160" cy="360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 dirty="0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418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4B59DE4F-51E6-4BFE-0E56-F12540D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Co nas czeka?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E2232DA-5AD6-A271-3C23-3DA593044109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43305A6-087D-6320-B882-8FCBDDFEE6BC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2CB6D67-EBCC-B177-986E-B2A3D964CC7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6793D4B-BB55-AFAA-1D15-74828C9B37F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dirty="0"/>
              <a:t>Prognoza zmian koncentracji CO</a:t>
            </a:r>
            <a:r>
              <a:rPr lang="pl-PL" baseline="-25000" dirty="0"/>
              <a:t>2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A1E2C2D-1502-E053-A7F6-C82C3F11E4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632"/>
            <a:ext cx="9879287" cy="487996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FFC71AB-A222-E27B-0EC6-F9D7E95612CD}"/>
              </a:ext>
            </a:extLst>
          </p:cNvPr>
          <p:cNvSpPr txBox="1"/>
          <p:nvPr/>
        </p:nvSpPr>
        <p:spPr>
          <a:xfrm>
            <a:off x="6896177" y="6157457"/>
            <a:ext cx="246316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>
                <a:solidFill>
                  <a:schemeClr val="tx2"/>
                </a:solidFill>
              </a:rPr>
              <a:t>https://globalcarbonatlas.org/</a:t>
            </a: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DA9AC1DF-2A30-A6D5-FCCE-005CA7177B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9756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B12B1A-071E-4830-214D-F4A180046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1800" dirty="0"/>
              <a:t>Co nas czeka?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4B33EEC-B338-7002-88EA-29227B97FE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E404B18-60CB-85FD-0ADD-88EA28C5296D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24E375-3BD0-D984-395B-F496B73021DC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B93869-D84C-10BC-F1B7-701F3F3AB422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51E1D60C-DFB0-E522-4BD1-B171399CF06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dirty="0"/>
              <a:t>Scenariusze klimatyczne</a:t>
            </a:r>
          </a:p>
        </p:txBody>
      </p:sp>
      <p:pic>
        <p:nvPicPr>
          <p:cNvPr id="7170" name="Picture 2" descr="Zgodnie z dwoma scenariuszami Reprezentatywnych ścieżek koncentracji (RCP) - RCP 2.6 (bardzo przekonywająca ścieżka) oraz RCP8.5 (najgorszy przewidywany scenariusz) średnia zmiana temperatury powierzchni Ziemi wykazuje podobne schematy ogrzewania, w porównaniu do danych za lata 1986-2005. Największa zmiana temperatury jest przewidywana w Arktyce – wzrost o ponad 10 °C (RCP1.9, to ścieżka, która ogranicza globalne ocielenie poniżej 1.5 °C, co jest celem aspiracyjnym Porozumienia Paryskiego). Źródło: DKRZ/MPI-M&#10;)">
            <a:extLst>
              <a:ext uri="{FF2B5EF4-FFF2-40B4-BE49-F238E27FC236}">
                <a16:creationId xmlns:a16="http://schemas.microsoft.com/office/drawing/2014/main" id="{509E84BD-3081-6C35-A382-9377127F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575"/>
            <a:ext cx="9144000" cy="375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0B89D41-E84D-A001-7D9C-B3746D23E6BC}"/>
              </a:ext>
            </a:extLst>
          </p:cNvPr>
          <p:cNvSpPr txBox="1"/>
          <p:nvPr/>
        </p:nvSpPr>
        <p:spPr>
          <a:xfrm>
            <a:off x="4505326" y="5877152"/>
            <a:ext cx="46386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tx2"/>
                </a:solidFill>
              </a:rPr>
              <a:t>https://www.nato.int/docu/review/pl/articles/2021/04/01/nato-odpowiada-na-nowe-wyzwania-stwarzane-przez-zmiany-klimatu/index.html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22DDA377-FA45-1E03-E807-FC723ADEA2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60" y="5362740"/>
            <a:ext cx="2714980" cy="10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13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E65BBAB8-4326-1D1F-7114-0E2DE85A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68" y="522202"/>
            <a:ext cx="4167592" cy="523452"/>
          </a:xfrm>
        </p:spPr>
        <p:txBody>
          <a:bodyPr>
            <a:normAutofit/>
          </a:bodyPr>
          <a:lstStyle/>
          <a:p>
            <a:r>
              <a:rPr lang="pl-PL" sz="2000"/>
              <a:t>Konkluzja</a:t>
            </a:r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F2BB65DB-ECF0-ECC8-87A2-C4097965B19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21375" y="1582305"/>
            <a:ext cx="4822841" cy="4216841"/>
          </a:xfrm>
        </p:spPr>
        <p:txBody>
          <a:bodyPr>
            <a:normAutofit fontScale="92500"/>
          </a:bodyPr>
          <a:lstStyle/>
          <a:p>
            <a:r>
              <a:rPr lang="pl-PL" sz="2400" i="1" dirty="0"/>
              <a:t>Atmosfera ulega ociepleniu, a klimat zmienia się z każdym rokiem. </a:t>
            </a:r>
          </a:p>
          <a:p>
            <a:r>
              <a:rPr lang="pl-PL" sz="2400" i="1" dirty="0"/>
              <a:t>Spośród ośmiu milionów gatunków żyjących obecnie na naszej planecie jeden milion jest zagrożony zagładą. </a:t>
            </a:r>
          </a:p>
          <a:p>
            <a:r>
              <a:rPr lang="pl-PL" sz="2400" i="1" dirty="0"/>
              <a:t>Lasy i oceany są zanieczyszczane i dewastowane</a:t>
            </a:r>
          </a:p>
          <a:p>
            <a:endParaRPr lang="pl-PL" sz="2400" dirty="0"/>
          </a:p>
        </p:txBody>
      </p:sp>
      <p:pic>
        <p:nvPicPr>
          <p:cNvPr id="21" name="Symbol zastępczy obrazu 20" descr="Obraz zawierający Obiekt astronomiczny, planeta, natura, kula&#10;&#10;Zawartość wygenerowana przez AI może być niepoprawna.">
            <a:extLst>
              <a:ext uri="{FF2B5EF4-FFF2-40B4-BE49-F238E27FC236}">
                <a16:creationId xmlns:a16="http://schemas.microsoft.com/office/drawing/2014/main" id="{72A4027D-4722-5FD6-1C67-C2DA1C37339A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4A949F1F-C1C3-689E-688C-6D13FA51AA1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46095" y="6335798"/>
            <a:ext cx="4173399" cy="238580"/>
          </a:xfrm>
        </p:spPr>
        <p:txBody>
          <a:bodyPr/>
          <a:lstStyle/>
          <a:p>
            <a:r>
              <a:rPr lang="pl-PL" sz="1400" dirty="0"/>
              <a:t>Komisja Europejska, 2019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9545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2EEDE-1882-0325-E93A-0848BE089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Pola pszenicy">
            <a:extLst>
              <a:ext uri="{FF2B5EF4-FFF2-40B4-BE49-F238E27FC236}">
                <a16:creationId xmlns:a16="http://schemas.microsoft.com/office/drawing/2014/main" id="{6ABCE0A0-C966-E7C5-F726-746F8CB975A6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0DEB1-5664-4A7D-2AC5-FA8A57CA4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pl-PL" sz="4400" dirty="0"/>
              <a:t>Europejski </a:t>
            </a:r>
            <a:r>
              <a:rPr lang="en-US" sz="4400" dirty="0" err="1"/>
              <a:t>Zielon</a:t>
            </a:r>
            <a:r>
              <a:rPr lang="pl-PL" sz="4400" dirty="0"/>
              <a:t>y</a:t>
            </a:r>
            <a:r>
              <a:rPr lang="en-US" sz="4400" dirty="0"/>
              <a:t> </a:t>
            </a:r>
            <a:r>
              <a:rPr lang="en-US" sz="4400" dirty="0" err="1"/>
              <a:t>Ład</a:t>
            </a:r>
            <a:endParaRPr lang="en-US" sz="44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A47B377-8969-9036-A5AD-BA72F949ED4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pl-PL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16816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 descr="Energy innovation light bulb graphic interface">
            <a:extLst>
              <a:ext uri="{FF2B5EF4-FFF2-40B4-BE49-F238E27FC236}">
                <a16:creationId xmlns:a16="http://schemas.microsoft.com/office/drawing/2014/main" id="{C569BD2C-F054-4745-BA85-0703B74B97D3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848" y="1272541"/>
            <a:ext cx="6258334" cy="5094808"/>
          </a:xfrm>
          <a:prstGeom prst="rect">
            <a:avLst/>
          </a:prstGeom>
          <a:noFill/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3DF265E2-1B8E-9EC2-6365-77C50C1B704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E9D35CB7-5E2F-7A8A-7444-CED49CBBBA4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552662" y="3219476"/>
            <a:ext cx="2423555" cy="2755264"/>
          </a:xfrm>
        </p:spPr>
        <p:txBody>
          <a:bodyPr/>
          <a:lstStyle/>
          <a:p>
            <a:r>
              <a:rPr lang="pl-PL" sz="1600"/>
              <a:t>Zobowiązanie Komisji do rozwiązania problemów związanych z klimatem i środowiskiem naturalnym</a:t>
            </a:r>
          </a:p>
          <a:p>
            <a:endParaRPr lang="pl-PL" sz="16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DA01EC-1F4E-614B-F964-F6EC1E2CD4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B3F2F68-80F4-6DFC-C401-E60C0AE2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Odpowiedź na problemy: Europejski Zielony Ład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5A27DF6-DFF1-1B15-D4B1-F7BE29740B98}"/>
              </a:ext>
            </a:extLst>
          </p:cNvPr>
          <p:cNvSpPr txBox="1"/>
          <p:nvPr/>
        </p:nvSpPr>
        <p:spPr>
          <a:xfrm>
            <a:off x="6384878" y="1765596"/>
            <a:ext cx="27538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None/>
            </a:pPr>
            <a:r>
              <a:rPr lang="pl-PL" sz="160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Bruksela, dnia </a:t>
            </a:r>
            <a:r>
              <a:rPr lang="pl-PL" sz="1600" b="1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11.12.2019</a:t>
            </a:r>
          </a:p>
          <a:p>
            <a:pPr fontAlgn="base">
              <a:buNone/>
            </a:pPr>
            <a:r>
              <a:rPr lang="pl-PL" sz="160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COM(2019) 640 </a:t>
            </a:r>
            <a:r>
              <a:rPr lang="pl-PL" sz="1600" err="1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final</a:t>
            </a:r>
            <a:endParaRPr lang="pl-PL" sz="1600">
              <a:solidFill>
                <a:schemeClr val="tx2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fontAlgn="base">
              <a:buNone/>
            </a:pPr>
            <a:r>
              <a:rPr lang="pl-PL" sz="160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KOMUNIKAT KOMISJI</a:t>
            </a:r>
          </a:p>
          <a:p>
            <a:pPr fontAlgn="base">
              <a:buNone/>
            </a:pPr>
            <a:r>
              <a:rPr lang="pl-PL" sz="1600">
                <a:solidFill>
                  <a:schemeClr val="tx2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Europejski Zielony Ład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198D752-3288-6CEA-6C30-5A6FDDF0B503}"/>
              </a:ext>
            </a:extLst>
          </p:cNvPr>
          <p:cNvSpPr txBox="1"/>
          <p:nvPr/>
        </p:nvSpPr>
        <p:spPr>
          <a:xfrm>
            <a:off x="193051" y="1490108"/>
            <a:ext cx="5804535" cy="4539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177" b="1" dirty="0">
                <a:solidFill>
                  <a:schemeClr val="tx2"/>
                </a:solidFill>
                <a:highlight>
                  <a:srgbClr val="CCDB2A"/>
                </a:highlight>
                <a:latin typeface="Poppins" pitchFamily="2" charset="0"/>
                <a:cs typeface="Poppins" pitchFamily="2" charset="0"/>
              </a:rPr>
              <a:t>Europejski Zielony Ład </a:t>
            </a:r>
          </a:p>
          <a:p>
            <a:endParaRPr lang="pl-PL" sz="2177" b="1" dirty="0">
              <a:solidFill>
                <a:schemeClr val="tx2"/>
              </a:solidFill>
              <a:highlight>
                <a:srgbClr val="CCDB2A"/>
              </a:highlight>
              <a:latin typeface="Poppins" pitchFamily="2" charset="0"/>
              <a:cs typeface="Poppins" pitchFamily="2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l-PL" b="1" dirty="0">
                <a:solidFill>
                  <a:schemeClr val="tx2"/>
                </a:solidFill>
              </a:rPr>
              <a:t>„</a:t>
            </a:r>
            <a:r>
              <a:rPr lang="pl-PL" b="1" i="1" dirty="0">
                <a:solidFill>
                  <a:schemeClr val="tx2"/>
                </a:solidFill>
              </a:rPr>
              <a:t>Jest to nowa strategia na rzecz wzrostu, której celem jest przekształcenie UE w sprawiedliwe i prosperujące społeczeństwo żyjące w nowoczesnej, </a:t>
            </a:r>
            <a:r>
              <a:rPr lang="pl-PL" b="1" i="1" dirty="0" err="1">
                <a:solidFill>
                  <a:schemeClr val="tx2"/>
                </a:solidFill>
              </a:rPr>
              <a:t>zasobooszczędnej</a:t>
            </a:r>
            <a:r>
              <a:rPr lang="pl-PL" b="1" i="1" dirty="0">
                <a:solidFill>
                  <a:schemeClr val="tx2"/>
                </a:solidFill>
              </a:rPr>
              <a:t> i konkurencyjnej gospodarce, która w 2050 r. osiągnie zerowy poziom emisji gazów cieplarnianych netto i w ramach której wzrost gospodarczy będzie oddzielony od wykorzystania zasobów naturalnych”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F41603A-98B1-9C88-E0D5-3F941B314EFE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2B703182-AF42-1816-F002-CD03F9429D94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5032597" y="6548093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A4F8C3BC-719D-8005-D12D-F6C9ED267BC4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0246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B44C8-3FCB-196D-BDCE-60F160452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Little girl is drawing about environment. Horizontal composition with copy space.">
            <a:extLst>
              <a:ext uri="{FF2B5EF4-FFF2-40B4-BE49-F238E27FC236}">
                <a16:creationId xmlns:a16="http://schemas.microsoft.com/office/drawing/2014/main" id="{CDE51947-5E5F-C99C-EDBA-F001860337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356" y="1295401"/>
            <a:ext cx="8328032" cy="5097780"/>
          </a:xfrm>
          <a:prstGeom prst="rect">
            <a:avLst/>
          </a:prstGeom>
          <a:noFill/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475DED2E-8D08-55B1-CF58-C374EBF6D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Europejski Zielony Ład 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403C2C1F-C1B3-D338-DCB5-94E8986B9D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DB8C9239-3699-5A7F-C3A9-1A9AE0BBA77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/>
              <a:t>Cele polityki klimatycznej UE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896EAD8-B488-D9EA-253E-DB4FD37DFF34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84FB771-E110-3472-D306-DA72976CA5A3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5044303" y="6548093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8808B39-770D-ED2A-3C4E-26083B0B2294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19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6E7D19D-0609-2F0C-F694-5E648C495B04}"/>
              </a:ext>
            </a:extLst>
          </p:cNvPr>
          <p:cNvSpPr txBox="1"/>
          <p:nvPr/>
        </p:nvSpPr>
        <p:spPr>
          <a:xfrm>
            <a:off x="345904" y="1295401"/>
            <a:ext cx="8475288" cy="5093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sz="1600" b="0" dirty="0">
                <a:solidFill>
                  <a:schemeClr val="tx2"/>
                </a:solidFill>
                <a:effectLst/>
              </a:rPr>
              <a:t>Bardziej </a:t>
            </a:r>
            <a:r>
              <a:rPr lang="pl-PL" sz="1600" b="1" dirty="0">
                <a:solidFill>
                  <a:schemeClr val="tx2"/>
                </a:solidFill>
                <a:effectLst/>
              </a:rPr>
              <a:t>ambitne cele klimatyczne </a:t>
            </a:r>
            <a:r>
              <a:rPr lang="pl-PL" sz="1600" b="0" dirty="0">
                <a:solidFill>
                  <a:schemeClr val="tx2"/>
                </a:solidFill>
                <a:effectLst/>
              </a:rPr>
              <a:t>UE na lata 2030 i 2050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sz="1600" dirty="0">
                <a:solidFill>
                  <a:schemeClr val="tx2"/>
                </a:solidFill>
              </a:rPr>
              <a:t>Dostarczanie </a:t>
            </a:r>
            <a:r>
              <a:rPr lang="pl-PL" sz="1600" b="1" dirty="0">
                <a:solidFill>
                  <a:schemeClr val="tx2"/>
                </a:solidFill>
              </a:rPr>
              <a:t>czystej, przystępnej cenowo i bezpiecznej energii  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sz="1600" dirty="0">
                <a:solidFill>
                  <a:schemeClr val="tx2"/>
                </a:solidFill>
              </a:rPr>
              <a:t>Zmobilizowanie sektora przemysłu na rzecz czystej </a:t>
            </a:r>
            <a:r>
              <a:rPr lang="pl-PL" sz="1600" b="1" dirty="0">
                <a:solidFill>
                  <a:schemeClr val="tx2"/>
                </a:solidFill>
              </a:rPr>
              <a:t>gospodarki o obiegu zamkniętym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sz="1600" dirty="0">
                <a:solidFill>
                  <a:schemeClr val="tx2"/>
                </a:solidFill>
              </a:rPr>
              <a:t>Budowanie i remontowanie w sposób </a:t>
            </a:r>
            <a:r>
              <a:rPr lang="pl-PL" sz="1600" b="1" dirty="0">
                <a:solidFill>
                  <a:schemeClr val="tx2"/>
                </a:solidFill>
              </a:rPr>
              <a:t>oszczędzający energię i zasoby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sz="1600" dirty="0">
                <a:solidFill>
                  <a:schemeClr val="tx2"/>
                </a:solidFill>
              </a:rPr>
              <a:t>Przyspieszenie przejścia na </a:t>
            </a:r>
            <a:r>
              <a:rPr lang="pl-PL" sz="1600" b="1" dirty="0">
                <a:solidFill>
                  <a:schemeClr val="tx2"/>
                </a:solidFill>
              </a:rPr>
              <a:t>zrównoważoną i inteligentną mobilność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sz="1600" b="1" dirty="0">
                <a:solidFill>
                  <a:schemeClr val="tx2"/>
                </a:solidFill>
              </a:rPr>
              <a:t>Od pola do stołu</a:t>
            </a:r>
            <a:r>
              <a:rPr lang="pl-PL" sz="1600" dirty="0">
                <a:solidFill>
                  <a:schemeClr val="tx2"/>
                </a:solidFill>
              </a:rPr>
              <a:t>: stworzenie sprawiedliwego, zdrowego i przyjaznego środowisku systemu żywnościowego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sz="1600" dirty="0">
                <a:solidFill>
                  <a:schemeClr val="tx2"/>
                </a:solidFill>
              </a:rPr>
              <a:t>Ochrona i odbudowa </a:t>
            </a:r>
            <a:r>
              <a:rPr lang="pl-PL" sz="1600" b="1" dirty="0">
                <a:solidFill>
                  <a:schemeClr val="tx2"/>
                </a:solidFill>
              </a:rPr>
              <a:t>ekosystemów i bioróżnorodności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sz="1600" b="1" dirty="0">
                <a:solidFill>
                  <a:schemeClr val="tx2"/>
                </a:solidFill>
              </a:rPr>
              <a:t>Zerowy poziom emisji zanieczyszczeń </a:t>
            </a:r>
            <a:r>
              <a:rPr lang="pl-PL" sz="1600" dirty="0">
                <a:solidFill>
                  <a:schemeClr val="tx2"/>
                </a:solidFill>
              </a:rPr>
              <a:t>na rzecz nietoksycznego środowiska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sz="1600" b="1" dirty="0">
                <a:solidFill>
                  <a:schemeClr val="tx2"/>
                </a:solidFill>
              </a:rPr>
              <a:t>Ekologizacja budżetów </a:t>
            </a:r>
            <a:r>
              <a:rPr lang="pl-PL" sz="1600" dirty="0">
                <a:solidFill>
                  <a:schemeClr val="tx2"/>
                </a:solidFill>
              </a:rPr>
              <a:t>krajowych i zapewnienie odpowiednich sygnałów cenowych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l-PL" sz="1600" dirty="0">
                <a:solidFill>
                  <a:schemeClr val="tx2"/>
                </a:solidFill>
              </a:rPr>
              <a:t>Wspieranie </a:t>
            </a:r>
            <a:r>
              <a:rPr lang="pl-PL" sz="1600" b="1" dirty="0">
                <a:solidFill>
                  <a:schemeClr val="tx2"/>
                </a:solidFill>
              </a:rPr>
              <a:t>badań naukowych i pobudzanie innowacji</a:t>
            </a:r>
          </a:p>
        </p:txBody>
      </p:sp>
    </p:spTree>
    <p:extLst>
      <p:ext uri="{BB962C8B-B14F-4D97-AF65-F5344CB8AC3E}">
        <p14:creationId xmlns:p14="http://schemas.microsoft.com/office/powerpoint/2010/main" val="143142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ytuł 132">
            <a:extLst>
              <a:ext uri="{FF2B5EF4-FFF2-40B4-BE49-F238E27FC236}">
                <a16:creationId xmlns:a16="http://schemas.microsoft.com/office/drawing/2014/main" id="{034B08BB-70A0-8420-2025-6CB5B47E2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679" y="528486"/>
            <a:ext cx="4169759" cy="1030211"/>
          </a:xfrm>
        </p:spPr>
        <p:txBody>
          <a:bodyPr/>
          <a:lstStyle/>
          <a:p>
            <a:r>
              <a:rPr lang="pl-PL"/>
              <a:t>AGENDA</a:t>
            </a:r>
          </a:p>
        </p:txBody>
      </p:sp>
      <p:sp>
        <p:nvSpPr>
          <p:cNvPr id="47" name="Symbol zastępczy tekstu 46">
            <a:extLst>
              <a:ext uri="{FF2B5EF4-FFF2-40B4-BE49-F238E27FC236}">
                <a16:creationId xmlns:a16="http://schemas.microsoft.com/office/drawing/2014/main" id="{AFC101AC-C914-CB0F-979E-E85A42F6F25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21212" y="4979977"/>
            <a:ext cx="3816549" cy="1238060"/>
          </a:xfrm>
        </p:spPr>
        <p:txBody>
          <a:bodyPr/>
          <a:lstStyle/>
          <a:p>
            <a:r>
              <a:rPr lang="pl-PL"/>
              <a:t>Eneris kompleksowo podchodzi do kwestii ochrony środowiska. Naszą wizją jest „</a:t>
            </a:r>
            <a:r>
              <a:rPr lang="pl-PL" b="1"/>
              <a:t>Czysta ziemia, woda i powietrze</a:t>
            </a:r>
            <a:r>
              <a:rPr lang="pl-PL"/>
              <a:t>”, którą</a:t>
            </a:r>
            <a:br>
              <a:rPr lang="pl-PL"/>
            </a:br>
            <a:r>
              <a:rPr lang="pl-PL"/>
              <a:t>realizujemy poprzez rozwiązania w obszarze gospodarki obiegu zamkniętego i transformacji energetycznej. Myślimy długofalowo. Działamy tu i teraz – współpracując z mieszkańcami, gminami i biznesem w całej Polsce.</a:t>
            </a:r>
          </a:p>
        </p:txBody>
      </p:sp>
      <p:sp>
        <p:nvSpPr>
          <p:cNvPr id="114" name="Symbol zastępczy tekstu 113">
            <a:extLst>
              <a:ext uri="{FF2B5EF4-FFF2-40B4-BE49-F238E27FC236}">
                <a16:creationId xmlns:a16="http://schemas.microsoft.com/office/drawing/2014/main" id="{68EB060D-03C2-8999-F551-4BAE6428716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571322" y="1558696"/>
            <a:ext cx="4157228" cy="484694"/>
          </a:xfrm>
        </p:spPr>
        <p:txBody>
          <a:bodyPr/>
          <a:lstStyle/>
          <a:p>
            <a:r>
              <a:rPr lang="pl-PL"/>
              <a:t>Nowy Zielony Ład</a:t>
            </a:r>
          </a:p>
        </p:txBody>
      </p:sp>
      <p:sp>
        <p:nvSpPr>
          <p:cNvPr id="273" name="Symbol zastępczy tekstu 272">
            <a:extLst>
              <a:ext uri="{FF2B5EF4-FFF2-40B4-BE49-F238E27FC236}">
                <a16:creationId xmlns:a16="http://schemas.microsoft.com/office/drawing/2014/main" id="{01C98355-7C8C-9BC5-6DDA-97886326CD0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095795" y="2885672"/>
            <a:ext cx="3632755" cy="215519"/>
          </a:xfrm>
        </p:spPr>
        <p:txBody>
          <a:bodyPr/>
          <a:lstStyle/>
          <a:p>
            <a:r>
              <a:rPr lang="pl-PL"/>
              <a:t>Eneris</a:t>
            </a:r>
          </a:p>
        </p:txBody>
      </p:sp>
      <p:sp>
        <p:nvSpPr>
          <p:cNvPr id="274" name="Symbol zastępczy tekstu 273">
            <a:extLst>
              <a:ext uri="{FF2B5EF4-FFF2-40B4-BE49-F238E27FC236}">
                <a16:creationId xmlns:a16="http://schemas.microsoft.com/office/drawing/2014/main" id="{78F58798-E7ED-7049-3AAB-AB641961921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095795" y="3110268"/>
            <a:ext cx="3632755" cy="1395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5" name="Symbol zastępczy tekstu 274">
            <a:extLst>
              <a:ext uri="{FF2B5EF4-FFF2-40B4-BE49-F238E27FC236}">
                <a16:creationId xmlns:a16="http://schemas.microsoft.com/office/drawing/2014/main" id="{499E555A-9D2E-79A9-6D6B-470DA7B0C79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571322" y="2869150"/>
            <a:ext cx="400249" cy="323278"/>
          </a:xfrm>
        </p:spPr>
        <p:txBody>
          <a:bodyPr/>
          <a:lstStyle/>
          <a:p>
            <a:r>
              <a:rPr lang="pl-PL"/>
              <a:t>1</a:t>
            </a:r>
          </a:p>
        </p:txBody>
      </p:sp>
      <p:sp>
        <p:nvSpPr>
          <p:cNvPr id="322" name="Symbol zastępczy tekstu 321">
            <a:extLst>
              <a:ext uri="{FF2B5EF4-FFF2-40B4-BE49-F238E27FC236}">
                <a16:creationId xmlns:a16="http://schemas.microsoft.com/office/drawing/2014/main" id="{ECAC324A-B2A7-454B-770F-CE2DAF03F38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095795" y="3497238"/>
            <a:ext cx="3632755" cy="215519"/>
          </a:xfrm>
        </p:spPr>
        <p:txBody>
          <a:bodyPr/>
          <a:lstStyle/>
          <a:p>
            <a:r>
              <a:rPr lang="pl-PL"/>
              <a:t>Klimat</a:t>
            </a:r>
            <a:endParaRPr lang="en-US"/>
          </a:p>
          <a:p>
            <a:endParaRPr lang="pl-PL"/>
          </a:p>
        </p:txBody>
      </p:sp>
      <p:sp>
        <p:nvSpPr>
          <p:cNvPr id="323" name="Symbol zastępczy tekstu 322">
            <a:extLst>
              <a:ext uri="{FF2B5EF4-FFF2-40B4-BE49-F238E27FC236}">
                <a16:creationId xmlns:a16="http://schemas.microsoft.com/office/drawing/2014/main" id="{9853281F-6E06-4FC8-4DC0-4A37A9250F59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095795" y="3721835"/>
            <a:ext cx="3632755" cy="1395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8" name="Symbol zastępczy tekstu 277">
            <a:extLst>
              <a:ext uri="{FF2B5EF4-FFF2-40B4-BE49-F238E27FC236}">
                <a16:creationId xmlns:a16="http://schemas.microsoft.com/office/drawing/2014/main" id="{FDCC727C-B75A-15BB-A0E8-63B27794841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571322" y="3480716"/>
            <a:ext cx="400249" cy="323278"/>
          </a:xfrm>
        </p:spPr>
        <p:txBody>
          <a:bodyPr/>
          <a:lstStyle/>
          <a:p>
            <a:r>
              <a:rPr lang="pl-PL"/>
              <a:t>2</a:t>
            </a:r>
          </a:p>
        </p:txBody>
      </p:sp>
      <p:sp>
        <p:nvSpPr>
          <p:cNvPr id="351" name="Symbol zastępczy tekstu 350">
            <a:extLst>
              <a:ext uri="{FF2B5EF4-FFF2-40B4-BE49-F238E27FC236}">
                <a16:creationId xmlns:a16="http://schemas.microsoft.com/office/drawing/2014/main" id="{97550A01-08A3-1E26-8B76-28830E8DB4B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095795" y="4112889"/>
            <a:ext cx="3632755" cy="215519"/>
          </a:xfrm>
        </p:spPr>
        <p:txBody>
          <a:bodyPr/>
          <a:lstStyle/>
          <a:p>
            <a:r>
              <a:rPr lang="pl-PL"/>
              <a:t>Europejski Zielony Ład</a:t>
            </a:r>
            <a:endParaRPr lang="en-US"/>
          </a:p>
        </p:txBody>
      </p:sp>
      <p:sp>
        <p:nvSpPr>
          <p:cNvPr id="352" name="Symbol zastępczy tekstu 351">
            <a:extLst>
              <a:ext uri="{FF2B5EF4-FFF2-40B4-BE49-F238E27FC236}">
                <a16:creationId xmlns:a16="http://schemas.microsoft.com/office/drawing/2014/main" id="{080140B1-7896-BA62-962D-A2DFF01392CB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095795" y="4337486"/>
            <a:ext cx="3632755" cy="1395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1" name="Symbol zastępczy tekstu 280">
            <a:extLst>
              <a:ext uri="{FF2B5EF4-FFF2-40B4-BE49-F238E27FC236}">
                <a16:creationId xmlns:a16="http://schemas.microsoft.com/office/drawing/2014/main" id="{C465DD73-0172-8DDC-DEF0-E65A877BEB64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571322" y="4096367"/>
            <a:ext cx="400249" cy="323278"/>
          </a:xfrm>
        </p:spPr>
        <p:txBody>
          <a:bodyPr/>
          <a:lstStyle/>
          <a:p>
            <a:r>
              <a:rPr lang="pl-PL"/>
              <a:t>3</a:t>
            </a:r>
          </a:p>
        </p:txBody>
      </p:sp>
      <p:sp>
        <p:nvSpPr>
          <p:cNvPr id="353" name="Symbol zastępczy tekstu 352">
            <a:extLst>
              <a:ext uri="{FF2B5EF4-FFF2-40B4-BE49-F238E27FC236}">
                <a16:creationId xmlns:a16="http://schemas.microsoft.com/office/drawing/2014/main" id="{D211F77F-9BF1-C70C-1F0D-6C4CEFA5F06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095795" y="4722797"/>
            <a:ext cx="3632755" cy="215519"/>
          </a:xfrm>
        </p:spPr>
        <p:txBody>
          <a:bodyPr/>
          <a:lstStyle/>
          <a:p>
            <a:r>
              <a:rPr lang="pl-PL"/>
              <a:t>Zielona gospodarka</a:t>
            </a:r>
            <a:endParaRPr lang="en-US"/>
          </a:p>
        </p:txBody>
      </p:sp>
      <p:sp>
        <p:nvSpPr>
          <p:cNvPr id="354" name="Symbol zastępczy tekstu 353">
            <a:extLst>
              <a:ext uri="{FF2B5EF4-FFF2-40B4-BE49-F238E27FC236}">
                <a16:creationId xmlns:a16="http://schemas.microsoft.com/office/drawing/2014/main" id="{400CAEDE-209B-B5BC-6A59-E939CD24E4DB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5095795" y="4947393"/>
            <a:ext cx="3632755" cy="1395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4" name="Symbol zastępczy tekstu 283">
            <a:extLst>
              <a:ext uri="{FF2B5EF4-FFF2-40B4-BE49-F238E27FC236}">
                <a16:creationId xmlns:a16="http://schemas.microsoft.com/office/drawing/2014/main" id="{DEE70E90-2F46-25EC-7A16-40FE4A2348AF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4571322" y="4706275"/>
            <a:ext cx="400249" cy="323278"/>
          </a:xfrm>
        </p:spPr>
        <p:txBody>
          <a:bodyPr/>
          <a:lstStyle/>
          <a:p>
            <a:r>
              <a:rPr lang="pl-PL"/>
              <a:t>4</a:t>
            </a:r>
          </a:p>
        </p:txBody>
      </p:sp>
      <p:sp>
        <p:nvSpPr>
          <p:cNvPr id="35" name="Symbol zastępczy numeru slajdu 34">
            <a:extLst>
              <a:ext uri="{FF2B5EF4-FFF2-40B4-BE49-F238E27FC236}">
                <a16:creationId xmlns:a16="http://schemas.microsoft.com/office/drawing/2014/main" id="{E11C4DCE-0FA7-A484-8509-1EAC7F63F666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91844B6-2B30-9C9F-12ED-5661F30BE3D2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 algn="r"/>
            <a:r>
              <a:rPr lang="pl-PL"/>
              <a:t>09.2025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438F565-2CA8-945F-8591-5575791DC6B6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7" name="Symbol zastępczy tekstu 352">
            <a:extLst>
              <a:ext uri="{FF2B5EF4-FFF2-40B4-BE49-F238E27FC236}">
                <a16:creationId xmlns:a16="http://schemas.microsoft.com/office/drawing/2014/main" id="{A81C0740-B7AC-6F94-D22A-DC0DAA789C83}"/>
              </a:ext>
            </a:extLst>
          </p:cNvPr>
          <p:cNvSpPr txBox="1">
            <a:spLocks/>
          </p:cNvSpPr>
          <p:nvPr/>
        </p:nvSpPr>
        <p:spPr>
          <a:xfrm>
            <a:off x="5109683" y="5301216"/>
            <a:ext cx="3632755" cy="215519"/>
          </a:xfrm>
          <a:prstGeom prst="rect">
            <a:avLst/>
          </a:prstGeom>
        </p:spPr>
        <p:txBody>
          <a:bodyPr vert="horz" lIns="0" tIns="0" rIns="0" bIns="0" spcCol="504000" rtlCol="0">
            <a:noAutofit/>
          </a:bodyPr>
          <a:lstStyle>
            <a:lvl1pPr marL="0" marR="0" indent="0" algn="l" defTabSz="82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1452" b="1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1pPr>
            <a:lvl2pPr marL="0" marR="0" indent="0" algn="l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1452" b="1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2pPr>
            <a:lvl3pPr marL="0" marR="0" indent="0" algn="l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1452" b="1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3pPr>
            <a:lvl4pPr marL="0" marR="0" indent="0" algn="l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1452" b="1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4pPr>
            <a:lvl5pPr marL="0" marR="0" indent="0" algn="l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1452" b="1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5pPr>
            <a:lvl6pPr marL="979776" marR="0" indent="-163296" algn="l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Char char="•"/>
              <a:tabLst/>
              <a:defRPr sz="1270" b="0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6pPr>
            <a:lvl7pPr marL="1143072" marR="0" indent="-163296" algn="l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Char char="•"/>
              <a:tabLst/>
              <a:defRPr sz="1270" b="0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7pPr>
            <a:lvl8pPr marL="1306368" marR="0" indent="-163296" algn="l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Char char="•"/>
              <a:tabLst/>
              <a:defRPr sz="1270" b="0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8pPr>
            <a:lvl9pPr marL="1469664" marR="0" indent="-163296" algn="l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Char char="•"/>
              <a:tabLst/>
              <a:defRPr sz="1270" b="0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9pPr>
          </a:lstStyle>
          <a:p>
            <a:r>
              <a:rPr lang="pl-PL"/>
              <a:t>Podsumowanie</a:t>
            </a:r>
            <a:endParaRPr lang="en-US"/>
          </a:p>
        </p:txBody>
      </p:sp>
      <p:sp>
        <p:nvSpPr>
          <p:cNvPr id="8" name="Symbol zastępczy tekstu 283">
            <a:extLst>
              <a:ext uri="{FF2B5EF4-FFF2-40B4-BE49-F238E27FC236}">
                <a16:creationId xmlns:a16="http://schemas.microsoft.com/office/drawing/2014/main" id="{9329E802-62A6-C150-61C1-155A4814BE41}"/>
              </a:ext>
            </a:extLst>
          </p:cNvPr>
          <p:cNvSpPr txBox="1">
            <a:spLocks/>
          </p:cNvSpPr>
          <p:nvPr/>
        </p:nvSpPr>
        <p:spPr>
          <a:xfrm>
            <a:off x="4585210" y="5284694"/>
            <a:ext cx="400249" cy="323278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vert="horz" wrap="none" lIns="0" tIns="0" rIns="0" bIns="0" spcCol="504000" rtlCol="0">
            <a:noAutofit/>
          </a:bodyPr>
          <a:lstStyle>
            <a:lvl1pPr marL="0" marR="0" indent="0" algn="ctr" defTabSz="828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2177" b="1" i="0" kern="1200">
                <a:solidFill>
                  <a:schemeClr val="accent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1pPr>
            <a:lvl2pPr marL="0" marR="0" indent="0" algn="ctr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2177" b="1" i="0" kern="1200">
                <a:solidFill>
                  <a:schemeClr val="accent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2pPr>
            <a:lvl3pPr marL="0" marR="0" indent="0" algn="ctr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2177" b="1" i="0" kern="1200">
                <a:solidFill>
                  <a:schemeClr val="accent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3pPr>
            <a:lvl4pPr marL="0" marR="0" indent="0" algn="ctr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2177" b="1" i="0" kern="1200">
                <a:solidFill>
                  <a:schemeClr val="accent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4pPr>
            <a:lvl5pPr marL="0" marR="0" indent="0" algn="ctr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2177" b="1" i="0" kern="1200">
                <a:solidFill>
                  <a:schemeClr val="accent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5pPr>
            <a:lvl6pPr marL="979776" marR="0" indent="-163296" algn="l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Char char="•"/>
              <a:tabLst/>
              <a:defRPr sz="1270" b="0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6pPr>
            <a:lvl7pPr marL="1143072" marR="0" indent="-163296" algn="l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Char char="•"/>
              <a:tabLst/>
              <a:defRPr sz="1270" b="0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7pPr>
            <a:lvl8pPr marL="1306368" marR="0" indent="-163296" algn="l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Char char="•"/>
              <a:tabLst/>
              <a:defRPr sz="1270" b="0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8pPr>
            <a:lvl9pPr marL="1469664" marR="0" indent="-163296" algn="l" defTabSz="82813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Char char="•"/>
              <a:tabLst/>
              <a:defRPr sz="1270" b="0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9pPr>
          </a:lstStyle>
          <a:p>
            <a:r>
              <a:rPr lang="pl-PL"/>
              <a:t>5</a:t>
            </a:r>
          </a:p>
        </p:txBody>
      </p:sp>
      <p:pic>
        <p:nvPicPr>
          <p:cNvPr id="15" name="Symbol zastępczy obrazu 14" descr="Złotniczek zawisający w powietrzu">
            <a:extLst>
              <a:ext uri="{FF2B5EF4-FFF2-40B4-BE49-F238E27FC236}">
                <a16:creationId xmlns:a16="http://schemas.microsoft.com/office/drawing/2014/main" id="{FE7A7B82-2696-D658-14D3-CC251851D95C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8" r="21208"/>
          <a:stretch>
            <a:fillRect/>
          </a:stretch>
        </p:blipFill>
        <p:spPr/>
      </p:pic>
      <p:pic>
        <p:nvPicPr>
          <p:cNvPr id="40" name="Symbol zastępczy obrazu 39" descr="Drzewo na jesień">
            <a:extLst>
              <a:ext uri="{FF2B5EF4-FFF2-40B4-BE49-F238E27FC236}">
                <a16:creationId xmlns:a16="http://schemas.microsoft.com/office/drawing/2014/main" id="{25CC53BA-E173-6262-F1A5-4385E4DF6DBB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" b="6435"/>
          <a:stretch>
            <a:fillRect/>
          </a:stretch>
        </p:blipFill>
        <p:spPr/>
      </p:pic>
      <p:pic>
        <p:nvPicPr>
          <p:cNvPr id="42" name="Symbol zastępczy obrazu 41" descr="Niedźwiedź polarny w krajobrazie arktycznym">
            <a:extLst>
              <a:ext uri="{FF2B5EF4-FFF2-40B4-BE49-F238E27FC236}">
                <a16:creationId xmlns:a16="http://schemas.microsoft.com/office/drawing/2014/main" id="{F57C0B7D-08B2-C49F-51B1-CBAB6F1B81A0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 b="88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6368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DFACCAD-B0F4-0724-8652-2BF3AA70A11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 b="1"/>
              <a:t>Unijne cele klimatyczne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5F78F01-9181-5426-7B5D-026A2BC113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EC878FE2-5DB0-EEFD-3799-85E9DA9B1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Cele redukcyjne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54E96B9-441E-9746-6784-59BE6C3468D4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46F608A-DFCF-BEDE-F569-59038CB0A84B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5032597" y="6548093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A14537B-C1C7-8D38-3FA6-9522DCB1ED8A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4E39CC-52F8-D7AB-A007-9E5F92968AD4}"/>
              </a:ext>
            </a:extLst>
          </p:cNvPr>
          <p:cNvSpPr txBox="1"/>
          <p:nvPr/>
        </p:nvSpPr>
        <p:spPr>
          <a:xfrm>
            <a:off x="6317891" y="1589505"/>
            <a:ext cx="2743199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5040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>
                <a:solidFill>
                  <a:schemeClr val="tx2"/>
                </a:solidFill>
              </a:rPr>
              <a:t>Unia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Europejska</a:t>
            </a:r>
            <a:r>
              <a:rPr lang="en-US" sz="1600">
                <a:solidFill>
                  <a:schemeClr val="tx2"/>
                </a:solidFill>
              </a:rPr>
              <a:t> od </a:t>
            </a:r>
            <a:r>
              <a:rPr lang="en-US" sz="1600" err="1">
                <a:solidFill>
                  <a:schemeClr val="tx2"/>
                </a:solidFill>
              </a:rPr>
              <a:t>lat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wyznacza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ambitne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cele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klimatyczne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prowadząc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gospodarkę</a:t>
            </a:r>
            <a:r>
              <a:rPr lang="en-US" sz="1600">
                <a:solidFill>
                  <a:schemeClr val="tx2"/>
                </a:solidFill>
              </a:rPr>
              <a:t> w </a:t>
            </a:r>
            <a:r>
              <a:rPr lang="en-US" sz="1600" err="1">
                <a:solidFill>
                  <a:schemeClr val="tx2"/>
                </a:solidFill>
              </a:rPr>
              <a:t>stronę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neutralności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emisyjnej</a:t>
            </a:r>
            <a:r>
              <a:rPr lang="en-US" sz="1600">
                <a:solidFill>
                  <a:schemeClr val="tx2"/>
                </a:solidFill>
              </a:rPr>
              <a:t>. </a:t>
            </a:r>
          </a:p>
          <a:p>
            <a:endParaRPr lang="en-US" sz="1600">
              <a:solidFill>
                <a:schemeClr val="tx2"/>
              </a:solidFill>
            </a:endParaRPr>
          </a:p>
          <a:p>
            <a:r>
              <a:rPr lang="en-US" sz="1600" err="1">
                <a:solidFill>
                  <a:schemeClr val="tx2"/>
                </a:solidFill>
              </a:rPr>
              <a:t>Pakiet</a:t>
            </a:r>
            <a:r>
              <a:rPr lang="en-US" sz="1600">
                <a:solidFill>
                  <a:schemeClr val="tx2"/>
                </a:solidFill>
              </a:rPr>
              <a:t> 20-20-20 </a:t>
            </a:r>
            <a:r>
              <a:rPr lang="en-US" sz="1600" err="1">
                <a:solidFill>
                  <a:schemeClr val="tx2"/>
                </a:solidFill>
              </a:rPr>
              <a:t>na</a:t>
            </a:r>
            <a:r>
              <a:rPr lang="en-US" sz="1600">
                <a:solidFill>
                  <a:schemeClr val="tx2"/>
                </a:solidFill>
              </a:rPr>
              <a:t> 2020 r. </a:t>
            </a:r>
            <a:r>
              <a:rPr lang="en-US" sz="1600" err="1">
                <a:solidFill>
                  <a:schemeClr val="tx2"/>
                </a:solidFill>
              </a:rPr>
              <a:t>otworzył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drogę</a:t>
            </a:r>
            <a:r>
              <a:rPr lang="en-US" sz="1600">
                <a:solidFill>
                  <a:schemeClr val="tx2"/>
                </a:solidFill>
              </a:rPr>
              <a:t> do </a:t>
            </a:r>
            <a:r>
              <a:rPr lang="en-US" sz="1600" err="1">
                <a:solidFill>
                  <a:schemeClr val="tx2"/>
                </a:solidFill>
              </a:rPr>
              <a:t>transformacji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energetycznej</a:t>
            </a:r>
            <a:r>
              <a:rPr lang="en-US" sz="1600">
                <a:solidFill>
                  <a:schemeClr val="tx2"/>
                </a:solidFill>
              </a:rPr>
              <a:t>, a Fit for 55 </a:t>
            </a:r>
            <a:r>
              <a:rPr lang="en-US" sz="1600" err="1">
                <a:solidFill>
                  <a:schemeClr val="tx2"/>
                </a:solidFill>
              </a:rPr>
              <a:t>na</a:t>
            </a:r>
            <a:r>
              <a:rPr lang="en-US" sz="1600">
                <a:solidFill>
                  <a:schemeClr val="tx2"/>
                </a:solidFill>
              </a:rPr>
              <a:t> 2030 r. </a:t>
            </a:r>
            <a:r>
              <a:rPr lang="en-US" sz="1600" err="1">
                <a:solidFill>
                  <a:schemeClr val="tx2"/>
                </a:solidFill>
              </a:rPr>
              <a:t>znacząco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podniósł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poprzeczkę</a:t>
            </a:r>
            <a:r>
              <a:rPr lang="en-US" sz="1600">
                <a:solidFill>
                  <a:schemeClr val="tx2"/>
                </a:solidFill>
              </a:rPr>
              <a:t>. </a:t>
            </a:r>
          </a:p>
          <a:p>
            <a:endParaRPr lang="en-US" sz="1600">
              <a:solidFill>
                <a:schemeClr val="tx2"/>
              </a:solidFill>
            </a:endParaRPr>
          </a:p>
          <a:p>
            <a:r>
              <a:rPr lang="en-US" sz="1600" err="1">
                <a:solidFill>
                  <a:schemeClr val="tx2"/>
                </a:solidFill>
              </a:rPr>
              <a:t>Ostatecznym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celem</a:t>
            </a:r>
            <a:r>
              <a:rPr lang="en-US" sz="1600">
                <a:solidFill>
                  <a:schemeClr val="tx2"/>
                </a:solidFill>
              </a:rPr>
              <a:t> jest </a:t>
            </a:r>
            <a:r>
              <a:rPr lang="en-US" sz="1600" err="1">
                <a:solidFill>
                  <a:schemeClr val="tx2"/>
                </a:solidFill>
              </a:rPr>
              <a:t>neutralność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klimatyczna</a:t>
            </a:r>
            <a:r>
              <a:rPr lang="en-US" sz="1600">
                <a:solidFill>
                  <a:schemeClr val="tx2"/>
                </a:solidFill>
              </a:rPr>
              <a:t> w 2050 r., </a:t>
            </a:r>
            <a:r>
              <a:rPr lang="en-US" sz="1600" err="1">
                <a:solidFill>
                  <a:schemeClr val="tx2"/>
                </a:solidFill>
              </a:rPr>
              <a:t>która</a:t>
            </a:r>
            <a:r>
              <a:rPr lang="en-US" sz="1600">
                <a:solidFill>
                  <a:schemeClr val="tx2"/>
                </a:solidFill>
              </a:rPr>
              <a:t> ma </a:t>
            </a:r>
            <a:r>
              <a:rPr lang="en-US" sz="1600" err="1">
                <a:solidFill>
                  <a:schemeClr val="tx2"/>
                </a:solidFill>
              </a:rPr>
              <a:t>uczynić</a:t>
            </a:r>
            <a:r>
              <a:rPr lang="en-US" sz="1600">
                <a:solidFill>
                  <a:schemeClr val="tx2"/>
                </a:solidFill>
              </a:rPr>
              <a:t> z </a:t>
            </a:r>
            <a:r>
              <a:rPr lang="en-US" sz="1600" err="1">
                <a:solidFill>
                  <a:schemeClr val="tx2"/>
                </a:solidFill>
              </a:rPr>
              <a:t>Europy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pierwszy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kontynent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zeroemisyjny</a:t>
            </a:r>
            <a:r>
              <a:rPr lang="en-US" sz="16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3F59FE7-B701-C1DD-4CAA-39E77012E9E8}"/>
              </a:ext>
            </a:extLst>
          </p:cNvPr>
          <p:cNvSpPr txBox="1"/>
          <p:nvPr/>
        </p:nvSpPr>
        <p:spPr>
          <a:xfrm>
            <a:off x="592058" y="6125257"/>
            <a:ext cx="5625336" cy="184196"/>
          </a:xfrm>
          <a:prstGeom prst="rect">
            <a:avLst/>
          </a:prstGeom>
        </p:spPr>
        <p:txBody>
          <a:bodyPr vert="horz" wrap="square" lIns="0" tIns="0" rIns="0" bIns="0" spcCol="504000" rtlCol="0">
            <a:noAutofit/>
          </a:bodyPr>
          <a:lstStyle/>
          <a:p>
            <a:pPr algn="l"/>
            <a:r>
              <a:rPr lang="pl-PL" sz="800" i="1" dirty="0">
                <a:solidFill>
                  <a:schemeClr val="tx2"/>
                </a:solidFill>
              </a:rPr>
              <a:t>Źródło: Europejski Trybunał Obrachunkowy, na podstawie </a:t>
            </a:r>
            <a:r>
              <a:rPr lang="pl-PL" sz="800" i="1" dirty="0">
                <a:solidFill>
                  <a:schemeClr val="accent2"/>
                </a:solidFill>
              </a:rPr>
              <a:t>prawodawstwa UE (zielona czcionka) </a:t>
            </a:r>
            <a:r>
              <a:rPr lang="pl-PL" sz="800" i="1" dirty="0">
                <a:solidFill>
                  <a:schemeClr val="tx2"/>
                </a:solidFill>
              </a:rPr>
              <a:t>oraz unijnych wniosków ustawodawczych i zobowiązań (niebieska czcionka)</a:t>
            </a:r>
          </a:p>
        </p:txBody>
      </p:sp>
      <p:sp>
        <p:nvSpPr>
          <p:cNvPr id="3" name="Strzałka: w prawo 2">
            <a:extLst>
              <a:ext uri="{FF2B5EF4-FFF2-40B4-BE49-F238E27FC236}">
                <a16:creationId xmlns:a16="http://schemas.microsoft.com/office/drawing/2014/main" id="{3955BDE5-B92A-D361-A0AC-D3E74E7ED41A}"/>
              </a:ext>
            </a:extLst>
          </p:cNvPr>
          <p:cNvSpPr/>
          <p:nvPr/>
        </p:nvSpPr>
        <p:spPr>
          <a:xfrm>
            <a:off x="269984" y="1701993"/>
            <a:ext cx="5667509" cy="446004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 dirty="0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40A37BD0-27BE-D7C3-1A3B-A1F3DF8F7FA9}"/>
              </a:ext>
            </a:extLst>
          </p:cNvPr>
          <p:cNvSpPr/>
          <p:nvPr/>
        </p:nvSpPr>
        <p:spPr>
          <a:xfrm>
            <a:off x="668258" y="1437315"/>
            <a:ext cx="975360" cy="975360"/>
          </a:xfrm>
          <a:prstGeom prst="ellipse">
            <a:avLst/>
          </a:prstGeom>
          <a:ln>
            <a:solidFill>
              <a:srgbClr val="008C4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chemeClr val="tx2"/>
                </a:solidFill>
                <a:latin typeface="Poppins" pitchFamily="2" charset="0"/>
                <a:cs typeface="Poppins" pitchFamily="2" charset="0"/>
              </a:rPr>
              <a:t>2020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1B776EF0-1EB1-E84A-D6B3-AB4116A27AC5}"/>
              </a:ext>
            </a:extLst>
          </p:cNvPr>
          <p:cNvSpPr/>
          <p:nvPr/>
        </p:nvSpPr>
        <p:spPr>
          <a:xfrm>
            <a:off x="2611354" y="1437315"/>
            <a:ext cx="975360" cy="975360"/>
          </a:xfrm>
          <a:prstGeom prst="ellipse">
            <a:avLst/>
          </a:prstGeom>
          <a:ln>
            <a:solidFill>
              <a:srgbClr val="008C4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chemeClr val="tx2"/>
                </a:solidFill>
                <a:latin typeface="Poppins" pitchFamily="2" charset="0"/>
                <a:cs typeface="Poppins" pitchFamily="2" charset="0"/>
              </a:rPr>
              <a:t>2030</a:t>
            </a:r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F6EC8BF7-7BA4-127B-DB70-56C588003C5D}"/>
              </a:ext>
            </a:extLst>
          </p:cNvPr>
          <p:cNvSpPr/>
          <p:nvPr/>
        </p:nvSpPr>
        <p:spPr>
          <a:xfrm>
            <a:off x="4554450" y="1437315"/>
            <a:ext cx="975360" cy="975360"/>
          </a:xfrm>
          <a:prstGeom prst="ellipse">
            <a:avLst/>
          </a:prstGeom>
          <a:ln>
            <a:solidFill>
              <a:srgbClr val="008C4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chemeClr val="tx2"/>
                </a:solidFill>
                <a:latin typeface="Poppins" pitchFamily="2" charset="0"/>
                <a:cs typeface="Poppins" pitchFamily="2" charset="0"/>
              </a:rPr>
              <a:t>2050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2B7BC38-A7CE-CB62-9DE9-074A26760AB4}"/>
              </a:ext>
            </a:extLst>
          </p:cNvPr>
          <p:cNvSpPr txBox="1"/>
          <p:nvPr/>
        </p:nvSpPr>
        <p:spPr>
          <a:xfrm>
            <a:off x="400972" y="2535219"/>
            <a:ext cx="182551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dirty="0">
                <a:solidFill>
                  <a:schemeClr val="accent2"/>
                </a:solidFill>
              </a:rPr>
              <a:t>Zmniejszenie o </a:t>
            </a:r>
            <a:r>
              <a:rPr lang="pl-PL" sz="2000" b="1" dirty="0">
                <a:solidFill>
                  <a:schemeClr val="accent2"/>
                </a:solidFill>
              </a:rPr>
              <a:t>20% </a:t>
            </a:r>
            <a:r>
              <a:rPr lang="pl-PL" sz="1400" dirty="0">
                <a:solidFill>
                  <a:schemeClr val="accent2"/>
                </a:solidFill>
              </a:rPr>
              <a:t>emisji gazów cieplarnianych </a:t>
            </a:r>
            <a:r>
              <a:rPr lang="pl-PL" sz="1000" dirty="0">
                <a:solidFill>
                  <a:schemeClr val="accent2"/>
                </a:solidFill>
              </a:rPr>
              <a:t>(w stosunku do poziomów z 1990 r.)</a:t>
            </a:r>
          </a:p>
          <a:p>
            <a:pPr lvl="0"/>
            <a:r>
              <a:rPr lang="pl-PL" sz="1400" dirty="0">
                <a:solidFill>
                  <a:schemeClr val="accent2"/>
                </a:solidFill>
              </a:rPr>
              <a:t>Uzyskiwanie </a:t>
            </a:r>
            <a:r>
              <a:rPr lang="pl-PL" sz="2000" b="1" dirty="0">
                <a:solidFill>
                  <a:schemeClr val="accent2"/>
                </a:solidFill>
              </a:rPr>
              <a:t>20% </a:t>
            </a:r>
            <a:r>
              <a:rPr lang="pl-PL" sz="1400" dirty="0">
                <a:solidFill>
                  <a:schemeClr val="accent2"/>
                </a:solidFill>
              </a:rPr>
              <a:t>energii ze źródeł odnawialnych</a:t>
            </a:r>
          </a:p>
          <a:p>
            <a:pPr lvl="0"/>
            <a:r>
              <a:rPr lang="pl-PL" sz="1400" dirty="0">
                <a:solidFill>
                  <a:schemeClr val="accent2"/>
                </a:solidFill>
              </a:rPr>
              <a:t>Wzrost efektywności energetycznej o </a:t>
            </a:r>
            <a:r>
              <a:rPr lang="pl-PL" sz="2000" b="1" dirty="0">
                <a:solidFill>
                  <a:schemeClr val="accent2"/>
                </a:solidFill>
              </a:rPr>
              <a:t>20%</a:t>
            </a:r>
            <a:endParaRPr lang="pl-PL" sz="1400" b="1" dirty="0">
              <a:solidFill>
                <a:schemeClr val="accent2"/>
              </a:solidFill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BB290B1-2CB4-30E5-15A3-40EC65000159}"/>
              </a:ext>
            </a:extLst>
          </p:cNvPr>
          <p:cNvSpPr txBox="1"/>
          <p:nvPr/>
        </p:nvSpPr>
        <p:spPr>
          <a:xfrm>
            <a:off x="2425519" y="2535219"/>
            <a:ext cx="212893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dirty="0">
                <a:solidFill>
                  <a:schemeClr val="tx2"/>
                </a:solidFill>
              </a:rPr>
              <a:t>Zmniejszenie o co najmniej </a:t>
            </a:r>
            <a:r>
              <a:rPr lang="pl-PL" b="1" dirty="0">
                <a:solidFill>
                  <a:schemeClr val="tx2"/>
                </a:solidFill>
              </a:rPr>
              <a:t>50% </a:t>
            </a:r>
            <a:r>
              <a:rPr lang="pl-PL" sz="1400" dirty="0">
                <a:solidFill>
                  <a:schemeClr val="tx2"/>
                </a:solidFill>
              </a:rPr>
              <a:t>i zbliżenie się do celu zmniejszenia o 55% emisji gazów cieplarnianych </a:t>
            </a:r>
            <a:r>
              <a:rPr lang="pl-PL" sz="1000" dirty="0">
                <a:solidFill>
                  <a:schemeClr val="tx2"/>
                </a:solidFill>
              </a:rPr>
              <a:t>(w stosunku do poziomów z 1990 r.)</a:t>
            </a:r>
          </a:p>
          <a:p>
            <a:pPr lvl="0"/>
            <a:r>
              <a:rPr lang="pl-PL" sz="1400" dirty="0">
                <a:solidFill>
                  <a:schemeClr val="accent2"/>
                </a:solidFill>
              </a:rPr>
              <a:t>Uzyskiwanie co najmniej </a:t>
            </a:r>
            <a:r>
              <a:rPr lang="pl-PL" sz="2000" b="1" dirty="0">
                <a:solidFill>
                  <a:schemeClr val="accent2"/>
                </a:solidFill>
              </a:rPr>
              <a:t>32% </a:t>
            </a:r>
            <a:r>
              <a:rPr lang="pl-PL" sz="1400" dirty="0">
                <a:solidFill>
                  <a:schemeClr val="accent2"/>
                </a:solidFill>
              </a:rPr>
              <a:t>energii ze źródeł odnawialnych</a:t>
            </a:r>
          </a:p>
          <a:p>
            <a:pPr lvl="0"/>
            <a:r>
              <a:rPr lang="pl-PL" sz="1400" dirty="0">
                <a:solidFill>
                  <a:schemeClr val="accent2"/>
                </a:solidFill>
              </a:rPr>
              <a:t>Wzrost efektywności energetycznej o co najmniej </a:t>
            </a:r>
            <a:r>
              <a:rPr lang="pl-PL" sz="2000" b="1" dirty="0">
                <a:solidFill>
                  <a:schemeClr val="accent2"/>
                </a:solidFill>
              </a:rPr>
              <a:t>32,5%</a:t>
            </a:r>
            <a:endParaRPr lang="pl-PL" sz="1400" b="1" dirty="0">
              <a:solidFill>
                <a:schemeClr val="accent2"/>
              </a:solidFill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E271B66-3003-F177-C4C4-1C63F9C79B61}"/>
              </a:ext>
            </a:extLst>
          </p:cNvPr>
          <p:cNvSpPr txBox="1"/>
          <p:nvPr/>
        </p:nvSpPr>
        <p:spPr>
          <a:xfrm>
            <a:off x="4747805" y="2535219"/>
            <a:ext cx="157008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2000" b="1" dirty="0">
                <a:solidFill>
                  <a:schemeClr val="tx2"/>
                </a:solidFill>
              </a:rPr>
              <a:t>Zerowa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sz="1400" dirty="0">
                <a:solidFill>
                  <a:schemeClr val="tx2"/>
                </a:solidFill>
              </a:rPr>
              <a:t>emisja gazów cieplarnianych netto</a:t>
            </a:r>
            <a:endParaRPr lang="pl-P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51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C64A0-6658-AA42-317A-7FEB53206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3628C78F-99A1-30DC-B246-345D2CD12F4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 vert="horz" lIns="0" tIns="0" rIns="0" bIns="0" spcCol="504000" rtlCol="0" anchor="t">
            <a:noAutofit/>
          </a:bodyPr>
          <a:lstStyle/>
          <a:p>
            <a:r>
              <a:rPr lang="en-US" sz="1200" b="1">
                <a:latin typeface="Poppins Bold"/>
                <a:cs typeface="Poppins Bold"/>
              </a:rPr>
              <a:t>GOZ </a:t>
            </a:r>
            <a:r>
              <a:rPr lang="en-US" sz="1200" b="1" err="1">
                <a:latin typeface="Poppins Bold"/>
                <a:cs typeface="Poppins Bold"/>
              </a:rPr>
              <a:t>jako</a:t>
            </a:r>
            <a:r>
              <a:rPr lang="en-US" sz="1200" b="1">
                <a:latin typeface="Poppins Bold"/>
                <a:cs typeface="Poppins Bold"/>
              </a:rPr>
              <a:t> </a:t>
            </a:r>
            <a:r>
              <a:rPr lang="en-US" sz="1200" b="1" err="1">
                <a:latin typeface="Poppins Bold"/>
                <a:cs typeface="Poppins Bold"/>
              </a:rPr>
              <a:t>jeden</a:t>
            </a:r>
            <a:r>
              <a:rPr lang="en-US" sz="1200" b="1">
                <a:latin typeface="Poppins Bold"/>
                <a:cs typeface="Poppins Bold"/>
              </a:rPr>
              <a:t> z </a:t>
            </a:r>
            <a:r>
              <a:rPr lang="en-US" sz="1200" b="1" err="1">
                <a:latin typeface="Poppins Bold"/>
                <a:cs typeface="Poppins Bold"/>
              </a:rPr>
              <a:t>kluczowych</a:t>
            </a:r>
            <a:r>
              <a:rPr lang="en-US" sz="1200" b="1">
                <a:latin typeface="Poppins Bold"/>
                <a:cs typeface="Poppins Bold"/>
              </a:rPr>
              <a:t> </a:t>
            </a:r>
            <a:r>
              <a:rPr lang="en-US" sz="1200" b="1" err="1">
                <a:latin typeface="Poppins Bold"/>
                <a:cs typeface="Poppins Bold"/>
              </a:rPr>
              <a:t>filarów</a:t>
            </a:r>
            <a:r>
              <a:rPr lang="en-US" sz="1200" b="1">
                <a:latin typeface="Poppins Bold"/>
                <a:cs typeface="Poppins Bold"/>
              </a:rPr>
              <a:t> </a:t>
            </a:r>
            <a:r>
              <a:rPr lang="en-US" sz="1200" b="1" err="1">
                <a:latin typeface="Poppins Bold"/>
                <a:cs typeface="Poppins Bold"/>
              </a:rPr>
              <a:t>transformacji</a:t>
            </a:r>
            <a:r>
              <a:rPr lang="en-US" sz="1200" b="1">
                <a:latin typeface="Poppins Bold"/>
                <a:cs typeface="Poppins Bold"/>
              </a:rPr>
              <a:t> </a:t>
            </a:r>
            <a:r>
              <a:rPr lang="en-US" sz="1200" b="1" err="1">
                <a:latin typeface="Poppins Bold"/>
                <a:cs typeface="Poppins Bold"/>
              </a:rPr>
              <a:t>gospodarczej</a:t>
            </a:r>
            <a:endParaRPr lang="en-US" sz="1200" b="1">
              <a:latin typeface="Poppins Bold"/>
              <a:cs typeface="Poppins Bold"/>
            </a:endParaRPr>
          </a:p>
        </p:txBody>
      </p:sp>
      <p:sp>
        <p:nvSpPr>
          <p:cNvPr id="44" name="Symbol zastępczy tekstu 43">
            <a:extLst>
              <a:ext uri="{FF2B5EF4-FFF2-40B4-BE49-F238E27FC236}">
                <a16:creationId xmlns:a16="http://schemas.microsoft.com/office/drawing/2014/main" id="{56157649-9D62-6A97-DE52-1FEE5B3123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0036AD8-47BD-1354-F017-5090EEA1B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Gospodarka obiegu zamkniętego</a:t>
            </a:r>
            <a:endParaRPr lang="en-GB" sz="2000" dirty="0"/>
          </a:p>
        </p:txBody>
      </p:sp>
      <p:sp>
        <p:nvSpPr>
          <p:cNvPr id="17" name="Symbol zastępczy daty 16">
            <a:extLst>
              <a:ext uri="{FF2B5EF4-FFF2-40B4-BE49-F238E27FC236}">
                <a16:creationId xmlns:a16="http://schemas.microsoft.com/office/drawing/2014/main" id="{AEADC81C-C80A-547C-13C3-3457F59F9B46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33" name="Symbol zastępczy stopki 32">
            <a:extLst>
              <a:ext uri="{FF2B5EF4-FFF2-40B4-BE49-F238E27FC236}">
                <a16:creationId xmlns:a16="http://schemas.microsoft.com/office/drawing/2014/main" id="{21CF5C00-3545-BB47-E369-0E0B996DE431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30" name="Symbol zastępczy numeru slajdu 29">
            <a:extLst>
              <a:ext uri="{FF2B5EF4-FFF2-40B4-BE49-F238E27FC236}">
                <a16:creationId xmlns:a16="http://schemas.microsoft.com/office/drawing/2014/main" id="{0ABBB535-0C83-B105-B406-FA53DCDF4047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450" name="pole tekstowe 449">
            <a:extLst>
              <a:ext uri="{FF2B5EF4-FFF2-40B4-BE49-F238E27FC236}">
                <a16:creationId xmlns:a16="http://schemas.microsoft.com/office/drawing/2014/main" id="{DD91E865-ACC5-D4E2-AF43-02CBD8C2AF55}"/>
              </a:ext>
            </a:extLst>
          </p:cNvPr>
          <p:cNvSpPr txBox="1"/>
          <p:nvPr/>
        </p:nvSpPr>
        <p:spPr>
          <a:xfrm>
            <a:off x="6277185" y="1944559"/>
            <a:ext cx="2788229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1600">
                <a:solidFill>
                  <a:srgbClr val="003A78"/>
                </a:solidFill>
              </a:rPr>
              <a:t>Recykling</a:t>
            </a:r>
          </a:p>
          <a:p>
            <a:pPr lvl="1">
              <a:spcBef>
                <a:spcPts val="600"/>
              </a:spcBef>
            </a:pPr>
            <a:r>
              <a:rPr lang="pl-PL" sz="1600">
                <a:solidFill>
                  <a:srgbClr val="003A78"/>
                </a:solidFill>
              </a:rPr>
              <a:t>2025 – 55%</a:t>
            </a:r>
          </a:p>
          <a:p>
            <a:pPr lvl="1">
              <a:spcBef>
                <a:spcPts val="600"/>
              </a:spcBef>
            </a:pPr>
            <a:r>
              <a:rPr lang="pl-PL" sz="1600">
                <a:solidFill>
                  <a:srgbClr val="003A78"/>
                </a:solidFill>
              </a:rPr>
              <a:t>2030 – 60%</a:t>
            </a:r>
          </a:p>
          <a:p>
            <a:pPr lvl="1">
              <a:spcBef>
                <a:spcPts val="600"/>
              </a:spcBef>
            </a:pPr>
            <a:r>
              <a:rPr lang="pl-PL" sz="1600">
                <a:solidFill>
                  <a:srgbClr val="003A78"/>
                </a:solidFill>
              </a:rPr>
              <a:t>2035 – 65%</a:t>
            </a:r>
          </a:p>
          <a:p>
            <a:pPr>
              <a:spcBef>
                <a:spcPts val="600"/>
              </a:spcBef>
            </a:pPr>
            <a:r>
              <a:rPr lang="pl-PL" sz="1600">
                <a:solidFill>
                  <a:srgbClr val="003A78"/>
                </a:solidFill>
              </a:rPr>
              <a:t>Ograniczenie składowania</a:t>
            </a:r>
          </a:p>
          <a:p>
            <a:pPr lvl="1">
              <a:spcBef>
                <a:spcPts val="600"/>
              </a:spcBef>
            </a:pPr>
            <a:r>
              <a:rPr lang="pl-PL" sz="1600">
                <a:solidFill>
                  <a:srgbClr val="003A78"/>
                </a:solidFill>
              </a:rPr>
              <a:t>2025 – 30%</a:t>
            </a:r>
          </a:p>
          <a:p>
            <a:pPr lvl="1">
              <a:spcBef>
                <a:spcPts val="600"/>
              </a:spcBef>
            </a:pPr>
            <a:r>
              <a:rPr lang="pl-PL" sz="1600">
                <a:solidFill>
                  <a:srgbClr val="003A78"/>
                </a:solidFill>
              </a:rPr>
              <a:t>2030 – 20%</a:t>
            </a:r>
          </a:p>
          <a:p>
            <a:pPr lvl="1">
              <a:spcBef>
                <a:spcPts val="600"/>
              </a:spcBef>
            </a:pPr>
            <a:r>
              <a:rPr lang="pl-PL" sz="1600">
                <a:solidFill>
                  <a:srgbClr val="003A78"/>
                </a:solidFill>
              </a:rPr>
              <a:t>2035 – 10%</a:t>
            </a:r>
          </a:p>
          <a:p>
            <a:pPr>
              <a:spcBef>
                <a:spcPts val="600"/>
              </a:spcBef>
            </a:pPr>
            <a:r>
              <a:rPr lang="pl-PL" sz="1600">
                <a:solidFill>
                  <a:srgbClr val="003A78"/>
                </a:solidFill>
              </a:rPr>
              <a:t>Ograniczenie </a:t>
            </a:r>
            <a:r>
              <a:rPr lang="pl-PL" sz="1600" err="1">
                <a:solidFill>
                  <a:srgbClr val="003A78"/>
                </a:solidFill>
              </a:rPr>
              <a:t>bio</a:t>
            </a:r>
            <a:endParaRPr lang="pl-PL" sz="1600">
              <a:solidFill>
                <a:srgbClr val="003A78"/>
              </a:solidFill>
            </a:endParaRPr>
          </a:p>
          <a:p>
            <a:pPr>
              <a:spcBef>
                <a:spcPts val="600"/>
              </a:spcBef>
            </a:pPr>
            <a:r>
              <a:rPr lang="pl-PL" sz="1600">
                <a:solidFill>
                  <a:srgbClr val="003A78"/>
                </a:solidFill>
              </a:rPr>
              <a:t>Odpady budowlane</a:t>
            </a:r>
          </a:p>
          <a:p>
            <a:pPr>
              <a:spcBef>
                <a:spcPts val="600"/>
              </a:spcBef>
            </a:pPr>
            <a:r>
              <a:rPr lang="pl-PL" sz="1600">
                <a:solidFill>
                  <a:srgbClr val="003A78"/>
                </a:solidFill>
              </a:rPr>
              <a:t>Tekstylia</a:t>
            </a:r>
          </a:p>
          <a:p>
            <a:pPr>
              <a:spcBef>
                <a:spcPts val="600"/>
              </a:spcBef>
            </a:pPr>
            <a:r>
              <a:rPr lang="pl-PL" sz="1600">
                <a:solidFill>
                  <a:srgbClr val="003A78"/>
                </a:solidFill>
              </a:rPr>
              <a:t>SUP</a:t>
            </a:r>
          </a:p>
          <a:p>
            <a:pPr>
              <a:spcBef>
                <a:spcPts val="600"/>
              </a:spcBef>
            </a:pPr>
            <a:r>
              <a:rPr lang="pl-PL" sz="1600">
                <a:solidFill>
                  <a:srgbClr val="003A78"/>
                </a:solidFill>
              </a:rPr>
              <a:t>ROP, Kaucja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CF8E2B8-CF76-1117-78A3-6339DF757343}"/>
              </a:ext>
            </a:extLst>
          </p:cNvPr>
          <p:cNvSpPr txBox="1"/>
          <p:nvPr/>
        </p:nvSpPr>
        <p:spPr>
          <a:xfrm>
            <a:off x="355330" y="1494858"/>
            <a:ext cx="5817675" cy="4813625"/>
          </a:xfrm>
          <a:prstGeom prst="rect">
            <a:avLst/>
          </a:prstGeom>
          <a:noFill/>
        </p:spPr>
        <p:txBody>
          <a:bodyPr rot="0" spcFirstLastPara="0" vert="horz" wrap="square" lIns="0" tIns="0" rIns="0" bIns="0" numCol="1" spcCol="50400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Plan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działania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GOZ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obejmuje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: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projektowanie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zrównoważonych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produktów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,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zmniejszanie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odpadów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,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wspieranie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napraw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i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recyklingu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, a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także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transformację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w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sektorach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takich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jak: </a:t>
            </a: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Arial"/>
              <a:buChar char="•"/>
            </a:pP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elektronika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i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ICT</a:t>
            </a:r>
            <a:endParaRPr lang="en-US" sz="1200">
              <a:ea typeface="+mn-lt"/>
              <a:cs typeface="+mn-lt"/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Arial"/>
              <a:buChar char="•"/>
            </a:pP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baterie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,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akumulatory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,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pojazdy</a:t>
            </a:r>
            <a:endParaRPr lang="en-US" sz="1200">
              <a:ea typeface="+mn-lt"/>
              <a:cs typeface="+mn-lt"/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Arial"/>
              <a:buChar char="•"/>
            </a:pP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opakowania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i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tworzywa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sztuczne</a:t>
            </a:r>
            <a:endParaRPr lang="en-US" sz="1200">
              <a:ea typeface="+mn-lt"/>
              <a:cs typeface="+mn-lt"/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Arial"/>
              <a:buChar char="•"/>
            </a:pP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tekstylia</a:t>
            </a:r>
            <a:endParaRPr lang="en-US" sz="1200">
              <a:ea typeface="+mn-lt"/>
              <a:cs typeface="+mn-lt"/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Arial"/>
              <a:buChar char="•"/>
            </a:pP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budownictwo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i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budynki</a:t>
            </a:r>
            <a:endParaRPr lang="en-US" sz="1200">
              <a:ea typeface="+mn-lt"/>
              <a:cs typeface="+mn-lt"/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Arial"/>
              <a:buChar char="•"/>
            </a:pP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żywność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i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łańcuch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pokarmowy</a:t>
            </a:r>
            <a:endParaRPr lang="en-US" sz="1200">
              <a:ea typeface="+mn-lt"/>
              <a:cs typeface="+mn-lt"/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Arial"/>
              <a:buChar char="•"/>
            </a:pPr>
            <a:endParaRPr lang="en-US" sz="1200">
              <a:solidFill>
                <a:srgbClr val="004874"/>
              </a:solidFill>
              <a:ea typeface="+mn-lt"/>
              <a:cs typeface="+mn-lt"/>
            </a:endParaRP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Kluczowe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inicjatywy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:</a:t>
            </a:r>
            <a:endParaRPr lang="en-US" sz="1200">
              <a:ea typeface="+mn-lt"/>
              <a:cs typeface="+mn-lt"/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Arial"/>
              <a:buChar char="•"/>
            </a:pP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Uniwersalna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ładowarka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– od 2024 r. USB-C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dla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większości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urządzeń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, od 2026 r.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także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dla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laptopów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.</a:t>
            </a:r>
            <a:endParaRPr lang="en-US" sz="1200">
              <a:ea typeface="+mn-lt"/>
              <a:cs typeface="+mn-lt"/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Arial"/>
              <a:buChar char="•"/>
            </a:pP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Prawo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 do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naprawy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 (2024):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sprzedawcy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zobowiązani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do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oferowania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napraw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produktów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, aby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były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łatwiejsze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i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tańsze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niż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wymiana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.</a:t>
            </a:r>
            <a:endParaRPr lang="en-US" sz="1200"/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Arial"/>
              <a:buChar char="•"/>
            </a:pP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Strategia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przemysłowa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 (2022):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wsparcie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firm po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kryzysie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COVID-19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i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przejście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na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model GOZ.</a:t>
            </a:r>
            <a:endParaRPr lang="en-US" sz="1200">
              <a:ea typeface="+mn-lt"/>
              <a:cs typeface="+mn-lt"/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Arial"/>
              <a:buChar char="•"/>
            </a:pP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Surowce </a:t>
            </a:r>
            <a:r>
              <a:rPr lang="en-US" sz="1200" b="1" err="1">
                <a:solidFill>
                  <a:srgbClr val="004874"/>
                </a:solidFill>
                <a:ea typeface="+mn-lt"/>
                <a:cs typeface="+mn-lt"/>
              </a:rPr>
              <a:t>krytyczne</a:t>
            </a:r>
            <a:r>
              <a:rPr lang="en-US" sz="1200" b="1">
                <a:solidFill>
                  <a:srgbClr val="004874"/>
                </a:solidFill>
                <a:ea typeface="+mn-lt"/>
                <a:cs typeface="+mn-lt"/>
              </a:rPr>
              <a:t> (2021–2023):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niezależność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UE </a:t>
            </a:r>
            <a:r>
              <a:rPr lang="pl-PL" sz="1200">
                <a:solidFill>
                  <a:srgbClr val="004874"/>
                </a:solidFill>
                <a:ea typeface="+mn-lt"/>
                <a:cs typeface="+mn-lt"/>
              </a:rPr>
              <a:t>w zakresie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surowc</a:t>
            </a:r>
            <a:r>
              <a:rPr lang="pl-PL" sz="1200">
                <a:solidFill>
                  <a:srgbClr val="004874"/>
                </a:solidFill>
                <a:ea typeface="+mn-lt"/>
                <a:cs typeface="+mn-lt"/>
              </a:rPr>
              <a:t>ów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krytycznych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(2023) z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naciskiem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na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recykling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i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ponowne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004874"/>
                </a:solidFill>
                <a:ea typeface="+mn-lt"/>
                <a:cs typeface="+mn-lt"/>
              </a:rPr>
              <a:t>wykorzystanie</a:t>
            </a:r>
            <a:r>
              <a:rPr lang="en-US" sz="1200">
                <a:solidFill>
                  <a:srgbClr val="004874"/>
                </a:solidFill>
                <a:ea typeface="+mn-lt"/>
                <a:cs typeface="+mn-lt"/>
              </a:rPr>
              <a:t>.</a:t>
            </a:r>
            <a:r>
              <a:rPr lang="en-US" sz="1200">
                <a:solidFill>
                  <a:srgbClr val="004874"/>
                </a:solidFill>
              </a:rPr>
              <a:t>.</a:t>
            </a:r>
            <a:endParaRPr lang="en-US" sz="1200">
              <a:solidFill>
                <a:srgbClr val="004874"/>
              </a:solidFill>
              <a:cs typeface="Poppins"/>
            </a:endParaRPr>
          </a:p>
        </p:txBody>
      </p:sp>
      <p:pic>
        <p:nvPicPr>
          <p:cNvPr id="2050" name="Picture 2" descr="Plan działania UE dot. GOZ - Gospodarka Obiegu Zamkniętego w Praktyce">
            <a:extLst>
              <a:ext uri="{FF2B5EF4-FFF2-40B4-BE49-F238E27FC236}">
                <a16:creationId xmlns:a16="http://schemas.microsoft.com/office/drawing/2014/main" id="{1091EE6E-369F-362E-A607-D3A2859B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98" y="450681"/>
            <a:ext cx="2988487" cy="15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887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akiet Fit for 55 – na czym polega ten pakiet klimatyczny? | Reo.pl">
            <a:extLst>
              <a:ext uri="{FF2B5EF4-FFF2-40B4-BE49-F238E27FC236}">
                <a16:creationId xmlns:a16="http://schemas.microsoft.com/office/drawing/2014/main" id="{359DF5F0-8706-77C2-2A70-6F322F041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5863" y="1037529"/>
            <a:ext cx="2988137" cy="164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FFFD8C40-F836-728E-C05B-6A6B66FA796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96215" y="966713"/>
            <a:ext cx="8343661" cy="212281"/>
          </a:xfrm>
        </p:spPr>
        <p:txBody>
          <a:bodyPr/>
          <a:lstStyle/>
          <a:p>
            <a:r>
              <a:rPr lang="pl-PL" sz="1200" b="1"/>
              <a:t>Europa pierwszym zero emisyjnym kontynentem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1BEFAB6-5C7D-856C-5AB0-57ED28428A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7D0BEB25-EA3E-A444-D9D3-279A4CC58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Gotowi na 55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AD7EE51-B4C9-A84E-E455-AA4D7E499688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421A4F2-C6E8-BF35-0954-CE4F7D7556B0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5032597" y="6548093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EC5AE93-4693-06C8-45A8-7A4F59E29F17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22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AC4D46A-6162-165D-2A5B-0EDAE12820B7}"/>
              </a:ext>
            </a:extLst>
          </p:cNvPr>
          <p:cNvSpPr txBox="1"/>
          <p:nvPr/>
        </p:nvSpPr>
        <p:spPr>
          <a:xfrm>
            <a:off x="6231300" y="1421371"/>
            <a:ext cx="266528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bg1"/>
                </a:solidFill>
              </a:rPr>
              <a:t>Bruksela, </a:t>
            </a:r>
          </a:p>
          <a:p>
            <a:r>
              <a:rPr lang="pl-PL" sz="1400" b="1" dirty="0">
                <a:solidFill>
                  <a:schemeClr val="bg1"/>
                </a:solidFill>
              </a:rPr>
              <a:t>14 lipca 2021 r. </a:t>
            </a:r>
          </a:p>
          <a:p>
            <a:endParaRPr lang="pl-PL" sz="1400" b="1" dirty="0">
              <a:solidFill>
                <a:schemeClr val="bg1"/>
              </a:solidFill>
            </a:endParaRPr>
          </a:p>
          <a:p>
            <a:endParaRPr lang="pl-PL" sz="1400" b="1" dirty="0">
              <a:solidFill>
                <a:schemeClr val="bg1"/>
              </a:solidFill>
            </a:endParaRPr>
          </a:p>
          <a:p>
            <a:endParaRPr lang="pl-PL" sz="1400" b="1" dirty="0">
              <a:solidFill>
                <a:schemeClr val="bg1"/>
              </a:solidFill>
            </a:endParaRPr>
          </a:p>
          <a:p>
            <a:endParaRPr lang="pl-PL" sz="1400" b="1" dirty="0">
              <a:solidFill>
                <a:schemeClr val="bg1"/>
              </a:solidFill>
            </a:endParaRPr>
          </a:p>
          <a:p>
            <a:endParaRPr lang="pl-PL" sz="1400" b="1" dirty="0">
              <a:solidFill>
                <a:schemeClr val="bg1"/>
              </a:solidFill>
            </a:endParaRPr>
          </a:p>
          <a:p>
            <a:endParaRPr lang="pl-PL" sz="1400" dirty="0">
              <a:solidFill>
                <a:schemeClr val="tx2"/>
              </a:solidFill>
            </a:endParaRPr>
          </a:p>
          <a:p>
            <a:r>
              <a:rPr lang="pl-PL" sz="1400" dirty="0">
                <a:solidFill>
                  <a:schemeClr val="tx2"/>
                </a:solidFill>
              </a:rPr>
              <a:t>Cel: obniżyć emisje gazów cieplarnianych netto o co najmniej 55% do 2030 r. – w porównaniu z poziomami z 1990 r. </a:t>
            </a:r>
          </a:p>
          <a:p>
            <a:endParaRPr lang="pl-PL" sz="1400" dirty="0">
              <a:solidFill>
                <a:schemeClr val="tx2"/>
              </a:solidFill>
            </a:endParaRPr>
          </a:p>
          <a:p>
            <a:r>
              <a:rPr lang="pl-PL" sz="1400" dirty="0">
                <a:solidFill>
                  <a:schemeClr val="tx2"/>
                </a:solidFill>
              </a:rPr>
              <a:t>Fit for 55 składa się z 13 połączonych ze sobą i zaktualizowanych przepisów oraz 6 przepisów dotyczących klimatu i energii.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46B6855-DEE3-2D18-34F8-0E44AC1569E3}"/>
              </a:ext>
            </a:extLst>
          </p:cNvPr>
          <p:cNvSpPr txBox="1"/>
          <p:nvPr/>
        </p:nvSpPr>
        <p:spPr>
          <a:xfrm>
            <a:off x="276420" y="1288692"/>
            <a:ext cx="5920274" cy="516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pl-PL" sz="1200" b="1" i="0" dirty="0">
                <a:solidFill>
                  <a:schemeClr val="tx2"/>
                </a:solidFill>
                <a:effectLst/>
              </a:rPr>
              <a:t>Redukcja emisji: </a:t>
            </a:r>
            <a:r>
              <a:rPr lang="pl-PL" sz="1200" b="0" i="0" dirty="0">
                <a:solidFill>
                  <a:schemeClr val="tx2"/>
                </a:solidFill>
                <a:effectLst/>
              </a:rPr>
              <a:t>Głównym celem jest osiągnięcie celu 55% redukcji emisji gazów cieplarnianych do 2030 r.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pl-PL" sz="1200" b="1" i="0" dirty="0">
                <a:solidFill>
                  <a:schemeClr val="tx2"/>
                </a:solidFill>
                <a:effectLst/>
              </a:rPr>
              <a:t>Energia odnawialna: </a:t>
            </a:r>
            <a:r>
              <a:rPr lang="pl-PL" sz="1200" b="0" i="0" dirty="0">
                <a:solidFill>
                  <a:schemeClr val="tx2"/>
                </a:solidFill>
                <a:effectLst/>
              </a:rPr>
              <a:t>Podniesienie udziału energii ze źródeł odnawialnych do 42,5–45% do 2030 r.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pl-PL" sz="1200" b="1" i="0" dirty="0">
                <a:solidFill>
                  <a:schemeClr val="tx2"/>
                </a:solidFill>
                <a:effectLst/>
              </a:rPr>
              <a:t>Efektywność energetyczna: </a:t>
            </a:r>
            <a:r>
              <a:rPr lang="pl-PL" sz="1200" b="0" i="0" dirty="0">
                <a:solidFill>
                  <a:schemeClr val="tx2"/>
                </a:solidFill>
                <a:effectLst/>
              </a:rPr>
              <a:t>Poprawa efektywności energetycznej o co najmniej 11,7% do 2030 r.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pl-PL" sz="1200" b="1" i="0" dirty="0">
                <a:solidFill>
                  <a:schemeClr val="tx2"/>
                </a:solidFill>
                <a:effectLst/>
              </a:rPr>
              <a:t>Transport: </a:t>
            </a:r>
            <a:r>
              <a:rPr lang="pl-PL" sz="1200" b="0" i="0" dirty="0">
                <a:solidFill>
                  <a:schemeClr val="tx2"/>
                </a:solidFill>
                <a:effectLst/>
              </a:rPr>
              <a:t>Przyspieszenie elektryfikacji transportu, wprowadzanie </a:t>
            </a:r>
            <a:r>
              <a:rPr lang="pl-PL" sz="1200" b="0" i="0" dirty="0" err="1">
                <a:solidFill>
                  <a:schemeClr val="tx2"/>
                </a:solidFill>
                <a:effectLst/>
              </a:rPr>
              <a:t>bezemisyjnych</a:t>
            </a:r>
            <a:r>
              <a:rPr lang="pl-PL" sz="1200" b="0" i="0" dirty="0">
                <a:solidFill>
                  <a:schemeClr val="tx2"/>
                </a:solidFill>
                <a:effectLst/>
              </a:rPr>
              <a:t> samochodów od 2035 r. oraz rozszerzenie EU ETS na transport morski i drogowy.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pl-PL" sz="1200" b="1">
                <a:solidFill>
                  <a:schemeClr val="tx2"/>
                </a:solidFill>
              </a:rPr>
              <a:t>Rewizja systemu handlu emisjami (EU ETS)</a:t>
            </a:r>
            <a:r>
              <a:rPr lang="pl-PL" sz="1200" b="1" dirty="0">
                <a:solidFill>
                  <a:schemeClr val="tx2"/>
                </a:solidFill>
              </a:rPr>
              <a:t>:</a:t>
            </a:r>
            <a:r>
              <a:rPr lang="pl-PL" sz="1200" b="1">
                <a:solidFill>
                  <a:schemeClr val="tx2"/>
                </a:solidFill>
              </a:rPr>
              <a:t> </a:t>
            </a:r>
            <a:r>
              <a:rPr lang="pl-PL" sz="1200" dirty="0">
                <a:solidFill>
                  <a:schemeClr val="tx2"/>
                </a:solidFill>
              </a:rPr>
              <a:t>z</a:t>
            </a:r>
            <a:r>
              <a:rPr lang="en-US" sz="1200" dirty="0" err="1">
                <a:solidFill>
                  <a:schemeClr val="tx2"/>
                </a:solidFill>
              </a:rPr>
              <a:t>większ</a:t>
            </a:r>
            <a:r>
              <a:rPr lang="pl-PL" sz="1200" dirty="0" err="1">
                <a:solidFill>
                  <a:schemeClr val="tx2"/>
                </a:solidFill>
              </a:rPr>
              <a:t>enie</a:t>
            </a:r>
            <a:r>
              <a:rPr lang="en-US" sz="1200" dirty="0">
                <a:solidFill>
                  <a:schemeClr val="tx2"/>
                </a:solidFill>
              </a:rPr>
              <a:t> cel</a:t>
            </a:r>
            <a:r>
              <a:rPr lang="pl-PL" sz="1200" dirty="0">
                <a:solidFill>
                  <a:schemeClr val="tx2"/>
                </a:solidFill>
              </a:rPr>
              <a:t>ów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redukcji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emisji</a:t>
            </a:r>
            <a:r>
              <a:rPr lang="en-US" sz="1200" dirty="0">
                <a:solidFill>
                  <a:schemeClr val="tx2"/>
                </a:solidFill>
              </a:rPr>
              <a:t> - w </a:t>
            </a:r>
            <a:r>
              <a:rPr lang="en-US" sz="1200" dirty="0" err="1">
                <a:solidFill>
                  <a:schemeClr val="tx2"/>
                </a:solidFill>
              </a:rPr>
              <a:t>sektorach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nieobjętych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systemem</a:t>
            </a:r>
            <a:r>
              <a:rPr lang="en-US" sz="1200" dirty="0">
                <a:solidFill>
                  <a:schemeClr val="tx2"/>
                </a:solidFill>
              </a:rPr>
              <a:t> ETS</a:t>
            </a:r>
            <a:r>
              <a:rPr lang="pl-PL" sz="1200" dirty="0">
                <a:solidFill>
                  <a:schemeClr val="tx2"/>
                </a:solidFill>
              </a:rPr>
              <a:t>: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transpor</a:t>
            </a:r>
            <a:r>
              <a:rPr lang="pl-PL" sz="1200" dirty="0">
                <a:solidFill>
                  <a:schemeClr val="tx2"/>
                </a:solidFill>
              </a:rPr>
              <a:t>t</a:t>
            </a:r>
            <a:r>
              <a:rPr lang="en-US" sz="1200" dirty="0">
                <a:solidFill>
                  <a:schemeClr val="tx2"/>
                </a:solidFill>
              </a:rPr>
              <a:t>, </a:t>
            </a:r>
            <a:r>
              <a:rPr lang="en-US" sz="1200" dirty="0" err="1">
                <a:solidFill>
                  <a:schemeClr val="tx2"/>
                </a:solidFill>
              </a:rPr>
              <a:t>rolnictw</a:t>
            </a:r>
            <a:r>
              <a:rPr lang="pl-PL" sz="1200" dirty="0">
                <a:solidFill>
                  <a:schemeClr val="tx2"/>
                </a:solidFill>
              </a:rPr>
              <a:t>o</a:t>
            </a:r>
            <a:r>
              <a:rPr lang="en-US" sz="1200" dirty="0">
                <a:solidFill>
                  <a:schemeClr val="tx2"/>
                </a:solidFill>
              </a:rPr>
              <a:t>, </a:t>
            </a:r>
            <a:r>
              <a:rPr lang="en-US" sz="1200" dirty="0" err="1">
                <a:solidFill>
                  <a:schemeClr val="tx2"/>
                </a:solidFill>
              </a:rPr>
              <a:t>budownictw</a:t>
            </a:r>
            <a:r>
              <a:rPr lang="pl-PL" sz="1200" dirty="0">
                <a:solidFill>
                  <a:schemeClr val="tx2"/>
                </a:solidFill>
              </a:rPr>
              <a:t>o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i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gospodarowani</a:t>
            </a:r>
            <a:r>
              <a:rPr lang="pl-PL" sz="1200" dirty="0">
                <a:solidFill>
                  <a:schemeClr val="tx2"/>
                </a:solidFill>
              </a:rPr>
              <a:t>e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odpadami</a:t>
            </a:r>
            <a:r>
              <a:rPr lang="en-US" sz="1200" dirty="0">
                <a:solidFill>
                  <a:schemeClr val="tx2"/>
                </a:solidFill>
              </a:rPr>
              <a:t> - z 29% do 40% do 2030 r. </a:t>
            </a:r>
            <a:r>
              <a:rPr lang="pl-PL" sz="1200" dirty="0">
                <a:solidFill>
                  <a:schemeClr val="tx2"/>
                </a:solidFill>
              </a:rPr>
              <a:t>(</a:t>
            </a:r>
            <a:r>
              <a:rPr lang="en-US" sz="1200" dirty="0">
                <a:solidFill>
                  <a:schemeClr val="tx2"/>
                </a:solidFill>
              </a:rPr>
              <a:t>od 2027 r. w ETS II) </a:t>
            </a:r>
            <a:endParaRPr lang="pl-PL" sz="1200">
              <a:solidFill>
                <a:schemeClr val="tx2"/>
              </a:solidFill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pl-PL" sz="1200" b="1" i="0" dirty="0">
                <a:solidFill>
                  <a:schemeClr val="tx2"/>
                </a:solidFill>
                <a:effectLst/>
              </a:rPr>
              <a:t>Przemysł: </a:t>
            </a:r>
            <a:r>
              <a:rPr lang="pl-PL" sz="1200" b="0" i="0" dirty="0">
                <a:solidFill>
                  <a:schemeClr val="tx2"/>
                </a:solidFill>
                <a:effectLst/>
              </a:rPr>
              <a:t>Wprowadzenie mechanizmów zapewniających sprawiedliwość społeczną transformacji oraz umocnienie konkurencyjności europejskich firm. </a:t>
            </a:r>
          </a:p>
          <a:p>
            <a:pPr>
              <a:spcBef>
                <a:spcPts val="600"/>
              </a:spcBef>
              <a:spcAft>
                <a:spcPts val="1500"/>
              </a:spcAft>
            </a:pPr>
            <a:r>
              <a:rPr lang="pl-PL" sz="1200" b="1" i="0" dirty="0">
                <a:solidFill>
                  <a:schemeClr val="tx2"/>
                </a:solidFill>
                <a:effectLst/>
              </a:rPr>
              <a:t>Lasy: </a:t>
            </a:r>
            <a:r>
              <a:rPr lang="pl-PL" sz="1200" b="0" i="0" dirty="0">
                <a:solidFill>
                  <a:schemeClr val="tx2"/>
                </a:solidFill>
                <a:effectLst/>
              </a:rPr>
              <a:t>Zwiększenie roli drzew i lasów w pochłanianiu CO2 poprzez nową strategię leśną </a:t>
            </a:r>
            <a:r>
              <a:rPr lang="en-US" sz="1200" dirty="0">
                <a:solidFill>
                  <a:schemeClr val="tx2"/>
                </a:solidFill>
              </a:rPr>
              <a:t>(LULUCF)</a:t>
            </a:r>
            <a:r>
              <a:rPr lang="pl-PL" sz="1200" b="0" i="0" dirty="0">
                <a:solidFill>
                  <a:schemeClr val="tx2"/>
                </a:solidFill>
                <a:effectLst/>
              </a:rPr>
              <a:t>. </a:t>
            </a:r>
          </a:p>
          <a:p>
            <a:pPr>
              <a:spcBef>
                <a:spcPts val="600"/>
              </a:spcBef>
              <a:spcAft>
                <a:spcPts val="1500"/>
              </a:spcAft>
            </a:pPr>
            <a:r>
              <a:rPr lang="pl-PL" sz="1200" b="1">
                <a:solidFill>
                  <a:schemeClr val="tx2"/>
                </a:solidFill>
              </a:rPr>
              <a:t>Walka z ucieczką emisji</a:t>
            </a:r>
            <a:r>
              <a:rPr lang="pl-PL" sz="1200">
                <a:solidFill>
                  <a:schemeClr val="tx2"/>
                </a:solidFill>
              </a:rPr>
              <a:t>:</a:t>
            </a:r>
            <a:r>
              <a:rPr lang="pl-PL" sz="1200" b="1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opłat</a:t>
            </a:r>
            <a:r>
              <a:rPr lang="pl-PL" sz="1200" dirty="0">
                <a:solidFill>
                  <a:schemeClr val="tx2"/>
                </a:solidFill>
              </a:rPr>
              <a:t>a</a:t>
            </a:r>
            <a:r>
              <a:rPr lang="en-US" sz="1200" dirty="0">
                <a:solidFill>
                  <a:schemeClr val="tx2"/>
                </a:solidFill>
              </a:rPr>
              <a:t> za </a:t>
            </a:r>
            <a:r>
              <a:rPr lang="en-US" sz="1200" dirty="0" err="1">
                <a:solidFill>
                  <a:schemeClr val="tx2"/>
                </a:solidFill>
              </a:rPr>
              <a:t>emisję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gazów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cieplarnianych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dla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importowanych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towarów</a:t>
            </a:r>
            <a:r>
              <a:rPr lang="en-US" sz="1200" dirty="0">
                <a:solidFill>
                  <a:schemeClr val="tx2"/>
                </a:solidFill>
              </a:rPr>
              <a:t>, aby </a:t>
            </a:r>
            <a:r>
              <a:rPr lang="en-US" sz="1200" dirty="0" err="1">
                <a:solidFill>
                  <a:schemeClr val="tx2"/>
                </a:solidFill>
              </a:rPr>
              <a:t>przeciwdziałać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przenosinom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działalności</a:t>
            </a:r>
            <a:r>
              <a:rPr lang="en-US" sz="1200" dirty="0">
                <a:solidFill>
                  <a:schemeClr val="tx2"/>
                </a:solidFill>
              </a:rPr>
              <a:t> do </a:t>
            </a:r>
            <a:r>
              <a:rPr lang="en-US" sz="1200" dirty="0" err="1">
                <a:solidFill>
                  <a:schemeClr val="tx2"/>
                </a:solidFill>
              </a:rPr>
              <a:t>krajów</a:t>
            </a:r>
            <a:r>
              <a:rPr lang="en-US" sz="1200" dirty="0">
                <a:solidFill>
                  <a:schemeClr val="tx2"/>
                </a:solidFill>
              </a:rPr>
              <a:t> o </a:t>
            </a:r>
            <a:r>
              <a:rPr lang="en-US" sz="1200" dirty="0" err="1">
                <a:solidFill>
                  <a:schemeClr val="tx2"/>
                </a:solidFill>
              </a:rPr>
              <a:t>mniej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ambitnych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celach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klimatycznych</a:t>
            </a:r>
            <a:r>
              <a:rPr lang="pl-PL" sz="1200" dirty="0">
                <a:solidFill>
                  <a:schemeClr val="tx2"/>
                </a:solidFill>
              </a:rPr>
              <a:t> - CBAM</a:t>
            </a:r>
            <a:endParaRPr lang="pl-PL" sz="1200" b="0" i="0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3145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owa analiza CAKE dotycząca opcji linkingu EU ETS - SERWIS INFORMACYJNY  CIRE 24">
            <a:extLst>
              <a:ext uri="{FF2B5EF4-FFF2-40B4-BE49-F238E27FC236}">
                <a16:creationId xmlns:a16="http://schemas.microsoft.com/office/drawing/2014/main" id="{2AFB6A78-76B5-9DB2-3108-53A5267FB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0086" y="1114643"/>
            <a:ext cx="3043914" cy="130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E71E71B4-F752-7E0E-836B-E61B0776A0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E041197-759A-2735-E75F-DEC88DE59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>
                <a:solidFill>
                  <a:srgbClr val="004874"/>
                </a:solidFill>
              </a:rPr>
              <a:t>Europejski System Handlu Emisjami (ETS)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F1381C-B369-0EFE-132A-79B5F11E1B19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5CB198-4CCE-755C-8975-B96080A52212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5C3E9A9-67AB-C56F-DF6C-63EA8C4FF202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23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F0835AB-DC35-7C0B-1963-C35E95556D8C}"/>
              </a:ext>
            </a:extLst>
          </p:cNvPr>
          <p:cNvSpPr txBox="1"/>
          <p:nvPr/>
        </p:nvSpPr>
        <p:spPr>
          <a:xfrm>
            <a:off x="1223010" y="1588770"/>
            <a:ext cx="0" cy="0"/>
          </a:xfrm>
          <a:prstGeom prst="rect">
            <a:avLst/>
          </a:prstGeom>
        </p:spPr>
        <p:txBody>
          <a:bodyPr vert="horz" wrap="none" lIns="0" tIns="0" rIns="0" bIns="0" spcCol="504000" rtlCol="0">
            <a:noAutofit/>
          </a:bodyPr>
          <a:lstStyle/>
          <a:p>
            <a:pPr algn="l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1FB3A83-4363-4B72-8500-0F819AB4E6ED}"/>
              </a:ext>
            </a:extLst>
          </p:cNvPr>
          <p:cNvSpPr txBox="1"/>
          <p:nvPr/>
        </p:nvSpPr>
        <p:spPr>
          <a:xfrm>
            <a:off x="286916" y="1542426"/>
            <a:ext cx="5877518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3248" indent="-293248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</a:rPr>
              <a:t>objęcie spalarni odpadów komunalnych systemem od 2026 roku</a:t>
            </a:r>
          </a:p>
          <a:p>
            <a:pPr marL="293248" indent="-293248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</a:rPr>
              <a:t>objęcie systemem sektor budowlany</a:t>
            </a:r>
          </a:p>
          <a:p>
            <a:pPr marL="293248" indent="-293248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</a:rPr>
              <a:t>objęcie systemem transportu drogowego</a:t>
            </a:r>
          </a:p>
          <a:p>
            <a:pPr marL="293248" indent="-293248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</a:rPr>
              <a:t>objęcie systemem transportu morskiego</a:t>
            </a:r>
          </a:p>
          <a:p>
            <a:pPr marL="293248" indent="-293248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</a:rPr>
              <a:t>objęcie systemem lotnictw międzynarodowego (CORSIA)</a:t>
            </a:r>
          </a:p>
          <a:p>
            <a:pPr marL="293248" indent="-293248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</a:rPr>
              <a:t>szybsze redukowanie uprawnień do emisji i stopniowe wygaszanie bezpłatnych uprawnień dla niektórych sektorów</a:t>
            </a:r>
          </a:p>
          <a:p>
            <a:pPr marL="293248" indent="-293248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</a:rPr>
              <a:t>wzrost finansowania funduszu modernizacyjnego i funduszu innowacyjnego</a:t>
            </a:r>
          </a:p>
          <a:p>
            <a:pPr marL="293248" indent="-293248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2"/>
                </a:solidFill>
              </a:rPr>
              <a:t>zwiększenie do 62% przewidzianej na 2030 r. redukcji emisji w sektorach objętych systemem (wobec 61% zaproponowanych przez Komisję)</a:t>
            </a:r>
          </a:p>
          <a:p>
            <a:pPr marL="293248" indent="-293248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endParaRPr lang="pl-PL" sz="1400" dirty="0">
              <a:solidFill>
                <a:schemeClr val="tx2"/>
              </a:solidFill>
            </a:endParaRPr>
          </a:p>
          <a:p>
            <a:pPr marL="293248" indent="-293248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endParaRPr lang="pl-PL" sz="1400" dirty="0">
              <a:solidFill>
                <a:schemeClr val="tx2"/>
              </a:solidFill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ADBF244-F40C-3514-73FA-A67C0665F139}"/>
              </a:ext>
            </a:extLst>
          </p:cNvPr>
          <p:cNvSpPr txBox="1"/>
          <p:nvPr/>
        </p:nvSpPr>
        <p:spPr>
          <a:xfrm>
            <a:off x="6263640" y="2619150"/>
            <a:ext cx="2880360" cy="3580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513"/>
              </a:spcBef>
              <a:spcAft>
                <a:spcPts val="513"/>
              </a:spcAft>
            </a:pPr>
            <a:r>
              <a:rPr lang="pl-PL" sz="1400" dirty="0">
                <a:solidFill>
                  <a:schemeClr val="tx2"/>
                </a:solidFill>
              </a:rPr>
              <a:t>ETS to kluczowy mechanizm polityki klimatycznej Unii Europejskiej, działający od 2005 roku na zasadzie „cap-and-trade” – ustalany jest limit emisji CO₂, a przedsiębiorstwa kupują lub otrzymują uprawnienia do emisji.</a:t>
            </a:r>
          </a:p>
          <a:p>
            <a:pPr fontAlgn="base">
              <a:spcBef>
                <a:spcPts val="513"/>
              </a:spcBef>
              <a:spcAft>
                <a:spcPts val="513"/>
              </a:spcAft>
            </a:pPr>
            <a:endParaRPr lang="pl-PL" sz="1400" dirty="0">
              <a:solidFill>
                <a:schemeClr val="tx2"/>
              </a:solidFill>
            </a:endParaRPr>
          </a:p>
          <a:p>
            <a:pPr fontAlgn="base">
              <a:spcBef>
                <a:spcPts val="513"/>
              </a:spcBef>
              <a:spcAft>
                <a:spcPts val="513"/>
              </a:spcAft>
            </a:pPr>
            <a:r>
              <a:rPr lang="pl-PL" sz="1400" dirty="0">
                <a:solidFill>
                  <a:schemeClr val="tx2"/>
                </a:solidFill>
              </a:rPr>
              <a:t>System obejmuje obecnie ok. 40% emisji gazów cieplarnianych w UE, głównie z przemysłu, energetyki i ciepłownictwa.</a:t>
            </a:r>
          </a:p>
        </p:txBody>
      </p:sp>
      <p:sp>
        <p:nvSpPr>
          <p:cNvPr id="16" name="Symbol zastępczy tekstu 1">
            <a:extLst>
              <a:ext uri="{FF2B5EF4-FFF2-40B4-BE49-F238E27FC236}">
                <a16:creationId xmlns:a16="http://schemas.microsoft.com/office/drawing/2014/main" id="{ADA45E93-4732-7180-7EBC-5410E35C284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01040" y="979962"/>
            <a:ext cx="8343661" cy="212281"/>
          </a:xfrm>
        </p:spPr>
        <p:txBody>
          <a:bodyPr/>
          <a:lstStyle/>
          <a:p>
            <a:r>
              <a:rPr lang="pl-PL" sz="1200" b="1"/>
              <a:t>Reforma ETS (ETS-2 wejdzie w życie w 2027 r.)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A494CB7-C826-12E5-C1EF-09FCFFD0EDE0}"/>
              </a:ext>
            </a:extLst>
          </p:cNvPr>
          <p:cNvSpPr txBox="1"/>
          <p:nvPr/>
        </p:nvSpPr>
        <p:spPr>
          <a:xfrm>
            <a:off x="292769" y="5416651"/>
            <a:ext cx="58869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</a:rPr>
              <a:t>W 2040 roku wejdzie w życie najbardziej kontrowersyjny element Zielonego Ładu: całkowity zakaz używania systemów grzewczych opartych na paliwach kopalnych w już istniejących budynkach.</a:t>
            </a:r>
          </a:p>
        </p:txBody>
      </p:sp>
    </p:spTree>
    <p:extLst>
      <p:ext uri="{BB962C8B-B14F-4D97-AF65-F5344CB8AC3E}">
        <p14:creationId xmlns:p14="http://schemas.microsoft.com/office/powerpoint/2010/main" val="454055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93548E9-9368-A77C-142E-DA99E3E978C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 b="1"/>
              <a:t>RED - Dyrektywa w sprawie odnawialnych źródeł energii – 2009, 2018, 2023</a:t>
            </a:r>
            <a:endParaRPr lang="pl-PL" sz="1200" b="1">
              <a:highlight>
                <a:srgbClr val="FFFF00"/>
              </a:highlight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501140F-B7C5-5410-782D-C872996644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7245EAA-0FED-13C8-A0E9-BFA1851DC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Dyrektywa RED I, II, III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6DE8678-D7E6-27B9-85A8-6F5E094D26EE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450E3CE-6A71-67E1-26F1-44921725E845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6C05587-71E8-1459-3CDA-59DB31193E85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24</a:t>
            </a:fld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CD2344D-0D88-0A60-E255-CDED9A409758}"/>
              </a:ext>
            </a:extLst>
          </p:cNvPr>
          <p:cNvSpPr txBox="1"/>
          <p:nvPr/>
        </p:nvSpPr>
        <p:spPr>
          <a:xfrm>
            <a:off x="6223309" y="1400261"/>
            <a:ext cx="2895981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100" b="1" i="0">
                <a:solidFill>
                  <a:schemeClr val="tx2"/>
                </a:solidFill>
                <a:effectLst/>
              </a:rPr>
              <a:t>2023 </a:t>
            </a:r>
            <a:r>
              <a:rPr lang="pl-PL" sz="1100" b="0" i="0">
                <a:solidFill>
                  <a:schemeClr val="tx2"/>
                </a:solidFill>
                <a:effectLst/>
              </a:rPr>
              <a:t>Dyrektywa RED III: cel 42,5% a nawet </a:t>
            </a:r>
            <a:r>
              <a:rPr lang="pl-PL" sz="1100" b="1" i="0">
                <a:solidFill>
                  <a:schemeClr val="tx2"/>
                </a:solidFill>
                <a:effectLst/>
              </a:rPr>
              <a:t>45%</a:t>
            </a:r>
            <a:r>
              <a:rPr lang="pl-PL" sz="1100" b="0" i="0">
                <a:solidFill>
                  <a:schemeClr val="tx2"/>
                </a:solidFill>
                <a:effectLst/>
              </a:rPr>
              <a:t> w 2030 r.</a:t>
            </a:r>
          </a:p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100" b="1" i="0">
                <a:solidFill>
                  <a:schemeClr val="tx2"/>
                </a:solidFill>
                <a:effectLst/>
              </a:rPr>
              <a:t>2022 </a:t>
            </a:r>
            <a:r>
              <a:rPr lang="pl-PL" sz="1100" b="0" i="0" err="1">
                <a:solidFill>
                  <a:schemeClr val="tx2"/>
                </a:solidFill>
                <a:effectLst/>
              </a:rPr>
              <a:t>REPowerEU</a:t>
            </a:r>
            <a:r>
              <a:rPr lang="pl-PL" sz="1100" b="0" i="0">
                <a:solidFill>
                  <a:schemeClr val="tx2"/>
                </a:solidFill>
                <a:effectLst/>
              </a:rPr>
              <a:t>: nowa propozycja KE celu OZE </a:t>
            </a:r>
            <a:r>
              <a:rPr lang="pl-PL" sz="1100" b="1" i="0">
                <a:solidFill>
                  <a:schemeClr val="tx2"/>
                </a:solidFill>
                <a:effectLst/>
              </a:rPr>
              <a:t>45%</a:t>
            </a:r>
            <a:r>
              <a:rPr lang="pl-PL" sz="1100" b="0" i="0">
                <a:solidFill>
                  <a:schemeClr val="tx2"/>
                </a:solidFill>
                <a:effectLst/>
              </a:rPr>
              <a:t> w 2030 r.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100" b="1" i="0">
                <a:solidFill>
                  <a:schemeClr val="tx2"/>
                </a:solidFill>
                <a:effectLst/>
              </a:rPr>
              <a:t>2021 </a:t>
            </a:r>
            <a:r>
              <a:rPr lang="pl-PL" sz="1100" b="0" i="0">
                <a:solidFill>
                  <a:schemeClr val="tx2"/>
                </a:solidFill>
                <a:effectLst/>
              </a:rPr>
              <a:t>Fit for 55: propozycja rewizji dyrektywy i podniesienia celu OZE </a:t>
            </a:r>
            <a:r>
              <a:rPr lang="pl-PL" sz="1100">
                <a:solidFill>
                  <a:schemeClr val="tx2"/>
                </a:solidFill>
              </a:rPr>
              <a:t>do </a:t>
            </a:r>
            <a:r>
              <a:rPr lang="pl-PL" sz="1100" b="1">
                <a:solidFill>
                  <a:schemeClr val="tx2"/>
                </a:solidFill>
              </a:rPr>
              <a:t>40%</a:t>
            </a:r>
            <a:r>
              <a:rPr lang="pl-PL" sz="1100">
                <a:solidFill>
                  <a:schemeClr val="tx2"/>
                </a:solidFill>
              </a:rPr>
              <a:t> w 2030 r.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100" b="1" i="0">
                <a:solidFill>
                  <a:schemeClr val="tx2"/>
                </a:solidFill>
                <a:effectLst/>
              </a:rPr>
              <a:t>2018 </a:t>
            </a:r>
            <a:r>
              <a:rPr lang="pl-PL" sz="1100" b="0" i="0">
                <a:solidFill>
                  <a:schemeClr val="tx2"/>
                </a:solidFill>
                <a:effectLst/>
              </a:rPr>
              <a:t>Zmieniona dyrektywa RED II: cel OZE </a:t>
            </a:r>
            <a:r>
              <a:rPr lang="pl-PL" sz="1100" b="1" i="0">
                <a:solidFill>
                  <a:schemeClr val="tx2"/>
                </a:solidFill>
                <a:effectLst/>
              </a:rPr>
              <a:t>32%</a:t>
            </a:r>
            <a:r>
              <a:rPr lang="pl-PL" sz="1100" b="0" i="0">
                <a:solidFill>
                  <a:schemeClr val="tx2"/>
                </a:solidFill>
                <a:effectLst/>
              </a:rPr>
              <a:t> w 2030 r.</a:t>
            </a:r>
          </a:p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100" b="1" i="0">
                <a:solidFill>
                  <a:schemeClr val="tx2"/>
                </a:solidFill>
                <a:effectLst/>
              </a:rPr>
              <a:t>2009 </a:t>
            </a:r>
            <a:r>
              <a:rPr lang="pl-PL" sz="1100" b="0" i="0">
                <a:solidFill>
                  <a:schemeClr val="tx2"/>
                </a:solidFill>
                <a:effectLst/>
              </a:rPr>
              <a:t>Dyrektywa RED I: cel OZE </a:t>
            </a:r>
            <a:r>
              <a:rPr lang="pl-PL" sz="1100" b="1" i="0">
                <a:solidFill>
                  <a:schemeClr val="tx2"/>
                </a:solidFill>
                <a:effectLst/>
              </a:rPr>
              <a:t>20%</a:t>
            </a:r>
            <a:r>
              <a:rPr lang="pl-PL" sz="1100" b="0" i="0">
                <a:solidFill>
                  <a:schemeClr val="tx2"/>
                </a:solidFill>
                <a:effectLst/>
              </a:rPr>
              <a:t> udziału energii odnawialnej do 2020 r. </a:t>
            </a:r>
            <a:endParaRPr lang="pl-PL" sz="1100">
              <a:solidFill>
                <a:schemeClr val="tx2"/>
              </a:solidFill>
            </a:endParaRPr>
          </a:p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100" b="1" i="0">
                <a:solidFill>
                  <a:schemeClr val="tx2"/>
                </a:solidFill>
                <a:effectLst/>
              </a:rPr>
              <a:t>2003 </a:t>
            </a:r>
            <a:r>
              <a:rPr lang="pl-PL" sz="1100" b="0" i="0">
                <a:solidFill>
                  <a:schemeClr val="tx2"/>
                </a:solidFill>
                <a:effectLst/>
              </a:rPr>
              <a:t>Dyrektywa w sprawie biopaliw i paliw odnawialnych dla transportu: krajowe cele dotyczące biopaliw</a:t>
            </a:r>
          </a:p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100" b="1" i="0">
                <a:solidFill>
                  <a:schemeClr val="tx2"/>
                </a:solidFill>
                <a:effectLst/>
              </a:rPr>
              <a:t>2001 </a:t>
            </a:r>
            <a:r>
              <a:rPr lang="pl-PL" sz="1100" b="0" i="0">
                <a:solidFill>
                  <a:schemeClr val="tx2"/>
                </a:solidFill>
                <a:effectLst/>
              </a:rPr>
              <a:t>Dyrektywa w sprawie produkcji energii elektrycznej ze źródeł odnawialnych: krajowe cele orientacyjne </a:t>
            </a:r>
          </a:p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100" b="1" i="0">
                <a:solidFill>
                  <a:schemeClr val="tx2"/>
                </a:solidFill>
                <a:effectLst/>
              </a:rPr>
              <a:t>2000</a:t>
            </a:r>
            <a:r>
              <a:rPr lang="pl-PL" sz="1100" b="1">
                <a:solidFill>
                  <a:schemeClr val="tx2"/>
                </a:solidFill>
              </a:rPr>
              <a:t> </a:t>
            </a:r>
            <a:r>
              <a:rPr lang="pl-PL" sz="1100" b="0" i="0">
                <a:solidFill>
                  <a:schemeClr val="tx2"/>
                </a:solidFill>
                <a:effectLst/>
              </a:rPr>
              <a:t>Pierwsza duża farma wiatrowa na morzu (Dania) </a:t>
            </a:r>
            <a:endParaRPr lang="pl-PL" sz="1100">
              <a:solidFill>
                <a:schemeClr val="tx2"/>
              </a:solidFill>
            </a:endParaRPr>
          </a:p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100" b="1" i="0">
                <a:solidFill>
                  <a:schemeClr val="tx2"/>
                </a:solidFill>
                <a:effectLst/>
              </a:rPr>
              <a:t>1997</a:t>
            </a:r>
            <a:r>
              <a:rPr lang="pl-PL" sz="1100" b="1">
                <a:solidFill>
                  <a:schemeClr val="tx2"/>
                </a:solidFill>
              </a:rPr>
              <a:t> </a:t>
            </a:r>
            <a:r>
              <a:rPr lang="pl-PL" sz="1100" b="0" i="0">
                <a:solidFill>
                  <a:schemeClr val="tx2"/>
                </a:solidFill>
                <a:effectLst/>
              </a:rPr>
              <a:t>Energia na przyszłość: odnawialne źródła energii: orientacyjny cel UE na poziomie </a:t>
            </a:r>
            <a:r>
              <a:rPr lang="pl-PL" sz="1100" b="1" i="0">
                <a:solidFill>
                  <a:schemeClr val="tx2"/>
                </a:solidFill>
                <a:effectLst/>
              </a:rPr>
              <a:t>12%</a:t>
            </a:r>
            <a:r>
              <a:rPr lang="pl-PL" sz="1100" b="0" i="0">
                <a:solidFill>
                  <a:schemeClr val="tx2"/>
                </a:solidFill>
                <a:effectLst/>
              </a:rPr>
              <a:t> OZE do 2010 r.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48D12D3-A9C5-78D7-CA41-B5BD16127932}"/>
              </a:ext>
            </a:extLst>
          </p:cNvPr>
          <p:cNvSpPr txBox="1"/>
          <p:nvPr/>
        </p:nvSpPr>
        <p:spPr>
          <a:xfrm>
            <a:off x="173866" y="1669564"/>
            <a:ext cx="590141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2"/>
                </a:solidFill>
              </a:rPr>
              <a:t>Udział OZE w europejskim </a:t>
            </a:r>
            <a:r>
              <a:rPr lang="pl-PL" sz="1600" dirty="0" err="1">
                <a:solidFill>
                  <a:schemeClr val="tx2"/>
                </a:solidFill>
              </a:rPr>
              <a:t>miksie</a:t>
            </a:r>
            <a:r>
              <a:rPr lang="pl-PL" sz="1600" dirty="0">
                <a:solidFill>
                  <a:schemeClr val="tx2"/>
                </a:solidFill>
              </a:rPr>
              <a:t> energetycznym </a:t>
            </a:r>
            <a:r>
              <a:rPr lang="pl-PL" sz="1600" b="1" dirty="0">
                <a:solidFill>
                  <a:schemeClr val="tx2"/>
                </a:solidFill>
              </a:rPr>
              <a:t>42,5%</a:t>
            </a:r>
            <a:r>
              <a:rPr lang="pl-PL" sz="1600" dirty="0">
                <a:solidFill>
                  <a:schemeClr val="tx2"/>
                </a:solidFill>
              </a:rPr>
              <a:t> do 2030 r., docelowo do </a:t>
            </a:r>
            <a:r>
              <a:rPr lang="pl-PL" sz="1600" b="1" dirty="0">
                <a:solidFill>
                  <a:schemeClr val="tx2"/>
                </a:solidFill>
              </a:rPr>
              <a:t>45%</a:t>
            </a:r>
            <a:r>
              <a:rPr lang="pl-PL" sz="1600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2"/>
                </a:solidFill>
              </a:rPr>
              <a:t>Transport</a:t>
            </a:r>
            <a:r>
              <a:rPr lang="pl-PL" sz="1600" dirty="0">
                <a:solidFill>
                  <a:schemeClr val="tx2"/>
                </a:solidFill>
              </a:rPr>
              <a:t> - poziom wykorzystania OZE w 2030 r. </a:t>
            </a:r>
            <a:r>
              <a:rPr lang="pl-PL" sz="1600" b="1" dirty="0">
                <a:solidFill>
                  <a:schemeClr val="tx2"/>
                </a:solidFill>
              </a:rPr>
              <a:t>29% </a:t>
            </a:r>
            <a:r>
              <a:rPr lang="pl-PL" sz="1600" dirty="0">
                <a:solidFill>
                  <a:schemeClr val="tx2"/>
                </a:solidFill>
              </a:rPr>
              <a:t>z poprzednich 14%</a:t>
            </a:r>
          </a:p>
          <a:p>
            <a:pPr lvl="1">
              <a:spcBef>
                <a:spcPts val="1200"/>
              </a:spcBef>
            </a:pPr>
            <a:r>
              <a:rPr lang="pl-PL" sz="1600" b="1" dirty="0">
                <a:solidFill>
                  <a:schemeClr val="tx2"/>
                </a:solidFill>
              </a:rPr>
              <a:t>5,5%</a:t>
            </a:r>
            <a:r>
              <a:rPr lang="pl-PL" sz="1600" dirty="0">
                <a:solidFill>
                  <a:schemeClr val="tx2"/>
                </a:solidFill>
              </a:rPr>
              <a:t> wykorzystanie zaawansowanych biopaliw oraz paliw odnawialnych pochodzenia </a:t>
            </a:r>
            <a:r>
              <a:rPr lang="pl-PL" sz="1600" dirty="0" err="1">
                <a:solidFill>
                  <a:schemeClr val="tx2"/>
                </a:solidFill>
              </a:rPr>
              <a:t>niebiologicznego</a:t>
            </a:r>
            <a:r>
              <a:rPr lang="pl-PL" sz="1600" dirty="0">
                <a:solidFill>
                  <a:schemeClr val="tx2"/>
                </a:solidFill>
              </a:rPr>
              <a:t> (głównie wodoru i jego pochodnych)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2"/>
                </a:solidFill>
              </a:rPr>
              <a:t>Przemysł</a:t>
            </a:r>
            <a:r>
              <a:rPr lang="pl-PL" sz="1600" dirty="0">
                <a:solidFill>
                  <a:schemeClr val="tx2"/>
                </a:solidFill>
              </a:rPr>
              <a:t> - zwiększenie OZE o </a:t>
            </a:r>
            <a:r>
              <a:rPr lang="pl-PL" sz="1600" b="1" dirty="0">
                <a:solidFill>
                  <a:schemeClr val="tx2"/>
                </a:solidFill>
              </a:rPr>
              <a:t>1,6%</a:t>
            </a:r>
            <a:r>
              <a:rPr lang="pl-PL" sz="1600" dirty="0">
                <a:solidFill>
                  <a:schemeClr val="tx2"/>
                </a:solidFill>
              </a:rPr>
              <a:t> rocznie, przy czym do 2030 roku aż </a:t>
            </a:r>
            <a:r>
              <a:rPr lang="pl-PL" sz="1600" b="1" dirty="0">
                <a:solidFill>
                  <a:schemeClr val="tx2"/>
                </a:solidFill>
              </a:rPr>
              <a:t>42%</a:t>
            </a:r>
            <a:r>
              <a:rPr lang="pl-PL" sz="1600" dirty="0">
                <a:solidFill>
                  <a:schemeClr val="tx2"/>
                </a:solidFill>
              </a:rPr>
              <a:t> wodoru w przemyśle ma pochodzić z paliw odnawialnych pochodzenia </a:t>
            </a:r>
            <a:r>
              <a:rPr lang="pl-PL" sz="1600" dirty="0" err="1">
                <a:solidFill>
                  <a:schemeClr val="tx2"/>
                </a:solidFill>
              </a:rPr>
              <a:t>niebiologicznego</a:t>
            </a:r>
            <a:r>
              <a:rPr lang="pl-PL" sz="1600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2"/>
                </a:solidFill>
              </a:rPr>
              <a:t>Budownictwo</a:t>
            </a:r>
            <a:r>
              <a:rPr lang="pl-PL" sz="1600" dirty="0">
                <a:solidFill>
                  <a:schemeClr val="tx2"/>
                </a:solidFill>
              </a:rPr>
              <a:t> - do 2030 roku zakłada się wykorzystanie aż </a:t>
            </a:r>
            <a:r>
              <a:rPr lang="pl-PL" sz="1600" b="1" dirty="0">
                <a:solidFill>
                  <a:schemeClr val="tx2"/>
                </a:solidFill>
              </a:rPr>
              <a:t>49% </a:t>
            </a:r>
            <a:r>
              <a:rPr lang="pl-PL" sz="1600" dirty="0">
                <a:solidFill>
                  <a:schemeClr val="tx2"/>
                </a:solidFill>
              </a:rPr>
              <a:t>energii odnawialnej do zasilania instalacji HVAC </a:t>
            </a:r>
          </a:p>
        </p:txBody>
      </p:sp>
    </p:spTree>
    <p:extLst>
      <p:ext uri="{BB962C8B-B14F-4D97-AF65-F5344CB8AC3E}">
        <p14:creationId xmlns:p14="http://schemas.microsoft.com/office/powerpoint/2010/main" val="1845885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994C675-6F9A-BB61-B12C-2CDBF8481720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7C3D9738-A904-034A-AA31-AE6E43FF8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 err="1"/>
              <a:t>REPowerEU</a:t>
            </a:r>
            <a:endParaRPr lang="pl-PL" sz="2000" dirty="0"/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74EA645A-A092-189F-EBB2-F75F5FAF74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C2E898E-6F71-BB6D-C6E3-F937252AD4F9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099A040-0E9F-0266-3DF1-C2AFFAC07D73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25</a:t>
            </a:fld>
            <a:endParaRPr lang="pl-PL"/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AFFAAF77-FA4B-C7B5-CBD9-93EEE18AFF4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 dirty="0"/>
              <a:t>Strategia uniezależnienia się od rosyjskich surowców - 18 maja 2022 r. </a:t>
            </a:r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E7EB8FF-E935-A5DC-1866-09E485CEC664}"/>
              </a:ext>
            </a:extLst>
          </p:cNvPr>
          <p:cNvSpPr txBox="1"/>
          <p:nvPr/>
        </p:nvSpPr>
        <p:spPr>
          <a:xfrm>
            <a:off x="405819" y="1765074"/>
            <a:ext cx="3659635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buNone/>
            </a:pPr>
            <a:r>
              <a:rPr lang="pl-PL" sz="1400" b="0" i="0" dirty="0">
                <a:solidFill>
                  <a:schemeClr val="tx2"/>
                </a:solidFill>
                <a:effectLst/>
              </a:rPr>
              <a:t>4 kluczowe założenia dla zrealizowania planu uniezależnienia się od rosyjskich surowców:</a:t>
            </a:r>
          </a:p>
          <a:p>
            <a:pPr algn="l">
              <a:spcBef>
                <a:spcPts val="600"/>
              </a:spcBef>
              <a:buNone/>
            </a:pPr>
            <a:r>
              <a:rPr lang="pl-PL" sz="1400" i="0" dirty="0">
                <a:solidFill>
                  <a:schemeClr val="tx2"/>
                </a:solidFill>
                <a:effectLst/>
              </a:rPr>
              <a:t>(1) Oszczędzanie energii;</a:t>
            </a:r>
          </a:p>
          <a:p>
            <a:pPr algn="l">
              <a:spcBef>
                <a:spcPts val="600"/>
              </a:spcBef>
              <a:buNone/>
            </a:pPr>
            <a:r>
              <a:rPr lang="pl-PL" sz="1400" i="0" dirty="0">
                <a:solidFill>
                  <a:schemeClr val="tx2"/>
                </a:solidFill>
                <a:effectLst/>
              </a:rPr>
              <a:t>(2) Dywersyfikacja dostaw;</a:t>
            </a:r>
          </a:p>
          <a:p>
            <a:pPr algn="l">
              <a:spcBef>
                <a:spcPts val="600"/>
              </a:spcBef>
              <a:buNone/>
            </a:pPr>
            <a:r>
              <a:rPr lang="pl-PL" sz="1400" i="0" dirty="0">
                <a:solidFill>
                  <a:schemeClr val="tx2"/>
                </a:solidFill>
                <a:effectLst/>
              </a:rPr>
              <a:t>(3) Przyspieszenie przejścia na czystą energię;</a:t>
            </a:r>
          </a:p>
          <a:p>
            <a:pPr algn="l">
              <a:spcBef>
                <a:spcPts val="600"/>
              </a:spcBef>
              <a:buNone/>
            </a:pPr>
            <a:r>
              <a:rPr lang="pl-PL" sz="1400" i="0" dirty="0">
                <a:solidFill>
                  <a:schemeClr val="tx2"/>
                </a:solidFill>
                <a:effectLst/>
              </a:rPr>
              <a:t>(4) Inteligentne łączenie inwestycji i reform.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3C4D1AB-C950-B824-C265-8A7B2A5B9BE4}"/>
              </a:ext>
            </a:extLst>
          </p:cNvPr>
          <p:cNvSpPr txBox="1"/>
          <p:nvPr/>
        </p:nvSpPr>
        <p:spPr>
          <a:xfrm>
            <a:off x="393831" y="4456539"/>
            <a:ext cx="834432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400" dirty="0">
                <a:solidFill>
                  <a:schemeClr val="tx2"/>
                </a:solidFill>
              </a:rPr>
              <a:t>Wytworzenie </a:t>
            </a:r>
            <a:r>
              <a:rPr lang="pl-PL" sz="1400" b="1" dirty="0">
                <a:solidFill>
                  <a:schemeClr val="tx2"/>
                </a:solidFill>
              </a:rPr>
              <a:t>10 milionów ton </a:t>
            </a:r>
            <a:r>
              <a:rPr lang="pl-PL" sz="1400" dirty="0">
                <a:solidFill>
                  <a:schemeClr val="tx2"/>
                </a:solidFill>
              </a:rPr>
              <a:t>wodoru odnawialnego w swoich granicach do 2030 roku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400" dirty="0">
                <a:solidFill>
                  <a:schemeClr val="tx2"/>
                </a:solidFill>
              </a:rPr>
              <a:t>Import kolejnych </a:t>
            </a:r>
            <a:r>
              <a:rPr lang="pl-PL" sz="1400" b="1" dirty="0">
                <a:solidFill>
                  <a:schemeClr val="tx2"/>
                </a:solidFill>
              </a:rPr>
              <a:t>10 milionów ton </a:t>
            </a:r>
            <a:r>
              <a:rPr lang="pl-PL" sz="1400" dirty="0">
                <a:solidFill>
                  <a:schemeClr val="tx2"/>
                </a:solidFill>
              </a:rPr>
              <a:t>wodoru odnawialnego spoza UE do 2030 roku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400" b="0" i="0" dirty="0">
                <a:solidFill>
                  <a:schemeClr val="tx2"/>
                </a:solidFill>
                <a:effectLst/>
              </a:rPr>
              <a:t>Zmniejszenie zużycie gazu z planowanych 30% na rok 2030 na </a:t>
            </a:r>
            <a:r>
              <a:rPr lang="pl-PL" sz="1400" b="1" i="0" dirty="0">
                <a:solidFill>
                  <a:schemeClr val="tx2"/>
                </a:solidFill>
                <a:effectLst/>
              </a:rPr>
              <a:t>43%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400" dirty="0">
                <a:solidFill>
                  <a:schemeClr val="tx2"/>
                </a:solidFill>
              </a:rPr>
              <a:t>Podwyższenie celu na 2030 r. w sprawie energii odnawialnej z 40% do </a:t>
            </a:r>
            <a:r>
              <a:rPr lang="pl-PL" sz="1400" b="1" dirty="0">
                <a:solidFill>
                  <a:schemeClr val="tx2"/>
                </a:solidFill>
              </a:rPr>
              <a:t>45%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400" dirty="0">
                <a:solidFill>
                  <a:schemeClr val="tx2"/>
                </a:solidFill>
              </a:rPr>
              <a:t>Cel w zakresie paliw odnawialnych pochodzenia </a:t>
            </a:r>
            <a:r>
              <a:rPr lang="pl-PL" sz="1400" dirty="0" err="1">
                <a:solidFill>
                  <a:schemeClr val="tx2"/>
                </a:solidFill>
              </a:rPr>
              <a:t>niebiologicznego</a:t>
            </a:r>
            <a:r>
              <a:rPr lang="pl-PL" sz="1400" dirty="0">
                <a:solidFill>
                  <a:schemeClr val="tx2"/>
                </a:solidFill>
              </a:rPr>
              <a:t> </a:t>
            </a:r>
            <a:r>
              <a:rPr lang="pl-PL" sz="1400" b="1" dirty="0">
                <a:solidFill>
                  <a:schemeClr val="tx2"/>
                </a:solidFill>
              </a:rPr>
              <a:t>75% </a:t>
            </a:r>
            <a:r>
              <a:rPr lang="pl-PL" sz="1400" dirty="0">
                <a:solidFill>
                  <a:schemeClr val="tx2"/>
                </a:solidFill>
              </a:rPr>
              <a:t>w przemyśle i </a:t>
            </a:r>
            <a:r>
              <a:rPr lang="pl-PL" sz="1400" b="1" dirty="0">
                <a:solidFill>
                  <a:schemeClr val="tx2"/>
                </a:solidFill>
              </a:rPr>
              <a:t>5% </a:t>
            </a:r>
            <a:r>
              <a:rPr lang="pl-PL" sz="1400" dirty="0">
                <a:solidFill>
                  <a:schemeClr val="tx2"/>
                </a:solidFill>
              </a:rPr>
              <a:t>w transporcie</a:t>
            </a:r>
          </a:p>
        </p:txBody>
      </p:sp>
      <p:pic>
        <p:nvPicPr>
          <p:cNvPr id="1026" name="Picture 2" descr="Rete dei Comuni Sostenibili | REPowerEU: cos'è e come funziona">
            <a:extLst>
              <a:ext uri="{FF2B5EF4-FFF2-40B4-BE49-F238E27FC236}">
                <a16:creationId xmlns:a16="http://schemas.microsoft.com/office/drawing/2014/main" id="{542C06C1-0F0D-3ED9-F3CD-F11B925C7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675" y="1567611"/>
            <a:ext cx="3795713" cy="252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04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52E62EA-B28B-CE77-AE56-DDA68057652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b="1" dirty="0"/>
              <a:t>Czysta i </a:t>
            </a:r>
            <a:r>
              <a:rPr lang="pl-PL" sz="1200" b="1" dirty="0"/>
              <a:t>zrównoważona</a:t>
            </a:r>
            <a:r>
              <a:rPr lang="pl-PL" b="1" dirty="0"/>
              <a:t> mobilność - dekarbonizacja transportu - 2021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3D58DEB-1D1C-7986-0939-313EA0E176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CCAAC5D9-38C5-B6F3-A697-D9E4192EB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Zrównoważony transport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426BC16-DF2D-831E-245A-40F7875D9991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326704D-EB2E-8863-5420-D0B7FF0F16F3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0F22E5B-8302-13B7-DDC3-CE3958952C25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26</a:t>
            </a:fld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8844C31-1C4F-C219-75FC-DB7D4961FBFB}"/>
              </a:ext>
            </a:extLst>
          </p:cNvPr>
          <p:cNvSpPr txBox="1"/>
          <p:nvPr/>
        </p:nvSpPr>
        <p:spPr>
          <a:xfrm>
            <a:off x="266699" y="1477797"/>
            <a:ext cx="5895856" cy="4743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Bef>
                <a:spcPts val="600"/>
              </a:spcBef>
            </a:pPr>
            <a:r>
              <a:rPr lang="pl-PL" sz="1600" b="1" i="0" dirty="0">
                <a:solidFill>
                  <a:schemeClr val="tx2"/>
                </a:solidFill>
                <a:effectLst/>
              </a:rPr>
              <a:t>2050 Zero Nett </a:t>
            </a:r>
            <a:r>
              <a:rPr lang="pl-PL" sz="1600" b="0" i="0" dirty="0">
                <a:solidFill>
                  <a:schemeClr val="tx2"/>
                </a:solidFill>
                <a:effectLst/>
              </a:rPr>
              <a:t>- sektor transportu musi przejść transformację, która do 2050 r. </a:t>
            </a:r>
            <a:r>
              <a:rPr lang="pl-PL" sz="1600" b="1" i="0" dirty="0">
                <a:solidFill>
                  <a:schemeClr val="tx2"/>
                </a:solidFill>
                <a:effectLst/>
              </a:rPr>
              <a:t>zlikwiduje 90% jego emisji gazów cieplarnianych</a:t>
            </a:r>
            <a:r>
              <a:rPr lang="pl-PL" sz="1600" b="0" i="0" dirty="0">
                <a:solidFill>
                  <a:schemeClr val="tx2"/>
                </a:solidFill>
                <a:effectLst/>
              </a:rPr>
              <a:t> w porównaniu z poziomem emisji z 1990 r.</a:t>
            </a:r>
          </a:p>
          <a:p>
            <a:pPr>
              <a:lnSpc>
                <a:spcPts val="2300"/>
              </a:lnSpc>
              <a:spcBef>
                <a:spcPts val="600"/>
              </a:spcBef>
              <a:buNone/>
            </a:pPr>
            <a:endParaRPr lang="pl-PL" sz="1600" dirty="0">
              <a:solidFill>
                <a:schemeClr val="tx2"/>
              </a:solidFill>
            </a:endParaRPr>
          </a:p>
          <a:p>
            <a:pPr>
              <a:lnSpc>
                <a:spcPts val="2300"/>
              </a:lnSpc>
              <a:spcBef>
                <a:spcPts val="600"/>
              </a:spcBef>
              <a:buNone/>
            </a:pPr>
            <a:r>
              <a:rPr lang="pl-PL" sz="1600" dirty="0">
                <a:solidFill>
                  <a:schemeClr val="tx2"/>
                </a:solidFill>
              </a:rPr>
              <a:t>W maju 2024 r. Rada przyjęła nowe przepisy zaostrzające normy emisji dla pojazdów ciężarowych: </a:t>
            </a:r>
            <a:r>
              <a:rPr lang="pl-PL" sz="1600" b="1" dirty="0">
                <a:solidFill>
                  <a:schemeClr val="tx2"/>
                </a:solidFill>
              </a:rPr>
              <a:t>redukcja emisji CO₂</a:t>
            </a:r>
            <a:r>
              <a:rPr lang="pl-PL" sz="1600" dirty="0">
                <a:solidFill>
                  <a:schemeClr val="tx2"/>
                </a:solidFill>
              </a:rPr>
              <a:t> w transporcie drogowym:</a:t>
            </a:r>
          </a:p>
          <a:p>
            <a:pPr lvl="1">
              <a:lnSpc>
                <a:spcPts val="2300"/>
              </a:lnSpc>
              <a:spcBef>
                <a:spcPts val="600"/>
              </a:spcBef>
            </a:pPr>
            <a:r>
              <a:rPr lang="pl-PL" sz="1600" dirty="0">
                <a:solidFill>
                  <a:schemeClr val="tx2"/>
                </a:solidFill>
              </a:rPr>
              <a:t>2030 r. -45% </a:t>
            </a:r>
          </a:p>
          <a:p>
            <a:pPr lvl="1">
              <a:lnSpc>
                <a:spcPts val="2300"/>
              </a:lnSpc>
              <a:spcBef>
                <a:spcPts val="600"/>
              </a:spcBef>
            </a:pPr>
            <a:r>
              <a:rPr lang="pl-PL" sz="1600" dirty="0">
                <a:solidFill>
                  <a:schemeClr val="tx2"/>
                </a:solidFill>
              </a:rPr>
              <a:t>2035 r. -65%</a:t>
            </a:r>
          </a:p>
          <a:p>
            <a:pPr lvl="1">
              <a:lnSpc>
                <a:spcPts val="2300"/>
              </a:lnSpc>
              <a:spcBef>
                <a:spcPts val="600"/>
              </a:spcBef>
            </a:pPr>
            <a:r>
              <a:rPr lang="pl-PL" sz="1600" dirty="0">
                <a:solidFill>
                  <a:schemeClr val="tx2"/>
                </a:solidFill>
              </a:rPr>
              <a:t>2040 r. -90%</a:t>
            </a:r>
          </a:p>
          <a:p>
            <a:pPr>
              <a:lnSpc>
                <a:spcPts val="2300"/>
              </a:lnSpc>
              <a:spcBef>
                <a:spcPts val="600"/>
              </a:spcBef>
            </a:pPr>
            <a:endParaRPr lang="pl-PL" sz="1600" b="1" dirty="0">
              <a:solidFill>
                <a:schemeClr val="tx2"/>
              </a:solidFill>
            </a:endParaRPr>
          </a:p>
          <a:p>
            <a:pPr>
              <a:lnSpc>
                <a:spcPts val="2300"/>
              </a:lnSpc>
              <a:spcBef>
                <a:spcPts val="600"/>
              </a:spcBef>
            </a:pPr>
            <a:r>
              <a:rPr lang="pl-PL" sz="1600" b="1" dirty="0">
                <a:solidFill>
                  <a:schemeClr val="tx2"/>
                </a:solidFill>
              </a:rPr>
              <a:t>Od 2035 r. wszystkie nowe samochody osobowe i dostawcze będą musiały być zeroemisyjne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824B27-3FF4-64BE-B856-46E16B75C2B0}"/>
              </a:ext>
            </a:extLst>
          </p:cNvPr>
          <p:cNvSpPr txBox="1"/>
          <p:nvPr/>
        </p:nvSpPr>
        <p:spPr>
          <a:xfrm>
            <a:off x="6315196" y="3124631"/>
            <a:ext cx="2743200" cy="15853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5040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tx2"/>
                </a:solidFill>
              </a:rPr>
              <a:t>Transport </a:t>
            </a:r>
            <a:r>
              <a:rPr lang="en-US" sz="1400" b="1" dirty="0" err="1">
                <a:solidFill>
                  <a:schemeClr val="tx2"/>
                </a:solidFill>
              </a:rPr>
              <a:t>odpowiada</a:t>
            </a:r>
            <a:r>
              <a:rPr lang="en-US" sz="1400" b="1" dirty="0">
                <a:solidFill>
                  <a:schemeClr val="tx2"/>
                </a:solidFill>
              </a:rPr>
              <a:t> za ok. 24% </a:t>
            </a:r>
            <a:r>
              <a:rPr lang="en-US" sz="1400" b="1" dirty="0" err="1">
                <a:solidFill>
                  <a:schemeClr val="tx2"/>
                </a:solidFill>
              </a:rPr>
              <a:t>emisji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en-US" sz="1400" b="1" dirty="0" err="1">
                <a:solidFill>
                  <a:schemeClr val="tx2"/>
                </a:solidFill>
              </a:rPr>
              <a:t>gazów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cieplarnianych</a:t>
            </a:r>
            <a:r>
              <a:rPr lang="en-US" sz="1400" dirty="0">
                <a:solidFill>
                  <a:schemeClr val="tx2"/>
                </a:solidFill>
              </a:rPr>
              <a:t> w UE, z </a:t>
            </a:r>
            <a:r>
              <a:rPr lang="en-US" sz="1400" dirty="0" err="1">
                <a:solidFill>
                  <a:schemeClr val="tx2"/>
                </a:solidFill>
              </a:rPr>
              <a:t>czego</a:t>
            </a:r>
            <a:r>
              <a:rPr lang="en-US" sz="1400" dirty="0">
                <a:solidFill>
                  <a:schemeClr val="tx2"/>
                </a:solidFill>
              </a:rPr>
              <a:t> 70% </a:t>
            </a:r>
            <a:r>
              <a:rPr lang="en-US" sz="1400" dirty="0" err="1">
                <a:solidFill>
                  <a:schemeClr val="tx2"/>
                </a:solidFill>
              </a:rPr>
              <a:t>przypada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na</a:t>
            </a:r>
            <a:r>
              <a:rPr lang="en-US" sz="1400" dirty="0">
                <a:solidFill>
                  <a:schemeClr val="tx2"/>
                </a:solidFill>
              </a:rPr>
              <a:t> transport </a:t>
            </a:r>
            <a:r>
              <a:rPr lang="en-US" sz="1400" dirty="0" err="1">
                <a:solidFill>
                  <a:schemeClr val="tx2"/>
                </a:solidFill>
              </a:rPr>
              <a:t>drogowy</a:t>
            </a:r>
            <a:r>
              <a:rPr lang="en-US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234E04-8EC8-12C6-4BD4-AE19833FD2A8}"/>
              </a:ext>
            </a:extLst>
          </p:cNvPr>
          <p:cNvSpPr txBox="1"/>
          <p:nvPr/>
        </p:nvSpPr>
        <p:spPr>
          <a:xfrm>
            <a:off x="6317891" y="4901942"/>
            <a:ext cx="2743200" cy="12621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5040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</a:rPr>
              <a:t>To </a:t>
            </a:r>
            <a:r>
              <a:rPr lang="en-US" sz="1400" b="1" dirty="0" err="1">
                <a:solidFill>
                  <a:schemeClr val="tx2"/>
                </a:solidFill>
              </a:rPr>
              <a:t>jedyny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en-US" sz="1400" b="1" dirty="0" err="1">
                <a:solidFill>
                  <a:schemeClr val="tx2"/>
                </a:solidFill>
              </a:rPr>
              <a:t>sektor</a:t>
            </a:r>
            <a:r>
              <a:rPr lang="en-US" sz="1400" b="1" dirty="0">
                <a:solidFill>
                  <a:schemeClr val="tx2"/>
                </a:solidFill>
              </a:rPr>
              <a:t>,</a:t>
            </a:r>
            <a:r>
              <a:rPr lang="en-US" sz="1400" dirty="0">
                <a:solidFill>
                  <a:schemeClr val="tx2"/>
                </a:solidFill>
              </a:rPr>
              <a:t> w </a:t>
            </a:r>
            <a:r>
              <a:rPr lang="en-US" sz="1400" dirty="0" err="1">
                <a:solidFill>
                  <a:schemeClr val="tx2"/>
                </a:solidFill>
              </a:rPr>
              <a:t>którym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emisje</a:t>
            </a:r>
            <a:r>
              <a:rPr lang="en-US" sz="1400" dirty="0">
                <a:solidFill>
                  <a:schemeClr val="tx2"/>
                </a:solidFill>
              </a:rPr>
              <a:t> od 1990 r. </a:t>
            </a:r>
            <a:r>
              <a:rPr lang="en-US" sz="1400" dirty="0" err="1">
                <a:solidFill>
                  <a:schemeClr val="tx2"/>
                </a:solidFill>
              </a:rPr>
              <a:t>wciąż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rosły</a:t>
            </a:r>
            <a:r>
              <a:rPr lang="en-US" sz="1400" dirty="0">
                <a:solidFill>
                  <a:schemeClr val="tx2"/>
                </a:solidFill>
              </a:rPr>
              <a:t> – </a:t>
            </a:r>
            <a:r>
              <a:rPr lang="en-US" sz="1400" dirty="0" err="1">
                <a:solidFill>
                  <a:schemeClr val="tx2"/>
                </a:solidFill>
              </a:rPr>
              <a:t>dlatego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transformacja</a:t>
            </a:r>
            <a:r>
              <a:rPr lang="en-US" sz="1400" dirty="0">
                <a:solidFill>
                  <a:schemeClr val="tx2"/>
                </a:solidFill>
              </a:rPr>
              <a:t> jest </a:t>
            </a:r>
            <a:r>
              <a:rPr lang="en-US" sz="1400" dirty="0" err="1">
                <a:solidFill>
                  <a:schemeClr val="tx2"/>
                </a:solidFill>
              </a:rPr>
              <a:t>kluczowa</a:t>
            </a:r>
            <a:r>
              <a:rPr lang="en-US" sz="1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BF7196-109D-82A1-8354-D8B9C68F0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324" y="1214492"/>
            <a:ext cx="2980944" cy="154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80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A9B01-9CDB-F0EB-C36E-7214DEF6A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Abstrakcyjne tło z zakrzywionymi zielonymi paskami">
            <a:extLst>
              <a:ext uri="{FF2B5EF4-FFF2-40B4-BE49-F238E27FC236}">
                <a16:creationId xmlns:a16="http://schemas.microsoft.com/office/drawing/2014/main" id="{EB466764-7379-A5FE-05A6-EF5526897DD5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E0928-F341-3E4B-4DE1-6DF894DD6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pl-PL" sz="4400" dirty="0"/>
              <a:t>Zielona gospodarka</a:t>
            </a:r>
            <a:endParaRPr lang="en-US" sz="44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7B409C6-8212-3F75-445D-084D7988572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pl-PL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3878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2815B09-0B75-C358-3BC9-73B6349546D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 b="1"/>
              <a:t>Emisje gazów cieplarnianych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4D2B9B6-4C04-BE8A-4C6E-C34F8CB4E4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6427AD5D-CEF0-11BF-206F-D998E2EC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Cele redukcyjne – realia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FDC673F-97C9-A68B-E962-EFA6ECCED88E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12DCBC-896C-0127-3FA5-A94216A716F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5032597" y="6548093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4E8AB2C-AF39-1E94-CF23-8BAC6E8AA93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28</a:t>
            </a:fld>
            <a:endParaRPr lang="pl-PL"/>
          </a:p>
        </p:txBody>
      </p:sp>
      <p:pic>
        <p:nvPicPr>
          <p:cNvPr id="8194" name="Picture 2" descr="Infografika przedstawiająca dane, prognozy i cele dotyczące emisji gazów cieplarnianych w UE w latach 1990–2050.">
            <a:extLst>
              <a:ext uri="{FF2B5EF4-FFF2-40B4-BE49-F238E27FC236}">
                <a16:creationId xmlns:a16="http://schemas.microsoft.com/office/drawing/2014/main" id="{0DC083F0-697F-D565-0572-A7C947226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30"/>
          <a:stretch>
            <a:fillRect/>
          </a:stretch>
        </p:blipFill>
        <p:spPr bwMode="auto">
          <a:xfrm>
            <a:off x="53340" y="1483298"/>
            <a:ext cx="6118860" cy="49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3600F1A-7E55-DF34-8001-E94FD7B45454}"/>
              </a:ext>
            </a:extLst>
          </p:cNvPr>
          <p:cNvSpPr txBox="1"/>
          <p:nvPr/>
        </p:nvSpPr>
        <p:spPr>
          <a:xfrm>
            <a:off x="6260832" y="1381601"/>
            <a:ext cx="2829828" cy="4875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pl-PL" sz="1600" dirty="0">
                <a:solidFill>
                  <a:schemeClr val="tx2"/>
                </a:solidFill>
              </a:rPr>
              <a:t>Szacuje się, że emisje UE w 2023 r. były o </a:t>
            </a:r>
            <a:r>
              <a:rPr lang="pl-PL" sz="1600" b="1" dirty="0">
                <a:solidFill>
                  <a:schemeClr val="tx2"/>
                </a:solidFill>
              </a:rPr>
              <a:t>37%</a:t>
            </a:r>
            <a:r>
              <a:rPr lang="pl-PL" sz="1600" dirty="0">
                <a:solidFill>
                  <a:schemeClr val="tx2"/>
                </a:solidFill>
              </a:rPr>
              <a:t> niższe niż w 1990 r., po znaczącym spadku o 8% w porównaniu z 2022 r.</a:t>
            </a:r>
            <a:br>
              <a:rPr lang="pl-PL" sz="1600" dirty="0">
                <a:solidFill>
                  <a:schemeClr val="tx2"/>
                </a:solidFill>
              </a:rPr>
            </a:br>
            <a:r>
              <a:rPr lang="pl-PL" sz="1600" dirty="0">
                <a:solidFill>
                  <a:schemeClr val="tx2"/>
                </a:solidFill>
              </a:rPr>
              <a:t>Jest to największy spadek emisji z roku na rok od dziesięcioleci, z wyjątkiem spadku spowodowanego pandemią COVID-19 w 2020 roku. Postęp ten wyniknął ze spadku zużycia węgla i wzrostu udziału odnawialnych źródeł energii, a także ze zmniejszenia zużycia energii w całej Europie.</a:t>
            </a:r>
          </a:p>
        </p:txBody>
      </p:sp>
    </p:spTree>
    <p:extLst>
      <p:ext uri="{BB962C8B-B14F-4D97-AF65-F5344CB8AC3E}">
        <p14:creationId xmlns:p14="http://schemas.microsoft.com/office/powerpoint/2010/main" val="4084112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427E9B-C156-AF9C-C489-C5934D45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CO</a:t>
            </a:r>
            <a:r>
              <a:rPr lang="pl-PL" sz="2000" baseline="-25000" dirty="0"/>
              <a:t>2</a:t>
            </a:r>
            <a:r>
              <a:rPr lang="pl-PL" sz="2000" dirty="0"/>
              <a:t> a PKB - 2018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E1849CD-FC78-0600-A67E-C4D35CA95A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757F726-1644-900E-F243-690B60D43876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81289E-BAB9-7F9E-98C4-9318917F6EA8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78A2B2-05C7-F169-F2E5-8B7E7B11E1E2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29</a:t>
            </a:fld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7E37D064-45B4-298F-A097-5CB6D5EE299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dirty="0"/>
              <a:t>Związek zamożności z emisją gazów cieplarnianych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54F84EAA-27D0-68BD-F321-E0A29DC2B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70"/>
          <a:stretch>
            <a:fillRect/>
          </a:stretch>
        </p:blipFill>
        <p:spPr bwMode="auto">
          <a:xfrm>
            <a:off x="288712" y="1355330"/>
            <a:ext cx="8696191" cy="51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095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Zbliżenie płytki drukowanej">
            <a:extLst>
              <a:ext uri="{FF2B5EF4-FFF2-40B4-BE49-F238E27FC236}">
                <a16:creationId xmlns:a16="http://schemas.microsoft.com/office/drawing/2014/main" id="{A160F97D-39B4-ED0B-CB58-8E75D52786CF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D91717B-649E-934D-A9A6-86DB07AD4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ea typeface="+mn-lt"/>
                <a:cs typeface="+mn-lt"/>
              </a:rPr>
              <a:t>Eneris</a:t>
            </a:r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A58368B-546B-D734-2105-87CFA73EA74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pl-PL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74279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A5A310-5150-9605-4914-B8ECFE627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/>
              <a:t>Emisja CO</a:t>
            </a:r>
            <a:r>
              <a:rPr lang="pl-PL" sz="2000" baseline="-25000"/>
              <a:t>2 </a:t>
            </a:r>
            <a:r>
              <a:rPr lang="pl-PL" sz="2000"/>
              <a:t>w ujęciu historycznym </a:t>
            </a:r>
            <a:endParaRPr lang="pl-PL" sz="180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6154C7-2F5F-81EE-6EDB-C9501798DD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E14B10-BAE0-0EAF-2ACD-0EAB081D6F9A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DB7CF2-2172-678B-5FF6-6A7DB9D1DBFD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F4EEFC-2AB2-6233-953E-74594AD11D3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30</a:t>
            </a:fld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F7E2C518-48A7-A855-5A20-193ED82CB6F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dirty="0"/>
              <a:t>Roczna emisja </a:t>
            </a:r>
            <a:r>
              <a:rPr lang="pl-PL" sz="1400" dirty="0"/>
              <a:t>CO</a:t>
            </a:r>
            <a:r>
              <a:rPr lang="pl-PL" sz="1400" baseline="-25000" dirty="0"/>
              <a:t>2</a:t>
            </a:r>
            <a:r>
              <a:rPr lang="pl-PL" sz="1400" dirty="0"/>
              <a:t> wybranych gospodarek światowych</a:t>
            </a:r>
            <a:endParaRPr lang="pl-PL" dirty="0"/>
          </a:p>
        </p:txBody>
      </p:sp>
      <p:pic>
        <p:nvPicPr>
          <p:cNvPr id="18434" name="Picture 2" descr="wykres liniowy całkowitych rocznych emisji pochodzących od głównych dostawców">
            <a:extLst>
              <a:ext uri="{FF2B5EF4-FFF2-40B4-BE49-F238E27FC236}">
                <a16:creationId xmlns:a16="http://schemas.microsoft.com/office/drawing/2014/main" id="{FE3D0E88-5511-5022-6841-82D9431D3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19" b="10331"/>
          <a:stretch>
            <a:fillRect/>
          </a:stretch>
        </p:blipFill>
        <p:spPr bwMode="auto">
          <a:xfrm>
            <a:off x="399160" y="1192038"/>
            <a:ext cx="8263626" cy="521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38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9C0B067-605E-F473-D441-8C709193C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/>
              <a:t>Rozwój gospodarczy – ucieczka emisji? 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F396C70F-7323-9622-7BE9-C656444764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0CFD9528-F957-1341-C481-DD5651F12FD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/>
              <a:t>Nominalne PKB UE, USA oraz Chin w okresie od 1992 do 2021 roku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E0B1DA6-B7C9-71BE-58B7-4881C1D6FA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57" y="1342245"/>
            <a:ext cx="8468603" cy="429683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4C218A4-9CC6-96F4-F043-E1560F50136F}"/>
              </a:ext>
            </a:extLst>
          </p:cNvPr>
          <p:cNvSpPr txBox="1"/>
          <p:nvPr/>
        </p:nvSpPr>
        <p:spPr>
          <a:xfrm>
            <a:off x="3003497" y="6128857"/>
            <a:ext cx="5736379" cy="228314"/>
          </a:xfrm>
          <a:prstGeom prst="rect">
            <a:avLst/>
          </a:prstGeom>
        </p:spPr>
        <p:txBody>
          <a:bodyPr vert="horz" wrap="square" lIns="0" tIns="0" rIns="0" bIns="0" spcCol="504000" rtlCol="0">
            <a:noAutofit/>
          </a:bodyPr>
          <a:lstStyle/>
          <a:p>
            <a:pPr algn="l"/>
            <a:r>
              <a:rPr lang="pl-PL" sz="800" i="1" dirty="0">
                <a:solidFill>
                  <a:schemeClr val="tx2"/>
                </a:solidFill>
              </a:rPr>
              <a:t>Źródło: Związek Przedsiębiorców i Pracodawców „Konkurencyjność UE w perspektywie globalnej”, kwiecień 2024</a:t>
            </a:r>
          </a:p>
        </p:txBody>
      </p:sp>
      <p:sp>
        <p:nvSpPr>
          <p:cNvPr id="8" name="Symbol zastępczy daty 7">
            <a:extLst>
              <a:ext uri="{FF2B5EF4-FFF2-40B4-BE49-F238E27FC236}">
                <a16:creationId xmlns:a16="http://schemas.microsoft.com/office/drawing/2014/main" id="{39BA52DA-61AB-88B6-FFFE-830E2F0CD50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10" name="Symbol zastępczy stopki 9">
            <a:extLst>
              <a:ext uri="{FF2B5EF4-FFF2-40B4-BE49-F238E27FC236}">
                <a16:creationId xmlns:a16="http://schemas.microsoft.com/office/drawing/2014/main" id="{BF1CF78D-B89E-8AAE-031D-53258FC3DBF1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4790223" y="6548093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60C14DAC-677C-ECEF-76BB-05551DC8C1F3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661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AFAC6677-C37E-1AF0-19FD-DD80A284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Cele środowiskowe UE</a:t>
            </a: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1C0E5BBF-159F-A483-86B7-FB04D3242D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 b="1" dirty="0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47A8714-56FB-D964-5E25-50B05FB772A2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96D10F7-B473-1A42-EA6C-5E7DE880D24C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907D4FB-B535-2BDA-BA88-0E2CE16F6AE8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32</a:t>
            </a:fld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4D651C1-92EA-7FE3-2C80-36D07B20755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/>
              <a:t>Wpływ na sektory gospodarki</a:t>
            </a:r>
          </a:p>
        </p:txBody>
      </p:sp>
      <p:sp>
        <p:nvSpPr>
          <p:cNvPr id="10" name="AutoShape 2" descr="Akademia ESG_Webinar_Fit for 55">
            <a:extLst>
              <a:ext uri="{FF2B5EF4-FFF2-40B4-BE49-F238E27FC236}">
                <a16:creationId xmlns:a16="http://schemas.microsoft.com/office/drawing/2014/main" id="{1DDD4212-216D-24E2-7D22-5A5DA7C278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FE18713-F036-651F-1DD9-CCA123733B81}"/>
              </a:ext>
            </a:extLst>
          </p:cNvPr>
          <p:cNvSpPr txBox="1"/>
          <p:nvPr/>
        </p:nvSpPr>
        <p:spPr>
          <a:xfrm>
            <a:off x="6170197" y="942215"/>
            <a:ext cx="32881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>
                <a:solidFill>
                  <a:schemeClr val="tx2"/>
                </a:solidFill>
              </a:rPr>
              <a:t>Źródło: na podstawie: https://akademiaesg.pl/</a:t>
            </a:r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2C138AC6-F53F-C6B5-3D34-45E76766C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297457"/>
              </p:ext>
            </p:extLst>
          </p:nvPr>
        </p:nvGraphicFramePr>
        <p:xfrm>
          <a:off x="161487" y="1229580"/>
          <a:ext cx="8819999" cy="51712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166175">
                  <a:extLst>
                    <a:ext uri="{9D8B030D-6E8A-4147-A177-3AD203B41FA5}">
                      <a16:colId xmlns:a16="http://schemas.microsoft.com/office/drawing/2014/main" val="1093017648"/>
                    </a:ext>
                  </a:extLst>
                </a:gridCol>
                <a:gridCol w="942304">
                  <a:extLst>
                    <a:ext uri="{9D8B030D-6E8A-4147-A177-3AD203B41FA5}">
                      <a16:colId xmlns:a16="http://schemas.microsoft.com/office/drawing/2014/main" val="2456424850"/>
                    </a:ext>
                  </a:extLst>
                </a:gridCol>
                <a:gridCol w="942304">
                  <a:extLst>
                    <a:ext uri="{9D8B030D-6E8A-4147-A177-3AD203B41FA5}">
                      <a16:colId xmlns:a16="http://schemas.microsoft.com/office/drawing/2014/main" val="2580374112"/>
                    </a:ext>
                  </a:extLst>
                </a:gridCol>
                <a:gridCol w="942304">
                  <a:extLst>
                    <a:ext uri="{9D8B030D-6E8A-4147-A177-3AD203B41FA5}">
                      <a16:colId xmlns:a16="http://schemas.microsoft.com/office/drawing/2014/main" val="1940024887"/>
                    </a:ext>
                  </a:extLst>
                </a:gridCol>
                <a:gridCol w="942304">
                  <a:extLst>
                    <a:ext uri="{9D8B030D-6E8A-4147-A177-3AD203B41FA5}">
                      <a16:colId xmlns:a16="http://schemas.microsoft.com/office/drawing/2014/main" val="3773860220"/>
                    </a:ext>
                  </a:extLst>
                </a:gridCol>
                <a:gridCol w="940565">
                  <a:extLst>
                    <a:ext uri="{9D8B030D-6E8A-4147-A177-3AD203B41FA5}">
                      <a16:colId xmlns:a16="http://schemas.microsoft.com/office/drawing/2014/main" val="1346422977"/>
                    </a:ext>
                  </a:extLst>
                </a:gridCol>
                <a:gridCol w="944043">
                  <a:extLst>
                    <a:ext uri="{9D8B030D-6E8A-4147-A177-3AD203B41FA5}">
                      <a16:colId xmlns:a16="http://schemas.microsoft.com/office/drawing/2014/main" val="2876875506"/>
                    </a:ext>
                  </a:extLst>
                </a:gridCol>
              </a:tblGrid>
              <a:tr h="511528">
                <a:tc>
                  <a:txBody>
                    <a:bodyPr/>
                    <a:lstStyle/>
                    <a:p>
                      <a:pPr algn="ctr"/>
                      <a:endParaRPr lang="pl-PL" sz="9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4D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bg1"/>
                          </a:solidFill>
                        </a:rPr>
                        <a:t>Energia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4D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bg1"/>
                          </a:solidFill>
                        </a:rPr>
                        <a:t>Przemysł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4D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bg1"/>
                          </a:solidFill>
                        </a:rPr>
                        <a:t>Transport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4D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bg1"/>
                          </a:solidFill>
                        </a:rPr>
                        <a:t>Budownictwo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4D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bg1"/>
                          </a:solidFill>
                        </a:rPr>
                        <a:t>Gospodarka rolna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4D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bg1"/>
                          </a:solidFill>
                        </a:rPr>
                        <a:t>Gospodarka odpadami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9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277591"/>
                  </a:ext>
                </a:extLst>
              </a:tr>
              <a:tr h="349949">
                <a:tc>
                  <a:txBody>
                    <a:bodyPr/>
                    <a:lstStyle/>
                    <a:p>
                      <a:pPr algn="l"/>
                      <a:r>
                        <a:rPr lang="pl-PL" sz="900" b="1" dirty="0">
                          <a:solidFill>
                            <a:schemeClr val="tx2"/>
                          </a:solidFill>
                        </a:rPr>
                        <a:t>EU ETS – System handlu emisjami UE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EE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EE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EE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EE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EE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EE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rgbClr val="12954D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5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249501"/>
                  </a:ext>
                </a:extLst>
              </a:tr>
              <a:tr h="349949">
                <a:tc>
                  <a:txBody>
                    <a:bodyPr/>
                    <a:lstStyle/>
                    <a:p>
                      <a:pPr algn="l"/>
                      <a:r>
                        <a:rPr lang="pl-PL" sz="900" b="1" dirty="0">
                          <a:solidFill>
                            <a:schemeClr val="tx2"/>
                          </a:solidFill>
                        </a:rPr>
                        <a:t>CBAM – Graniczny podatek węglowy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rgbClr val="12954D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5001238"/>
                  </a:ext>
                </a:extLst>
              </a:tr>
              <a:tr h="349949">
                <a:tc>
                  <a:txBody>
                    <a:bodyPr/>
                    <a:lstStyle/>
                    <a:p>
                      <a:pPr algn="l"/>
                      <a:r>
                        <a:rPr lang="pl-PL" sz="900" b="1">
                          <a:solidFill>
                            <a:schemeClr val="tx2"/>
                          </a:solidFill>
                        </a:rPr>
                        <a:t>Społeczny Fundusz Klimatyczny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rgbClr val="12954D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5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782328"/>
                  </a:ext>
                </a:extLst>
              </a:tr>
              <a:tr h="372020">
                <a:tc>
                  <a:txBody>
                    <a:bodyPr/>
                    <a:lstStyle/>
                    <a:p>
                      <a:pPr algn="l"/>
                      <a:r>
                        <a:rPr lang="pl-PL" sz="900" b="1">
                          <a:solidFill>
                            <a:schemeClr val="tx2"/>
                          </a:solidFill>
                        </a:rPr>
                        <a:t>Normy emisji CO</a:t>
                      </a:r>
                      <a:r>
                        <a:rPr lang="pl-PL" sz="900" b="1" baseline="-25000">
                          <a:solidFill>
                            <a:schemeClr val="tx2"/>
                          </a:solidFill>
                        </a:rPr>
                        <a:t>2 </a:t>
                      </a:r>
                      <a:r>
                        <a:rPr lang="pl-PL" sz="900" b="1" baseline="0">
                          <a:solidFill>
                            <a:schemeClr val="tx2"/>
                          </a:solidFill>
                        </a:rPr>
                        <a:t>dla samochodów osobowych i dostawczych</a:t>
                      </a:r>
                      <a:endParaRPr lang="pl-PL" sz="9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rgbClr val="12954D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729455"/>
                  </a:ext>
                </a:extLst>
              </a:tr>
              <a:tr h="372020">
                <a:tc>
                  <a:txBody>
                    <a:bodyPr/>
                    <a:lstStyle/>
                    <a:p>
                      <a:pPr algn="l"/>
                      <a:r>
                        <a:rPr lang="pl-PL" sz="900" b="1">
                          <a:solidFill>
                            <a:schemeClr val="tx2"/>
                          </a:solidFill>
                        </a:rPr>
                        <a:t>Rozporządzenie w sprawie infrastruktury paliw alternatywnch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rgbClr val="12954D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5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564159"/>
                  </a:ext>
                </a:extLst>
              </a:tr>
              <a:tr h="372020">
                <a:tc>
                  <a:txBody>
                    <a:bodyPr/>
                    <a:lstStyle/>
                    <a:p>
                      <a:pPr algn="l"/>
                      <a:r>
                        <a:rPr lang="pl-PL" sz="900" b="1">
                          <a:solidFill>
                            <a:schemeClr val="tx2"/>
                          </a:solidFill>
                        </a:rPr>
                        <a:t>RED III – Dyrektywa w sprawie odnawialnych źródeł energii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rgbClr val="12954D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698995"/>
                  </a:ext>
                </a:extLst>
              </a:tr>
              <a:tr h="372020">
                <a:tc>
                  <a:txBody>
                    <a:bodyPr/>
                    <a:lstStyle/>
                    <a:p>
                      <a:pPr algn="l"/>
                      <a:r>
                        <a:rPr lang="pl-PL" sz="900" b="1">
                          <a:solidFill>
                            <a:schemeClr val="tx2"/>
                          </a:solidFill>
                        </a:rPr>
                        <a:t>LULUCF – Rozporządzenie dotyczące użytkowania gruntów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rgbClr val="12954D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5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128683"/>
                  </a:ext>
                </a:extLst>
              </a:tr>
              <a:tr h="349949">
                <a:tc>
                  <a:txBody>
                    <a:bodyPr/>
                    <a:lstStyle/>
                    <a:p>
                      <a:pPr algn="l"/>
                      <a:r>
                        <a:rPr lang="pl-PL" sz="900" b="1">
                          <a:solidFill>
                            <a:schemeClr val="tx2"/>
                          </a:solidFill>
                        </a:rPr>
                        <a:t>ReFuelEU Aviation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rgbClr val="12954D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8252115"/>
                  </a:ext>
                </a:extLst>
              </a:tr>
              <a:tr h="372020">
                <a:tc>
                  <a:txBody>
                    <a:bodyPr/>
                    <a:lstStyle/>
                    <a:p>
                      <a:pPr algn="l"/>
                      <a:r>
                        <a:rPr lang="pl-PL" sz="900" b="1">
                          <a:solidFill>
                            <a:schemeClr val="tx2"/>
                          </a:solidFill>
                        </a:rPr>
                        <a:t>Dyrektywa dotycząca charakterystyki energetycznej budynków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rgbClr val="12954D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5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355508"/>
                  </a:ext>
                </a:extLst>
              </a:tr>
              <a:tr h="349949">
                <a:tc>
                  <a:txBody>
                    <a:bodyPr/>
                    <a:lstStyle/>
                    <a:p>
                      <a:pPr algn="l"/>
                      <a:r>
                        <a:rPr lang="pl-PL" sz="900" b="1">
                          <a:solidFill>
                            <a:schemeClr val="tx2"/>
                          </a:solidFill>
                        </a:rPr>
                        <a:t>Dyrektywa dotycząca opodatkowania energii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rgbClr val="12954D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0257722"/>
                  </a:ext>
                </a:extLst>
              </a:tr>
              <a:tr h="349949">
                <a:tc>
                  <a:txBody>
                    <a:bodyPr/>
                    <a:lstStyle/>
                    <a:p>
                      <a:pPr algn="l"/>
                      <a:r>
                        <a:rPr lang="pl-PL" sz="900" b="1">
                          <a:solidFill>
                            <a:schemeClr val="tx2"/>
                          </a:solidFill>
                        </a:rPr>
                        <a:t>Pakiet gazowo-wodorowy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rgbClr val="12954D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5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306667"/>
                  </a:ext>
                </a:extLst>
              </a:tr>
              <a:tr h="349949">
                <a:tc>
                  <a:txBody>
                    <a:bodyPr/>
                    <a:lstStyle/>
                    <a:p>
                      <a:pPr algn="l"/>
                      <a:r>
                        <a:rPr lang="pl-PL" sz="900" b="1">
                          <a:solidFill>
                            <a:schemeClr val="tx2"/>
                          </a:solidFill>
                        </a:rPr>
                        <a:t>Taksonomia UE / Rozporządzenie CSRD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rgbClr val="12954D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251383"/>
                  </a:ext>
                </a:extLst>
              </a:tr>
              <a:tr h="349949">
                <a:tc>
                  <a:txBody>
                    <a:bodyPr/>
                    <a:lstStyle/>
                    <a:p>
                      <a:pPr algn="l"/>
                      <a:r>
                        <a:rPr lang="pl-PL" sz="900" b="1">
                          <a:solidFill>
                            <a:schemeClr val="tx2"/>
                          </a:solidFill>
                        </a:rPr>
                        <a:t>Omnibus 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>
                          <a:solidFill>
                            <a:schemeClr val="tx2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800" b="1" dirty="0">
                          <a:solidFill>
                            <a:srgbClr val="12954D"/>
                          </a:solidFill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5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780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438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93F3C48-97ED-D8F7-677D-BDB4F69BDF9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 b="1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Raport </a:t>
            </a:r>
            <a:r>
              <a:rPr lang="pl-PL" sz="1200" b="1" err="1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Draghiego</a:t>
            </a:r>
            <a:endParaRPr lang="pl-PL" sz="1200" b="1">
              <a:solidFill>
                <a:srgbClr val="004874"/>
              </a:solidFill>
              <a:highlight>
                <a:srgbClr val="CCDB2A"/>
              </a:highlight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8" name="Symbol zastępczy tekstu 17">
            <a:extLst>
              <a:ext uri="{FF2B5EF4-FFF2-40B4-BE49-F238E27FC236}">
                <a16:creationId xmlns:a16="http://schemas.microsoft.com/office/drawing/2014/main" id="{127E38D5-AE26-A5DB-F6D4-D77AD76808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B5F0EED-9A4E-C192-01D3-86B0A43DC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Refleksja nt. kondycji UE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1CF63D6-AD11-C504-1C9E-D5665810B1E8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5005345" y="6528014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7B423F6-28A9-A16C-FC12-825BD474CECC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1DE5843-F9B5-0FD1-6AD3-3DB88002DDF8}"/>
              </a:ext>
            </a:extLst>
          </p:cNvPr>
          <p:cNvSpPr txBox="1"/>
          <p:nvPr/>
        </p:nvSpPr>
        <p:spPr>
          <a:xfrm>
            <a:off x="6321376" y="1738863"/>
            <a:ext cx="2688213" cy="1920910"/>
          </a:xfrm>
          <a:prstGeom prst="rect">
            <a:avLst/>
          </a:prstGeom>
        </p:spPr>
        <p:txBody>
          <a:bodyPr vert="horz" wrap="square" lIns="0" tIns="0" rIns="0" bIns="0" spcCol="504000" rtlCol="0">
            <a:spAutoFit/>
          </a:bodyPr>
          <a:lstStyle/>
          <a:p>
            <a:pPr>
              <a:spcAft>
                <a:spcPts val="513"/>
              </a:spcAft>
            </a:pPr>
            <a:r>
              <a:rPr lang="pl-PL" sz="1539" b="1">
                <a:solidFill>
                  <a:schemeClr val="bg1"/>
                </a:solidFill>
                <a:highlight>
                  <a:srgbClr val="CCDB2A"/>
                </a:highlight>
                <a:cs typeface="Poppins" panose="00000500000000000000" pitchFamily="2" charset="-18"/>
              </a:rPr>
              <a:t>Wizja</a:t>
            </a:r>
          </a:p>
          <a:p>
            <a:pPr>
              <a:spcAft>
                <a:spcPts val="513"/>
              </a:spcAft>
            </a:pPr>
            <a:r>
              <a:rPr lang="pl-PL" sz="1400">
                <a:solidFill>
                  <a:srgbClr val="004874"/>
                </a:solidFill>
              </a:rPr>
              <a:t>stworzenie warunków, w których przedsiębiorstwa będą się rozwijać, środowisko będzie chronione, a każdy będzie miał równe szanse na osiągnięcie sukcesu.</a:t>
            </a:r>
          </a:p>
          <a:p>
            <a:pPr>
              <a:spcAft>
                <a:spcPts val="513"/>
              </a:spcAft>
            </a:pPr>
            <a:endParaRPr lang="pl-PL" sz="1710">
              <a:solidFill>
                <a:srgbClr val="26324B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787BBC3-8EF3-F2AF-3AD6-E0E19E7259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474" y="1522651"/>
            <a:ext cx="4788601" cy="4677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Symbol zastępczy tekstu 19">
            <a:extLst>
              <a:ext uri="{FF2B5EF4-FFF2-40B4-BE49-F238E27FC236}">
                <a16:creationId xmlns:a16="http://schemas.microsoft.com/office/drawing/2014/main" id="{95DD31AC-D755-AEE8-BB2D-39B7AD0945C5}"/>
              </a:ext>
            </a:extLst>
          </p:cNvPr>
          <p:cNvSpPr txBox="1">
            <a:spLocks/>
          </p:cNvSpPr>
          <p:nvPr/>
        </p:nvSpPr>
        <p:spPr>
          <a:xfrm>
            <a:off x="892252" y="4646262"/>
            <a:ext cx="3901476" cy="1235545"/>
          </a:xfrm>
          <a:prstGeom prst="rect">
            <a:avLst/>
          </a:prstGeom>
        </p:spPr>
        <p:txBody>
          <a:bodyPr vert="horz" lIns="0" tIns="0" rIns="0" bIns="0" spcCol="504000" rtlCol="0">
            <a:noAutofit/>
          </a:bodyPr>
          <a:lstStyle>
            <a:lvl1pPr marL="0" marR="0" indent="0" algn="l" defTabSz="91284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2400" b="1" i="0" kern="1200">
                <a:solidFill>
                  <a:schemeClr val="tx2"/>
                </a:solidFill>
                <a:highlight>
                  <a:srgbClr val="CCDB2A"/>
                </a:highlight>
                <a:latin typeface="Poppins" pitchFamily="2" charset="0"/>
                <a:ea typeface="Poppins" pitchFamily="2" charset="0"/>
                <a:cs typeface="Poppins" pitchFamily="2" charset="0"/>
              </a:defRPr>
            </a:lvl1pPr>
            <a:lvl2pPr marL="180000" marR="0" indent="0" algn="l" defTabSz="91284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2400" b="1" i="0" kern="1200">
                <a:solidFill>
                  <a:schemeClr val="tx2"/>
                </a:solidFill>
                <a:highlight>
                  <a:srgbClr val="CCDB2A"/>
                </a:highlight>
                <a:latin typeface="Poppins" pitchFamily="2" charset="0"/>
                <a:ea typeface="Poppins" pitchFamily="2" charset="0"/>
                <a:cs typeface="Poppins" pitchFamily="2" charset="0"/>
              </a:defRPr>
            </a:lvl2pPr>
            <a:lvl3pPr marL="360000" marR="0" indent="0" algn="l" defTabSz="91284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2400" b="1" i="0" kern="1200">
                <a:solidFill>
                  <a:schemeClr val="tx2"/>
                </a:solidFill>
                <a:highlight>
                  <a:srgbClr val="CCDB2A"/>
                </a:highlight>
                <a:latin typeface="Poppins" pitchFamily="2" charset="0"/>
                <a:ea typeface="Poppins" pitchFamily="2" charset="0"/>
                <a:cs typeface="Poppins" pitchFamily="2" charset="0"/>
              </a:defRPr>
            </a:lvl3pPr>
            <a:lvl4pPr marL="540000" marR="0" indent="0" algn="l" defTabSz="91284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2400" b="1" i="0" kern="1200">
                <a:solidFill>
                  <a:schemeClr val="tx2"/>
                </a:solidFill>
                <a:highlight>
                  <a:srgbClr val="CCDB2A"/>
                </a:highlight>
                <a:latin typeface="Poppins" pitchFamily="2" charset="0"/>
                <a:ea typeface="Poppins" pitchFamily="2" charset="0"/>
                <a:cs typeface="Poppins" pitchFamily="2" charset="0"/>
              </a:defRPr>
            </a:lvl4pPr>
            <a:lvl5pPr marL="720000" marR="0" indent="0" algn="l" defTabSz="91284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None/>
              <a:tabLst/>
              <a:defRPr sz="2400" b="1" i="0" kern="1200">
                <a:solidFill>
                  <a:schemeClr val="tx2"/>
                </a:solidFill>
                <a:highlight>
                  <a:srgbClr val="CCDB2A"/>
                </a:highlight>
                <a:latin typeface="Poppins" pitchFamily="2" charset="0"/>
                <a:ea typeface="Poppins" pitchFamily="2" charset="0"/>
                <a:cs typeface="Poppins" pitchFamily="2" charset="0"/>
              </a:defRPr>
            </a:lvl5pPr>
            <a:lvl6pPr marL="1080000" marR="0" indent="-180000" algn="l" defTabSz="91284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Char char="•"/>
              <a:tabLst/>
              <a:defRPr sz="1400" b="0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6pPr>
            <a:lvl7pPr marL="1260000" marR="0" indent="-180000" algn="l" defTabSz="91284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Char char="•"/>
              <a:tabLst/>
              <a:defRPr sz="1400" b="0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7pPr>
            <a:lvl8pPr marL="1440000" marR="0" indent="-180000" algn="l" defTabSz="91284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Char char="•"/>
              <a:tabLst/>
              <a:defRPr sz="1400" b="0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8pPr>
            <a:lvl9pPr marL="1620000" marR="0" indent="-180000" algn="l" defTabSz="91284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Poppins" pitchFamily="2" charset="0"/>
              <a:buChar char="•"/>
              <a:tabLst/>
              <a:defRPr sz="1400" b="0" i="0" kern="120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ts val="513"/>
              </a:spcBef>
            </a:pPr>
            <a:r>
              <a:rPr lang="pl-PL" sz="1539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Filary dobrobytu:</a:t>
            </a:r>
          </a:p>
          <a:p>
            <a:pPr marL="293248" indent="-293248">
              <a:lnSpc>
                <a:spcPct val="100000"/>
              </a:lnSpc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l-PL" sz="1539" b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zrównoważona konkurencyjność</a:t>
            </a:r>
          </a:p>
          <a:p>
            <a:pPr marL="293248" indent="-293248">
              <a:lnSpc>
                <a:spcPct val="100000"/>
              </a:lnSpc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l-PL" sz="1539" b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bezpieczeństwo ekonomiczne</a:t>
            </a:r>
          </a:p>
          <a:p>
            <a:pPr marL="293248" indent="-293248">
              <a:lnSpc>
                <a:spcPct val="100000"/>
              </a:lnSpc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l-PL" sz="1539" b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otwarta strategiczna autonomia</a:t>
            </a:r>
          </a:p>
          <a:p>
            <a:pPr marL="293248" indent="-293248">
              <a:lnSpc>
                <a:spcPct val="100000"/>
              </a:lnSpc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l-PL" sz="1539" b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uczciwa konkurencja</a:t>
            </a:r>
            <a:endParaRPr lang="pl-PL" sz="1539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E92BF457-DD3B-1BDC-BE54-20E2180962A2}"/>
              </a:ext>
            </a:extLst>
          </p:cNvPr>
          <p:cNvSpPr txBox="1"/>
          <p:nvPr/>
        </p:nvSpPr>
        <p:spPr>
          <a:xfrm>
            <a:off x="6220984" y="3991062"/>
            <a:ext cx="2788605" cy="170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13"/>
              </a:spcBef>
            </a:pPr>
            <a:r>
              <a:rPr lang="pl-PL" sz="1539" b="1">
                <a:solidFill>
                  <a:schemeClr val="bg1"/>
                </a:solidFill>
                <a:highlight>
                  <a:srgbClr val="CCDB2A"/>
                </a:highlight>
                <a:cs typeface="Poppins" panose="00000500000000000000" pitchFamily="2" charset="-18"/>
              </a:rPr>
              <a:t>Kompas Konkurencyjności</a:t>
            </a:r>
            <a:endParaRPr lang="pl-PL" sz="1368" b="1">
              <a:solidFill>
                <a:srgbClr val="004874"/>
              </a:solidFill>
            </a:endParaRPr>
          </a:p>
          <a:p>
            <a:pPr>
              <a:spcBef>
                <a:spcPts val="513"/>
              </a:spcBef>
            </a:pPr>
            <a:r>
              <a:rPr lang="pl-PL" sz="1400">
                <a:solidFill>
                  <a:srgbClr val="004874"/>
                </a:solidFill>
              </a:rPr>
              <a:t>nowe wnioski ustawodawcze, aby ograniczyć nadmierną biurokrację i uprościć przepisy z myślą o osobach prywatnych i firmach. 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702C26AD-A5C8-C781-39D6-AEDFDED18992}"/>
              </a:ext>
            </a:extLst>
          </p:cNvPr>
          <p:cNvSpPr txBox="1">
            <a:spLocks/>
          </p:cNvSpPr>
          <p:nvPr/>
        </p:nvSpPr>
        <p:spPr>
          <a:xfrm>
            <a:off x="7689491" y="6548093"/>
            <a:ext cx="552569" cy="125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72000" tIns="0" rIns="72000" bIns="0" rtlCol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pl-PL" sz="816" b="0" i="0" kern="1200" smtClean="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09.2025</a:t>
            </a:r>
          </a:p>
        </p:txBody>
      </p:sp>
    </p:spTree>
    <p:extLst>
      <p:ext uri="{BB962C8B-B14F-4D97-AF65-F5344CB8AC3E}">
        <p14:creationId xmlns:p14="http://schemas.microsoft.com/office/powerpoint/2010/main" val="4062211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ytuł 16">
            <a:extLst>
              <a:ext uri="{FF2B5EF4-FFF2-40B4-BE49-F238E27FC236}">
                <a16:creationId xmlns:a16="http://schemas.microsoft.com/office/drawing/2014/main" id="{B9D67C1C-0AE7-6E5F-5055-EDA65BF2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Refleksja nt. kondycji UE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79290BF7-0D2D-247A-6130-DA2F90C8FE7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l-PL" dirty="0"/>
              <a:t>Brak dynamiki przemysłowej w Europie wynika w dużej mierze ze słabości „cyklu życia innowacji”, które uniemożliwiają powstawanie nowych sektorów i konkurentów.</a:t>
            </a:r>
          </a:p>
          <a:p>
            <a:endParaRPr lang="pl-PL" dirty="0"/>
          </a:p>
        </p:txBody>
      </p:sp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85070733-A40A-2459-FFC7-9296096D57E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79FE1C-5482-2392-1C1D-2014032E6445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37ECBB8-F5D5-B2EB-27DC-41609076B758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60EE23-A40F-5BB5-1F90-4C23640080B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97A02F8-94AC-07D3-D430-55ADBCA40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27" y="1620601"/>
            <a:ext cx="8737745" cy="452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78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385BD24-B74F-2DAC-7343-152C0AB4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Refleksja nt. kondycji UE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AC12B68-79DA-887F-5BEB-D7302F1D598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pl-PL" sz="1200" b="1" dirty="0"/>
              <a:t>Pozycja UE w obszarze technologii złożonych (cyfrowych i zielonych)</a:t>
            </a:r>
          </a:p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934E843-B64D-46EB-DA5D-AC003BE1702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0802E78B-6A81-3204-C00F-C32CC996AF93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7E4C0E6B-99A5-6DB3-26D4-D7AE0D079C01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F47B238D-84CD-FA2C-07CE-E703B14134FD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733462D-D219-FF01-193C-D3FB9770D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4519"/>
            <a:ext cx="9144000" cy="45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24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016EF8-B362-3A91-C078-1F632F2ED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Propozycja UE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504BAB-A9C8-EBCB-3236-555EFBD003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1DB99CB-3990-3B71-3353-EE9CFDCAFC7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/>
              <a:t>26 lutego 2025 r. Komisja Europejska przedstawiła swój flagowy pakiet polityczny, obejmujący: </a:t>
            </a:r>
          </a:p>
          <a:p>
            <a:endParaRPr lang="pl-PL" sz="120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0E3B5F9-54D3-EA48-2402-A1169709EECF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5005345" y="6528014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61F4C20-CD0D-14C2-BDB0-A381EFF45496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36</a:t>
            </a:fld>
            <a:endParaRPr lang="pl-PL"/>
          </a:p>
        </p:txBody>
      </p:sp>
      <p:pic>
        <p:nvPicPr>
          <p:cNvPr id="1026" name="Picture 2" descr="Pakt dla czystego przemysłu">
            <a:extLst>
              <a:ext uri="{FF2B5EF4-FFF2-40B4-BE49-F238E27FC236}">
                <a16:creationId xmlns:a16="http://schemas.microsoft.com/office/drawing/2014/main" id="{59CA0A32-7676-5DAF-29E1-0D002FE8F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33401"/>
            <a:ext cx="4619529" cy="307968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ABF0EB7-11E3-A023-EB48-B0E9A1025F12}"/>
              </a:ext>
            </a:extLst>
          </p:cNvPr>
          <p:cNvSpPr txBox="1"/>
          <p:nvPr/>
        </p:nvSpPr>
        <p:spPr>
          <a:xfrm>
            <a:off x="397803" y="4680375"/>
            <a:ext cx="2384483" cy="1682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13"/>
              </a:spcBef>
            </a:pPr>
            <a:r>
              <a:rPr lang="pl-PL" sz="1539" b="1" err="1">
                <a:solidFill>
                  <a:schemeClr val="bg1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Clean</a:t>
            </a:r>
            <a:r>
              <a:rPr lang="pl-PL" sz="1539" b="1">
                <a:solidFill>
                  <a:schemeClr val="bg1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 </a:t>
            </a:r>
            <a:r>
              <a:rPr lang="pl-PL" sz="1539" b="1" err="1">
                <a:solidFill>
                  <a:schemeClr val="bg1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Industrial</a:t>
            </a:r>
            <a:r>
              <a:rPr lang="pl-PL" sz="1539" b="1">
                <a:solidFill>
                  <a:schemeClr val="bg1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 Deal </a:t>
            </a:r>
            <a:endParaRPr lang="pl-PL" sz="1197" b="1">
              <a:solidFill>
                <a:srgbClr val="004874"/>
              </a:solidFill>
              <a:highlight>
                <a:srgbClr val="CCDB2A"/>
              </a:highlight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spcBef>
                <a:spcPts val="513"/>
              </a:spcBef>
            </a:pPr>
            <a:r>
              <a:rPr lang="pl-PL" sz="1197">
                <a:solidFill>
                  <a:srgbClr val="004874"/>
                </a:solidFill>
              </a:rPr>
              <a:t>kompleksowy plan wspierający dekarbonizację przemysłu, promowanie technologii niskoemisyjnych oraz zwiększenie dostępności do finansowania dla firm</a:t>
            </a:r>
          </a:p>
        </p:txBody>
      </p:sp>
      <p:pic>
        <p:nvPicPr>
          <p:cNvPr id="1029" name="Picture 5" descr="EU risking human rights progress by weakening Corporate Sustainability Due  Diligence Directive | Walk Free">
            <a:extLst>
              <a:ext uri="{FF2B5EF4-FFF2-40B4-BE49-F238E27FC236}">
                <a16:creationId xmlns:a16="http://schemas.microsoft.com/office/drawing/2014/main" id="{4EB60A31-59FF-A864-D874-250DA54D9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369" y="1533401"/>
            <a:ext cx="4418091" cy="309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CBB5B7FC-776C-1871-6E45-22A7E02B8284}"/>
              </a:ext>
            </a:extLst>
          </p:cNvPr>
          <p:cNvSpPr txBox="1"/>
          <p:nvPr/>
        </p:nvSpPr>
        <p:spPr>
          <a:xfrm>
            <a:off x="3724627" y="4680375"/>
            <a:ext cx="2630766" cy="1171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539" b="1">
                <a:solidFill>
                  <a:schemeClr val="bg1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Action Plan for </a:t>
            </a:r>
            <a:r>
              <a:rPr lang="pl-PL" sz="1539" b="1" err="1">
                <a:solidFill>
                  <a:schemeClr val="bg1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Affordable</a:t>
            </a:r>
            <a:r>
              <a:rPr lang="pl-PL" sz="1539" b="1">
                <a:solidFill>
                  <a:schemeClr val="bg1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 Energy</a:t>
            </a:r>
          </a:p>
          <a:p>
            <a:r>
              <a:rPr lang="pl-PL" sz="1197">
                <a:solidFill>
                  <a:srgbClr val="004874"/>
                </a:solidFill>
              </a:rPr>
              <a:t>plan działania na rzecz niedrogiej energii</a:t>
            </a:r>
          </a:p>
          <a:p>
            <a:endParaRPr lang="pl-PL" sz="1539" b="1">
              <a:solidFill>
                <a:schemeClr val="bg1"/>
              </a:solidFill>
              <a:highlight>
                <a:srgbClr val="CCDB2A"/>
              </a:highlight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43C8662-F0DA-A097-E161-BC2003D23EE9}"/>
              </a:ext>
            </a:extLst>
          </p:cNvPr>
          <p:cNvSpPr txBox="1"/>
          <p:nvPr/>
        </p:nvSpPr>
        <p:spPr>
          <a:xfrm>
            <a:off x="6344066" y="4697837"/>
            <a:ext cx="2384483" cy="1314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13"/>
              </a:spcBef>
            </a:pPr>
            <a:r>
              <a:rPr lang="pl-PL" sz="1539" b="1">
                <a:solidFill>
                  <a:schemeClr val="bg1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Omnibus</a:t>
            </a:r>
            <a:endParaRPr lang="pl-PL" sz="1197" b="1">
              <a:solidFill>
                <a:srgbClr val="004874"/>
              </a:solidFill>
              <a:highlight>
                <a:srgbClr val="CCDB2A"/>
              </a:highlight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spcBef>
                <a:spcPts val="513"/>
              </a:spcBef>
            </a:pPr>
            <a:r>
              <a:rPr lang="pl-PL" sz="1197">
                <a:solidFill>
                  <a:srgbClr val="004874"/>
                </a:solidFill>
              </a:rPr>
              <a:t>uproszczenie przepisów unijnych, zwiększenie konkurencyjności europejskiej gospodarki i przyspieszenie inwestycji</a:t>
            </a:r>
          </a:p>
        </p:txBody>
      </p:sp>
      <p:sp>
        <p:nvSpPr>
          <p:cNvPr id="8" name="Symbol zastępczy daty 3">
            <a:extLst>
              <a:ext uri="{FF2B5EF4-FFF2-40B4-BE49-F238E27FC236}">
                <a16:creationId xmlns:a16="http://schemas.microsoft.com/office/drawing/2014/main" id="{8C08CA3B-01FF-9A06-DF4C-FA24BF5BD0F9}"/>
              </a:ext>
            </a:extLst>
          </p:cNvPr>
          <p:cNvSpPr txBox="1">
            <a:spLocks/>
          </p:cNvSpPr>
          <p:nvPr/>
        </p:nvSpPr>
        <p:spPr>
          <a:xfrm>
            <a:off x="7689491" y="6548093"/>
            <a:ext cx="552569" cy="125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72000" tIns="0" rIns="72000" bIns="0" rtlCol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pl-PL" sz="816" b="0" i="0" kern="1200" smtClean="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09.2025</a:t>
            </a:r>
          </a:p>
        </p:txBody>
      </p:sp>
    </p:spTree>
    <p:extLst>
      <p:ext uri="{BB962C8B-B14F-4D97-AF65-F5344CB8AC3E}">
        <p14:creationId xmlns:p14="http://schemas.microsoft.com/office/powerpoint/2010/main" val="2977013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9CF0CA9-5C29-0B05-D95E-3AA3DA739B8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 b="1"/>
              <a:t>Mapa drogowa na rzecz konkurencyjności i dekarbonizacji</a:t>
            </a:r>
          </a:p>
        </p:txBody>
      </p:sp>
      <p:sp>
        <p:nvSpPr>
          <p:cNvPr id="22" name="Symbol zastępczy tekstu 21">
            <a:extLst>
              <a:ext uri="{FF2B5EF4-FFF2-40B4-BE49-F238E27FC236}">
                <a16:creationId xmlns:a16="http://schemas.microsoft.com/office/drawing/2014/main" id="{F4BA95AF-A5DE-2574-C446-570272FA6B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D8A839-33CE-5DF3-9831-2B52B9901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err="1"/>
              <a:t>Clean</a:t>
            </a:r>
            <a:r>
              <a:rPr lang="pl-PL" sz="2000"/>
              <a:t> </a:t>
            </a:r>
            <a:r>
              <a:rPr lang="pl-PL" sz="2000" err="1"/>
              <a:t>Industrial</a:t>
            </a:r>
            <a:r>
              <a:rPr lang="pl-PL" sz="2000"/>
              <a:t> Deal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03F9A7D-C654-8D3D-1363-182A719F3FA8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5005345" y="6534499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606E3BC-8CE8-9ACC-70BD-461CE42B5920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37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F8EE987-BFD8-ABE2-28B2-ECB136D4AC8F}"/>
              </a:ext>
            </a:extLst>
          </p:cNvPr>
          <p:cNvSpPr txBox="1"/>
          <p:nvPr/>
        </p:nvSpPr>
        <p:spPr>
          <a:xfrm>
            <a:off x="268992" y="1442699"/>
            <a:ext cx="5798433" cy="1118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52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CID</a:t>
            </a:r>
            <a:r>
              <a:rPr lang="pl-PL" sz="1710" dirty="0">
                <a:solidFill>
                  <a:srgbClr val="3F3F40"/>
                </a:solidFill>
                <a:latin typeface="Helvetica Neue"/>
              </a:rPr>
              <a:t> </a:t>
            </a:r>
            <a:r>
              <a:rPr lang="pl-PL" sz="1539" dirty="0">
                <a:solidFill>
                  <a:srgbClr val="004874"/>
                </a:solidFill>
              </a:rPr>
              <a:t>wsparcie dla strategicznych sektorów przemysłowych, w szczególności dla przemysłów energochłonnych oraz przedsiębiorstw kluczowych dla procesu dekarbonizacji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8990D1A-A318-35CB-5FFE-08A5C29AADC3}"/>
              </a:ext>
            </a:extLst>
          </p:cNvPr>
          <p:cNvSpPr txBox="1"/>
          <p:nvPr/>
        </p:nvSpPr>
        <p:spPr>
          <a:xfrm>
            <a:off x="1091306" y="3127410"/>
            <a:ext cx="4461232" cy="1061900"/>
          </a:xfrm>
          <a:prstGeom prst="rect">
            <a:avLst/>
          </a:prstGeom>
        </p:spPr>
        <p:txBody>
          <a:bodyPr vert="horz" wrap="none" lIns="0" tIns="0" rIns="0" bIns="0" spcCol="504000" rtlCol="0">
            <a:noAutofit/>
          </a:bodyPr>
          <a:lstStyle/>
          <a:p>
            <a:pPr algn="ctr">
              <a:spcBef>
                <a:spcPts val="1026"/>
              </a:spcBef>
            </a:pPr>
            <a:r>
              <a:rPr lang="pl-PL" sz="1539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Konkurencyjność</a:t>
            </a:r>
          </a:p>
          <a:p>
            <a:pPr algn="ctr">
              <a:spcBef>
                <a:spcPts val="1026"/>
              </a:spcBef>
            </a:pPr>
            <a:r>
              <a:rPr lang="pl-PL" sz="1539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Wzrost gospodarczy</a:t>
            </a:r>
          </a:p>
          <a:p>
            <a:pPr algn="ctr">
              <a:spcBef>
                <a:spcPts val="1026"/>
              </a:spcBef>
            </a:pPr>
            <a:r>
              <a:rPr lang="pl-PL" sz="1539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Transformacja przemysłowa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176B5F1-DB80-C9F7-31C5-8E5292D58FFF}"/>
              </a:ext>
            </a:extLst>
          </p:cNvPr>
          <p:cNvSpPr txBox="1"/>
          <p:nvPr/>
        </p:nvSpPr>
        <p:spPr>
          <a:xfrm>
            <a:off x="6210132" y="2783648"/>
            <a:ext cx="2791159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3248" indent="-293248">
              <a:spcBef>
                <a:spcPts val="1539"/>
              </a:spcBef>
              <a:buFont typeface="Arial" panose="020B0604020202020204" pitchFamily="34" charset="0"/>
              <a:buChar char="•"/>
            </a:pPr>
            <a:r>
              <a:rPr lang="pl-PL" sz="1400">
                <a:solidFill>
                  <a:srgbClr val="004874"/>
                </a:solidFill>
              </a:rPr>
              <a:t>niższe stawki podatkowe</a:t>
            </a:r>
          </a:p>
          <a:p>
            <a:pPr marL="293248" indent="-293248">
              <a:spcBef>
                <a:spcPts val="1539"/>
              </a:spcBef>
              <a:buFont typeface="Arial" panose="020B0604020202020204" pitchFamily="34" charset="0"/>
              <a:buChar char="•"/>
            </a:pPr>
            <a:r>
              <a:rPr lang="pl-PL" sz="1400">
                <a:solidFill>
                  <a:srgbClr val="004874"/>
                </a:solidFill>
              </a:rPr>
              <a:t>całkowite zniesienie podatków od energii jeśli firmy zwiększają efektywność energetyczną i redukcją ślad węglowy</a:t>
            </a:r>
          </a:p>
          <a:p>
            <a:pPr marL="293248" indent="-293248">
              <a:spcBef>
                <a:spcPts val="1539"/>
              </a:spcBef>
              <a:buFont typeface="Arial" panose="020B0604020202020204" pitchFamily="34" charset="0"/>
              <a:buChar char="•"/>
            </a:pPr>
            <a:r>
              <a:rPr lang="pl-PL" sz="1400">
                <a:solidFill>
                  <a:srgbClr val="004874"/>
                </a:solidFill>
              </a:rPr>
              <a:t>przyspieszona amortyzacja środków trwałych wykorzystywanych w działalności związanej z czystą energią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1B650C2-1056-A306-CEE8-D1454E189C3B}"/>
              </a:ext>
            </a:extLst>
          </p:cNvPr>
          <p:cNvSpPr txBox="1"/>
          <p:nvPr/>
        </p:nvSpPr>
        <p:spPr>
          <a:xfrm>
            <a:off x="397802" y="4604914"/>
            <a:ext cx="6192841" cy="1597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3936" indent="-153936" defTabSz="780663">
              <a:lnSpc>
                <a:spcPct val="120000"/>
              </a:lnSpc>
              <a:spcBef>
                <a:spcPts val="513"/>
              </a:spcBef>
              <a:buClr>
                <a:schemeClr val="accent2"/>
              </a:buClr>
              <a:buSzPct val="130000"/>
              <a:buFont typeface="Poppins" pitchFamily="2" charset="0"/>
              <a:buChar char="•"/>
            </a:pPr>
            <a:r>
              <a:rPr lang="pl-PL" sz="1368">
                <a:solidFill>
                  <a:schemeClr val="tx2"/>
                </a:solidFill>
                <a:latin typeface="Poppins" pitchFamily="2" charset="0"/>
                <a:cs typeface="Poppins" pitchFamily="2" charset="0"/>
              </a:rPr>
              <a:t>czysta energia</a:t>
            </a:r>
          </a:p>
          <a:p>
            <a:pPr marL="153936" indent="-153936" defTabSz="780663">
              <a:lnSpc>
                <a:spcPct val="120000"/>
              </a:lnSpc>
              <a:spcBef>
                <a:spcPts val="513"/>
              </a:spcBef>
              <a:buClr>
                <a:schemeClr val="accent2"/>
              </a:buClr>
              <a:buSzPct val="130000"/>
              <a:buFont typeface="Poppins" pitchFamily="2" charset="0"/>
              <a:buChar char="•"/>
            </a:pPr>
            <a:r>
              <a:rPr lang="pl-PL" sz="1368">
                <a:solidFill>
                  <a:schemeClr val="tx2"/>
                </a:solidFill>
                <a:latin typeface="Poppins" pitchFamily="2" charset="0"/>
                <a:cs typeface="Poppins" pitchFamily="2" charset="0"/>
              </a:rPr>
              <a:t>elektryfikacja </a:t>
            </a:r>
          </a:p>
          <a:p>
            <a:pPr marL="153936" indent="-153936" defTabSz="780663">
              <a:lnSpc>
                <a:spcPct val="120000"/>
              </a:lnSpc>
              <a:spcBef>
                <a:spcPts val="513"/>
              </a:spcBef>
              <a:buClr>
                <a:schemeClr val="accent2"/>
              </a:buClr>
              <a:buSzPct val="130000"/>
              <a:buFont typeface="Poppins" pitchFamily="2" charset="0"/>
              <a:buChar char="•"/>
            </a:pPr>
            <a:r>
              <a:rPr lang="pl-PL" sz="1368">
                <a:solidFill>
                  <a:schemeClr val="tx2"/>
                </a:solidFill>
                <a:latin typeface="Poppins" pitchFamily="2" charset="0"/>
                <a:cs typeface="Poppins" pitchFamily="2" charset="0"/>
              </a:rPr>
              <a:t>wewnętrzny rynek energii połączenia międzysystemowe </a:t>
            </a:r>
          </a:p>
          <a:p>
            <a:pPr marL="153936" indent="-153936" defTabSz="780663">
              <a:lnSpc>
                <a:spcPct val="120000"/>
              </a:lnSpc>
              <a:spcBef>
                <a:spcPts val="513"/>
              </a:spcBef>
              <a:buClr>
                <a:schemeClr val="accent2"/>
              </a:buClr>
              <a:buSzPct val="130000"/>
              <a:buFont typeface="Poppins" pitchFamily="2" charset="0"/>
              <a:buChar char="•"/>
            </a:pPr>
            <a:r>
              <a:rPr lang="pl-PL" sz="1368">
                <a:solidFill>
                  <a:schemeClr val="tx2"/>
                </a:solidFill>
                <a:latin typeface="Poppins" pitchFamily="2" charset="0"/>
                <a:cs typeface="Poppins" pitchFamily="2" charset="0"/>
              </a:rPr>
              <a:t>efektywność energetyczna</a:t>
            </a:r>
          </a:p>
          <a:p>
            <a:pPr marL="153936" indent="-153936" defTabSz="780663">
              <a:lnSpc>
                <a:spcPct val="120000"/>
              </a:lnSpc>
              <a:spcBef>
                <a:spcPts val="513"/>
              </a:spcBef>
              <a:buClr>
                <a:schemeClr val="accent2"/>
              </a:buClr>
              <a:buSzPct val="130000"/>
              <a:buFont typeface="Poppins" pitchFamily="2" charset="0"/>
              <a:buChar char="•"/>
            </a:pPr>
            <a:r>
              <a:rPr lang="pl-PL" sz="1368">
                <a:solidFill>
                  <a:schemeClr val="tx2"/>
                </a:solidFill>
                <a:latin typeface="Poppins" pitchFamily="2" charset="0"/>
                <a:cs typeface="Poppins" pitchFamily="2" charset="0"/>
              </a:rPr>
              <a:t>niezależność od </a:t>
            </a:r>
            <a:r>
              <a:rPr lang="pl-PL" sz="1368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importowanych paliw kopalnych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AE363CE1-BA7C-BB45-4EB2-97CD827A8D8A}"/>
              </a:ext>
            </a:extLst>
          </p:cNvPr>
          <p:cNvSpPr txBox="1">
            <a:spLocks/>
          </p:cNvSpPr>
          <p:nvPr/>
        </p:nvSpPr>
        <p:spPr>
          <a:xfrm>
            <a:off x="7689491" y="6548093"/>
            <a:ext cx="552569" cy="125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72000" tIns="0" rIns="72000" bIns="0" rtlCol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pl-PL" sz="816" b="0" i="0" kern="1200" smtClean="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09.2025</a:t>
            </a:r>
          </a:p>
        </p:txBody>
      </p:sp>
      <p:pic>
        <p:nvPicPr>
          <p:cNvPr id="4098" name="Picture 2" descr="UE, Clean Industrial Deal, a transport.">
            <a:extLst>
              <a:ext uri="{FF2B5EF4-FFF2-40B4-BE49-F238E27FC236}">
                <a16:creationId xmlns:a16="http://schemas.microsoft.com/office/drawing/2014/main" id="{5604B5D0-21B1-34FB-1FFA-C757D578C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830830"/>
            <a:ext cx="3076575" cy="173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908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6C7BE6-5306-2ED2-BB1E-5C551CFE2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err="1"/>
              <a:t>Clean</a:t>
            </a:r>
            <a:r>
              <a:rPr lang="pl-PL" sz="2000"/>
              <a:t> </a:t>
            </a:r>
            <a:r>
              <a:rPr lang="pl-PL" sz="2000" err="1"/>
              <a:t>Industrial</a:t>
            </a:r>
            <a:r>
              <a:rPr lang="pl-PL" sz="2000"/>
              <a:t> Deal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798489B-F264-24E1-3B1A-218EB3EAF5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5E70FC9-247B-0E24-3FDE-2102AA80159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/>
              <a:t>Czynniki napędzające rozwój działalności:</a:t>
            </a:r>
          </a:p>
          <a:p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AA2377C-5E0C-9C1A-6080-2457D46E31A8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5005345" y="6528014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E4846BB-3EBF-7022-E4AD-1AD91594EABD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38</a:t>
            </a:fld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3A025D0E-9610-C71F-6222-865D82305A8F}"/>
              </a:ext>
            </a:extLst>
          </p:cNvPr>
          <p:cNvSpPr txBox="1"/>
          <p:nvPr/>
        </p:nvSpPr>
        <p:spPr>
          <a:xfrm>
            <a:off x="355556" y="1398686"/>
            <a:ext cx="8384320" cy="4903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37"/>
              </a:lnSpc>
            </a:pPr>
            <a:r>
              <a:rPr lang="pl-PL" sz="1600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Obniżenie kosztów energii</a:t>
            </a:r>
          </a:p>
          <a:p>
            <a:pPr>
              <a:lnSpc>
                <a:spcPts val="2737"/>
              </a:lnSpc>
            </a:pPr>
            <a:r>
              <a:rPr lang="pl-PL" sz="1600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Zwiększenie popytu na czyste produkty </a:t>
            </a:r>
            <a:r>
              <a:rPr lang="pl-PL" sz="1400" b="1" dirty="0">
                <a:solidFill>
                  <a:srgbClr val="004874"/>
                </a:solidFill>
              </a:rPr>
              <a:t>- </a:t>
            </a:r>
            <a:r>
              <a:rPr lang="pl-PL" sz="1400" dirty="0">
                <a:solidFill>
                  <a:srgbClr val="004874"/>
                </a:solidFill>
              </a:rPr>
              <a:t>kryteria zrównoważonego rozwoju, odporności i produkcji w Europie w zamówieniach publicznych i prywatnych</a:t>
            </a:r>
          </a:p>
          <a:p>
            <a:pPr>
              <a:lnSpc>
                <a:spcPts val="2737"/>
              </a:lnSpc>
            </a:pPr>
            <a:r>
              <a:rPr lang="pl-PL" sz="1600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Finansowanie czystej transformacji </a:t>
            </a:r>
            <a:r>
              <a:rPr lang="pl-PL" sz="1400" b="1" dirty="0">
                <a:solidFill>
                  <a:srgbClr val="004874"/>
                </a:solidFill>
              </a:rPr>
              <a:t>- </a:t>
            </a:r>
            <a:r>
              <a:rPr lang="pl-PL" sz="1400" dirty="0">
                <a:solidFill>
                  <a:srgbClr val="004874"/>
                </a:solidFill>
              </a:rPr>
              <a:t>uruchomienie ponad </a:t>
            </a:r>
            <a:r>
              <a:rPr lang="pl-PL" sz="1400" b="1" dirty="0">
                <a:solidFill>
                  <a:srgbClr val="004874"/>
                </a:solidFill>
              </a:rPr>
              <a:t>100 mld euro</a:t>
            </a:r>
            <a:r>
              <a:rPr lang="pl-PL" sz="1400" dirty="0">
                <a:solidFill>
                  <a:srgbClr val="004874"/>
                </a:solidFill>
              </a:rPr>
              <a:t> na wsparcie czystej produkcji w UE - wzmocnić </a:t>
            </a:r>
            <a:r>
              <a:rPr lang="pl-PL" sz="1400" b="1" dirty="0">
                <a:solidFill>
                  <a:srgbClr val="004874"/>
                </a:solidFill>
              </a:rPr>
              <a:t>Fundusz Innowacyjny</a:t>
            </a:r>
            <a:r>
              <a:rPr lang="pl-PL" sz="1400" dirty="0">
                <a:solidFill>
                  <a:srgbClr val="004874"/>
                </a:solidFill>
              </a:rPr>
              <a:t> i utworzenie </a:t>
            </a:r>
            <a:r>
              <a:rPr lang="pl-PL" sz="1400" b="1" dirty="0">
                <a:solidFill>
                  <a:srgbClr val="004874"/>
                </a:solidFill>
              </a:rPr>
              <a:t>Banku Dekarbonizacji Przemysłu </a:t>
            </a:r>
            <a:r>
              <a:rPr lang="pl-PL" sz="1400" dirty="0">
                <a:solidFill>
                  <a:srgbClr val="004874"/>
                </a:solidFill>
              </a:rPr>
              <a:t>oraz</a:t>
            </a:r>
            <a:r>
              <a:rPr lang="pl-PL" sz="1400" b="1" dirty="0">
                <a:solidFill>
                  <a:srgbClr val="004874"/>
                </a:solidFill>
              </a:rPr>
              <a:t> EBI</a:t>
            </a:r>
            <a:r>
              <a:rPr lang="pl-PL" sz="1400" dirty="0">
                <a:solidFill>
                  <a:srgbClr val="004874"/>
                </a:solidFill>
              </a:rPr>
              <a:t> uruchomi nowe instrumenty finansowe wspierające CID</a:t>
            </a:r>
          </a:p>
          <a:p>
            <a:pPr>
              <a:lnSpc>
                <a:spcPts val="2737"/>
              </a:lnSpc>
            </a:pPr>
            <a:r>
              <a:rPr lang="pl-PL" sz="1600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Obieg zamknięty i dostęp do surowców </a:t>
            </a:r>
            <a:r>
              <a:rPr lang="pl-PL" sz="1400" b="1" dirty="0">
                <a:solidFill>
                  <a:srgbClr val="004874"/>
                </a:solidFill>
              </a:rPr>
              <a:t>- </a:t>
            </a:r>
            <a:r>
              <a:rPr lang="pl-PL" sz="1400" dirty="0">
                <a:solidFill>
                  <a:srgbClr val="004874"/>
                </a:solidFill>
              </a:rPr>
              <a:t>utworzenie </a:t>
            </a:r>
            <a:r>
              <a:rPr lang="pl-PL" sz="1400" b="1" dirty="0">
                <a:solidFill>
                  <a:srgbClr val="004874"/>
                </a:solidFill>
              </a:rPr>
              <a:t>unijnego centrum surowców krytycznych</a:t>
            </a:r>
            <a:r>
              <a:rPr lang="pl-PL" sz="1400" dirty="0">
                <a:solidFill>
                  <a:srgbClr val="004874"/>
                </a:solidFill>
              </a:rPr>
              <a:t>; przyjęcie w 2026 r. </a:t>
            </a:r>
            <a:r>
              <a:rPr lang="pl-PL" sz="1400" b="1" dirty="0">
                <a:solidFill>
                  <a:srgbClr val="004874"/>
                </a:solidFill>
              </a:rPr>
              <a:t>akt w sprawie gospodarki o obiegu zamkniętym - </a:t>
            </a:r>
            <a:r>
              <a:rPr lang="pl-PL" sz="1400" dirty="0">
                <a:solidFill>
                  <a:srgbClr val="004874"/>
                </a:solidFill>
              </a:rPr>
              <a:t>Celem jest zapewnienie do 2030 r. obiegu zamkniętego 24% surowców</a:t>
            </a:r>
          </a:p>
          <a:p>
            <a:pPr>
              <a:lnSpc>
                <a:spcPts val="2737"/>
              </a:lnSpc>
            </a:pPr>
            <a:r>
              <a:rPr lang="pl-PL" sz="1600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Działania globalne </a:t>
            </a:r>
            <a:r>
              <a:rPr lang="pl-PL" sz="1400" b="1" dirty="0">
                <a:solidFill>
                  <a:srgbClr val="004874"/>
                </a:solidFill>
              </a:rPr>
              <a:t>- czyste partnerstwa handlowo-inwestycyjne; </a:t>
            </a:r>
            <a:r>
              <a:rPr lang="pl-PL" sz="1400" dirty="0">
                <a:solidFill>
                  <a:srgbClr val="004874"/>
                </a:solidFill>
              </a:rPr>
              <a:t>uproszczenie i wzmocnienie mechanizmu dostosowywania cen na granicach z uwzględnieniem emisji CO</a:t>
            </a:r>
            <a:r>
              <a:rPr lang="pl-PL" sz="1400" baseline="-25000" dirty="0">
                <a:solidFill>
                  <a:srgbClr val="004874"/>
                </a:solidFill>
              </a:rPr>
              <a:t>2</a:t>
            </a:r>
            <a:r>
              <a:rPr lang="pl-PL" sz="1400" dirty="0">
                <a:solidFill>
                  <a:srgbClr val="004874"/>
                </a:solidFill>
              </a:rPr>
              <a:t> (</a:t>
            </a:r>
            <a:r>
              <a:rPr lang="pl-PL" sz="1400" b="1" dirty="0">
                <a:solidFill>
                  <a:srgbClr val="00487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CBAM</a:t>
            </a:r>
            <a:r>
              <a:rPr lang="pl-PL" sz="1400" dirty="0">
                <a:solidFill>
                  <a:srgbClr val="004874"/>
                </a:solidFill>
              </a:rPr>
              <a:t>)</a:t>
            </a:r>
          </a:p>
          <a:p>
            <a:pPr>
              <a:lnSpc>
                <a:spcPts val="2737"/>
              </a:lnSpc>
            </a:pPr>
            <a:r>
              <a:rPr lang="pl-PL" sz="1600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Zapewnienie dostępu do wykwalifikowanej siły roboczej </a:t>
            </a:r>
            <a:r>
              <a:rPr lang="pl-PL" sz="1400" b="1" dirty="0">
                <a:solidFill>
                  <a:srgbClr val="004874"/>
                </a:solidFill>
              </a:rPr>
              <a:t>- </a:t>
            </a:r>
            <a:r>
              <a:rPr lang="pl-PL" sz="1400" dirty="0">
                <a:solidFill>
                  <a:srgbClr val="004874"/>
                </a:solidFill>
              </a:rPr>
              <a:t>Komisja ustanowi </a:t>
            </a:r>
            <a:r>
              <a:rPr lang="pl-PL" sz="1400" b="1" dirty="0">
                <a:solidFill>
                  <a:srgbClr val="004874"/>
                </a:solidFill>
              </a:rPr>
              <a:t>unię umiejętności</a:t>
            </a:r>
            <a:endParaRPr lang="pl-PL" sz="1400" dirty="0">
              <a:solidFill>
                <a:srgbClr val="004874"/>
              </a:solidFill>
            </a:endParaRPr>
          </a:p>
        </p:txBody>
      </p:sp>
      <p:sp>
        <p:nvSpPr>
          <p:cNvPr id="8" name="Symbol zastępczy daty 3">
            <a:extLst>
              <a:ext uri="{FF2B5EF4-FFF2-40B4-BE49-F238E27FC236}">
                <a16:creationId xmlns:a16="http://schemas.microsoft.com/office/drawing/2014/main" id="{88C29602-EF4E-505A-C46C-040A606E4C09}"/>
              </a:ext>
            </a:extLst>
          </p:cNvPr>
          <p:cNvSpPr txBox="1">
            <a:spLocks/>
          </p:cNvSpPr>
          <p:nvPr/>
        </p:nvSpPr>
        <p:spPr>
          <a:xfrm>
            <a:off x="7689491" y="6548093"/>
            <a:ext cx="552569" cy="125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72000" tIns="0" rIns="72000" bIns="0" rtlCol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pl-PL" sz="816" b="0" i="0" kern="1200" smtClean="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09.2025</a:t>
            </a:r>
          </a:p>
        </p:txBody>
      </p:sp>
    </p:spTree>
    <p:extLst>
      <p:ext uri="{BB962C8B-B14F-4D97-AF65-F5344CB8AC3E}">
        <p14:creationId xmlns:p14="http://schemas.microsoft.com/office/powerpoint/2010/main" val="3079035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E59CB-208F-2E04-2CAD-76036721D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5471CCE-3C4B-6B86-80B5-B34CEF3A57B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 b="1"/>
              <a:t>Uproszczenie otoczenia prawnego</a:t>
            </a:r>
          </a:p>
        </p:txBody>
      </p:sp>
      <p:sp>
        <p:nvSpPr>
          <p:cNvPr id="23" name="Symbol zastępczy tekstu 22">
            <a:extLst>
              <a:ext uri="{FF2B5EF4-FFF2-40B4-BE49-F238E27FC236}">
                <a16:creationId xmlns:a16="http://schemas.microsoft.com/office/drawing/2014/main" id="{516D3886-21C5-DE38-CFDE-9A9E4789CC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FC417D5-FF9E-0E0C-9757-91C195FC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OMNIBUS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456E3ED-3D40-CA26-18E2-291CADF98928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5005345" y="6550083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B8A91B2-1C10-9DFF-88EA-9506C96C5C2D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39</a:t>
            </a:fld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F5AD90B-74ED-EBB0-7F20-E215E7991FAA}"/>
              </a:ext>
            </a:extLst>
          </p:cNvPr>
          <p:cNvSpPr txBox="1"/>
          <p:nvPr/>
        </p:nvSpPr>
        <p:spPr>
          <a:xfrm>
            <a:off x="6269682" y="2176635"/>
            <a:ext cx="2761449" cy="2889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52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2029 r. zmniejszenie obciążenia administracyjnego o 25%, </a:t>
            </a:r>
          </a:p>
          <a:p>
            <a:pPr>
              <a:lnSpc>
                <a:spcPct val="150000"/>
              </a:lnSpc>
            </a:pPr>
            <a:r>
              <a:rPr lang="pl-PL" sz="2052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dla MŚP  o 35%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6470418-E283-1E6B-56B5-E3C0BA964879}"/>
              </a:ext>
            </a:extLst>
          </p:cNvPr>
          <p:cNvSpPr txBox="1"/>
          <p:nvPr/>
        </p:nvSpPr>
        <p:spPr>
          <a:xfrm>
            <a:off x="385725" y="1632462"/>
            <a:ext cx="2103457" cy="1513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395" b="1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CSRD</a:t>
            </a:r>
            <a:r>
              <a:rPr lang="pl-PL" sz="1710" b="1">
                <a:solidFill>
                  <a:srgbClr val="004874"/>
                </a:solidFill>
              </a:rPr>
              <a:t> </a:t>
            </a:r>
          </a:p>
          <a:p>
            <a:pPr algn="r"/>
            <a:r>
              <a:rPr lang="pl-PL" sz="1710" i="1" err="1">
                <a:solidFill>
                  <a:srgbClr val="004874"/>
                </a:solidFill>
              </a:rPr>
              <a:t>Corporate</a:t>
            </a:r>
            <a:r>
              <a:rPr lang="pl-PL" sz="1710" i="1">
                <a:solidFill>
                  <a:srgbClr val="004874"/>
                </a:solidFill>
              </a:rPr>
              <a:t> </a:t>
            </a:r>
            <a:r>
              <a:rPr lang="pl-PL" sz="1710" i="1" err="1">
                <a:solidFill>
                  <a:srgbClr val="004874"/>
                </a:solidFill>
              </a:rPr>
              <a:t>Sustainability</a:t>
            </a:r>
            <a:r>
              <a:rPr lang="pl-PL" sz="1710" i="1">
                <a:solidFill>
                  <a:srgbClr val="004874"/>
                </a:solidFill>
              </a:rPr>
              <a:t> </a:t>
            </a:r>
          </a:p>
          <a:p>
            <a:pPr algn="r"/>
            <a:r>
              <a:rPr lang="pl-PL" sz="1710" i="1">
                <a:solidFill>
                  <a:srgbClr val="004874"/>
                </a:solidFill>
              </a:rPr>
              <a:t>Reporting </a:t>
            </a:r>
          </a:p>
          <a:p>
            <a:pPr algn="r"/>
            <a:r>
              <a:rPr lang="pl-PL" sz="1710" i="1">
                <a:solidFill>
                  <a:srgbClr val="004874"/>
                </a:solidFill>
              </a:rPr>
              <a:t>Directive</a:t>
            </a:r>
            <a:r>
              <a:rPr lang="pl-PL" sz="1710">
                <a:solidFill>
                  <a:srgbClr val="004874"/>
                </a:solidFill>
              </a:rPr>
              <a:t> </a:t>
            </a:r>
            <a:endParaRPr lang="pl-PL" sz="171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D7F20AE-8070-04F6-2253-2D375EF61855}"/>
              </a:ext>
            </a:extLst>
          </p:cNvPr>
          <p:cNvSpPr txBox="1"/>
          <p:nvPr/>
        </p:nvSpPr>
        <p:spPr>
          <a:xfrm>
            <a:off x="315838" y="3896850"/>
            <a:ext cx="1771098" cy="1513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395" b="1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ESRS </a:t>
            </a:r>
          </a:p>
          <a:p>
            <a:pPr algn="r"/>
            <a:r>
              <a:rPr lang="pl-PL" sz="1710" i="1" err="1">
                <a:solidFill>
                  <a:srgbClr val="004874"/>
                </a:solidFill>
              </a:rPr>
              <a:t>European</a:t>
            </a:r>
            <a:r>
              <a:rPr lang="pl-PL" sz="1710" i="1">
                <a:solidFill>
                  <a:srgbClr val="004874"/>
                </a:solidFill>
              </a:rPr>
              <a:t> </a:t>
            </a:r>
          </a:p>
          <a:p>
            <a:pPr algn="r"/>
            <a:r>
              <a:rPr lang="pl-PL" sz="1710" i="1" err="1">
                <a:solidFill>
                  <a:srgbClr val="004874"/>
                </a:solidFill>
              </a:rPr>
              <a:t>Sustainability</a:t>
            </a:r>
            <a:r>
              <a:rPr lang="pl-PL" sz="1710" i="1">
                <a:solidFill>
                  <a:srgbClr val="004874"/>
                </a:solidFill>
              </a:rPr>
              <a:t> </a:t>
            </a:r>
          </a:p>
          <a:p>
            <a:pPr algn="r"/>
            <a:r>
              <a:rPr lang="pl-PL" sz="1710" i="1">
                <a:solidFill>
                  <a:srgbClr val="004874"/>
                </a:solidFill>
              </a:rPr>
              <a:t>Reporting </a:t>
            </a:r>
          </a:p>
          <a:p>
            <a:pPr algn="r"/>
            <a:r>
              <a:rPr lang="pl-PL" sz="1710" i="1" err="1">
                <a:solidFill>
                  <a:srgbClr val="004874"/>
                </a:solidFill>
              </a:rPr>
              <a:t>Standards</a:t>
            </a:r>
            <a:r>
              <a:rPr lang="pl-PL" sz="1710">
                <a:solidFill>
                  <a:srgbClr val="004874"/>
                </a:solidFill>
              </a:rPr>
              <a:t> </a:t>
            </a:r>
            <a:endParaRPr lang="pl-PL" sz="171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BB3B0FD-B5E3-3144-6516-9B8371A28299}"/>
              </a:ext>
            </a:extLst>
          </p:cNvPr>
          <p:cNvSpPr txBox="1"/>
          <p:nvPr/>
        </p:nvSpPr>
        <p:spPr>
          <a:xfrm>
            <a:off x="2087261" y="5239855"/>
            <a:ext cx="2564469" cy="881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710" b="1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Taksonomia UE</a:t>
            </a:r>
          </a:p>
          <a:p>
            <a:pPr algn="ctr"/>
            <a:r>
              <a:rPr lang="pl-PL" sz="1710" i="1" err="1">
                <a:solidFill>
                  <a:srgbClr val="004874"/>
                </a:solidFill>
              </a:rPr>
              <a:t>sustainable</a:t>
            </a:r>
            <a:r>
              <a:rPr lang="pl-PL" sz="1710" i="1">
                <a:solidFill>
                  <a:srgbClr val="004874"/>
                </a:solidFill>
              </a:rPr>
              <a:t> investment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C9ECECC-93CD-1A3F-93AD-0BE2EBD00E90}"/>
              </a:ext>
            </a:extLst>
          </p:cNvPr>
          <p:cNvSpPr txBox="1"/>
          <p:nvPr/>
        </p:nvSpPr>
        <p:spPr>
          <a:xfrm>
            <a:off x="4317173" y="1604091"/>
            <a:ext cx="1993238" cy="1513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395" b="1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CSDDD</a:t>
            </a:r>
            <a:r>
              <a:rPr lang="pl-PL" sz="1710" b="1">
                <a:solidFill>
                  <a:srgbClr val="004874"/>
                </a:solidFill>
              </a:rPr>
              <a:t> </a:t>
            </a:r>
            <a:r>
              <a:rPr lang="pl-PL" sz="1710" i="1" err="1">
                <a:solidFill>
                  <a:srgbClr val="004874"/>
                </a:solidFill>
              </a:rPr>
              <a:t>Corporate</a:t>
            </a:r>
            <a:r>
              <a:rPr lang="pl-PL" sz="1710" i="1">
                <a:solidFill>
                  <a:srgbClr val="004874"/>
                </a:solidFill>
              </a:rPr>
              <a:t> </a:t>
            </a:r>
            <a:r>
              <a:rPr lang="pl-PL" sz="1710" i="1" err="1">
                <a:solidFill>
                  <a:srgbClr val="004874"/>
                </a:solidFill>
              </a:rPr>
              <a:t>Sustainability</a:t>
            </a:r>
            <a:r>
              <a:rPr lang="pl-PL" sz="1710" i="1">
                <a:solidFill>
                  <a:srgbClr val="004874"/>
                </a:solidFill>
              </a:rPr>
              <a:t> </a:t>
            </a:r>
            <a:r>
              <a:rPr lang="pl-PL" sz="1710" i="1" err="1">
                <a:solidFill>
                  <a:srgbClr val="004874"/>
                </a:solidFill>
              </a:rPr>
              <a:t>Due</a:t>
            </a:r>
            <a:r>
              <a:rPr lang="pl-PL" sz="1710" i="1">
                <a:solidFill>
                  <a:srgbClr val="004874"/>
                </a:solidFill>
              </a:rPr>
              <a:t> </a:t>
            </a:r>
            <a:r>
              <a:rPr lang="pl-PL" sz="1710" i="1" err="1">
                <a:solidFill>
                  <a:srgbClr val="004874"/>
                </a:solidFill>
              </a:rPr>
              <a:t>Diligence</a:t>
            </a:r>
            <a:r>
              <a:rPr lang="pl-PL" sz="1710" i="1">
                <a:solidFill>
                  <a:srgbClr val="004874"/>
                </a:solidFill>
              </a:rPr>
              <a:t> Directive</a:t>
            </a:r>
            <a:r>
              <a:rPr lang="pl-PL" sz="1710">
                <a:solidFill>
                  <a:srgbClr val="004874"/>
                </a:solidFill>
              </a:rPr>
              <a:t>  </a:t>
            </a:r>
            <a:endParaRPr lang="pl-PL" sz="171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0617F22-493B-6947-1728-6FBA4758B8A2}"/>
              </a:ext>
            </a:extLst>
          </p:cNvPr>
          <p:cNvSpPr txBox="1"/>
          <p:nvPr/>
        </p:nvSpPr>
        <p:spPr>
          <a:xfrm>
            <a:off x="4507449" y="4019683"/>
            <a:ext cx="1993238" cy="1513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395" b="1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CBAM</a:t>
            </a:r>
          </a:p>
          <a:p>
            <a:r>
              <a:rPr lang="pl-PL" sz="1710" i="1">
                <a:solidFill>
                  <a:srgbClr val="004874"/>
                </a:solidFill>
              </a:rPr>
              <a:t>Carbon </a:t>
            </a:r>
          </a:p>
          <a:p>
            <a:r>
              <a:rPr lang="pl-PL" sz="1710" i="1" err="1">
                <a:solidFill>
                  <a:srgbClr val="004874"/>
                </a:solidFill>
              </a:rPr>
              <a:t>Border</a:t>
            </a:r>
            <a:r>
              <a:rPr lang="pl-PL" sz="1710" i="1">
                <a:solidFill>
                  <a:srgbClr val="004874"/>
                </a:solidFill>
              </a:rPr>
              <a:t> </a:t>
            </a:r>
            <a:r>
              <a:rPr lang="pl-PL" sz="1710" i="1" err="1">
                <a:solidFill>
                  <a:srgbClr val="004874"/>
                </a:solidFill>
              </a:rPr>
              <a:t>Adjustment</a:t>
            </a:r>
            <a:r>
              <a:rPr lang="pl-PL" sz="1710" i="1">
                <a:solidFill>
                  <a:srgbClr val="004874"/>
                </a:solidFill>
              </a:rPr>
              <a:t> </a:t>
            </a:r>
            <a:r>
              <a:rPr lang="pl-PL" sz="1710" i="1" err="1">
                <a:solidFill>
                  <a:srgbClr val="004874"/>
                </a:solidFill>
              </a:rPr>
              <a:t>Mechanism</a:t>
            </a:r>
            <a:endParaRPr lang="pl-PL" sz="1710"/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E19E294C-1568-2337-C4E7-DB274B3F6F91}"/>
              </a:ext>
            </a:extLst>
          </p:cNvPr>
          <p:cNvSpPr/>
          <p:nvPr/>
        </p:nvSpPr>
        <p:spPr>
          <a:xfrm>
            <a:off x="2317767" y="2563409"/>
            <a:ext cx="2103456" cy="210345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395" b="1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OMNIBUS</a:t>
            </a:r>
          </a:p>
          <a:p>
            <a:pPr algn="ctr"/>
            <a:r>
              <a:rPr lang="pl-PL" sz="2395" b="1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I+II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0338525B-96A4-ABFF-ECB0-36E11EFF029D}"/>
              </a:ext>
            </a:extLst>
          </p:cNvPr>
          <p:cNvSpPr txBox="1">
            <a:spLocks/>
          </p:cNvSpPr>
          <p:nvPr/>
        </p:nvSpPr>
        <p:spPr>
          <a:xfrm>
            <a:off x="7689491" y="6548093"/>
            <a:ext cx="552569" cy="125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72000" tIns="0" rIns="72000" bIns="0" rtlCol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pl-PL" sz="816" b="0" i="0" kern="1200" smtClean="0">
                <a:solidFill>
                  <a:schemeClr val="tx2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09.2025</a:t>
            </a:r>
          </a:p>
        </p:txBody>
      </p:sp>
    </p:spTree>
    <p:extLst>
      <p:ext uri="{BB962C8B-B14F-4D97-AF65-F5344CB8AC3E}">
        <p14:creationId xmlns:p14="http://schemas.microsoft.com/office/powerpoint/2010/main" val="4182493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B5C0403A-D8BF-F59F-1E7C-049E2AA6CB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0984" y="3298663"/>
            <a:ext cx="260675" cy="2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203" tIns="39101" rIns="78203" bIns="39101" numCol="1" anchor="t" anchorCtr="0" compatLnSpc="1">
            <a:prstTxWarp prst="textNoShape">
              <a:avLst/>
            </a:prstTxWarp>
          </a:bodyPr>
          <a:lstStyle/>
          <a:p>
            <a:endParaRPr lang="pl-PL" sz="1539"/>
          </a:p>
        </p:txBody>
      </p:sp>
      <p:sp>
        <p:nvSpPr>
          <p:cNvPr id="22" name="Tytuł 21">
            <a:extLst>
              <a:ext uri="{FF2B5EF4-FFF2-40B4-BE49-F238E27FC236}">
                <a16:creationId xmlns:a16="http://schemas.microsoft.com/office/drawing/2014/main" id="{E51F2F21-700B-490F-B47F-2017A56EA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Misja Eneris</a:t>
            </a:r>
          </a:p>
        </p:txBody>
      </p:sp>
      <p:sp>
        <p:nvSpPr>
          <p:cNvPr id="24" name="Symbol zastępczy tekstu 23">
            <a:extLst>
              <a:ext uri="{FF2B5EF4-FFF2-40B4-BE49-F238E27FC236}">
                <a16:creationId xmlns:a16="http://schemas.microsoft.com/office/drawing/2014/main" id="{042D5BCF-C96B-E9CB-E8D6-D9FBE01436A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/>
              <a:t>O Eneris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32B2FC0-E5F9-EFC2-635D-CBDC37E4CE58}"/>
              </a:ext>
            </a:extLst>
          </p:cNvPr>
          <p:cNvSpPr txBox="1"/>
          <p:nvPr/>
        </p:nvSpPr>
        <p:spPr>
          <a:xfrm>
            <a:off x="1108695" y="1394142"/>
            <a:ext cx="0" cy="0"/>
          </a:xfrm>
          <a:prstGeom prst="rect">
            <a:avLst/>
          </a:prstGeom>
        </p:spPr>
        <p:txBody>
          <a:bodyPr vert="horz" wrap="none" lIns="0" tIns="0" rIns="0" bIns="0" spcCol="504000" rtlCol="0">
            <a:noAutofit/>
          </a:bodyPr>
          <a:lstStyle/>
          <a:p>
            <a:pPr algn="l"/>
            <a:endParaRPr lang="pl-PL" sz="1539">
              <a:solidFill>
                <a:schemeClr val="accent4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3A4615C-D280-2116-0364-35FAED46D208}"/>
              </a:ext>
            </a:extLst>
          </p:cNvPr>
          <p:cNvSpPr txBox="1"/>
          <p:nvPr/>
        </p:nvSpPr>
        <p:spPr>
          <a:xfrm>
            <a:off x="1455162" y="1473334"/>
            <a:ext cx="0" cy="0"/>
          </a:xfrm>
          <a:prstGeom prst="rect">
            <a:avLst/>
          </a:prstGeom>
        </p:spPr>
        <p:txBody>
          <a:bodyPr vert="horz" wrap="none" lIns="0" tIns="0" rIns="0" bIns="0" spcCol="504000" rtlCol="0">
            <a:noAutofit/>
          </a:bodyPr>
          <a:lstStyle/>
          <a:p>
            <a:pPr algn="l"/>
            <a:endParaRPr lang="pl-PL" sz="1539">
              <a:solidFill>
                <a:schemeClr val="accent4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C60A1A-781D-50FB-BB03-8EABEAB4DC08}"/>
              </a:ext>
            </a:extLst>
          </p:cNvPr>
          <p:cNvSpPr txBox="1"/>
          <p:nvPr/>
        </p:nvSpPr>
        <p:spPr>
          <a:xfrm>
            <a:off x="-613741" y="2176168"/>
            <a:ext cx="0" cy="0"/>
          </a:xfrm>
          <a:prstGeom prst="rect">
            <a:avLst/>
          </a:prstGeom>
        </p:spPr>
        <p:txBody>
          <a:bodyPr vert="horz" wrap="none" lIns="0" tIns="0" rIns="0" bIns="0" spcCol="504000" rtlCol="0">
            <a:noAutofit/>
          </a:bodyPr>
          <a:lstStyle/>
          <a:p>
            <a:pPr algn="l"/>
            <a:endParaRPr lang="pl-PL" sz="1539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0CFA7EE-926C-E58F-570A-95C993172960}"/>
              </a:ext>
            </a:extLst>
          </p:cNvPr>
          <p:cNvSpPr txBox="1"/>
          <p:nvPr/>
        </p:nvSpPr>
        <p:spPr>
          <a:xfrm>
            <a:off x="643439" y="3195771"/>
            <a:ext cx="0" cy="0"/>
          </a:xfrm>
          <a:prstGeom prst="rect">
            <a:avLst/>
          </a:prstGeom>
        </p:spPr>
        <p:txBody>
          <a:bodyPr vert="horz" wrap="none" lIns="0" tIns="0" rIns="0" bIns="0" spcCol="504000" rtlCol="0">
            <a:noAutofit/>
          </a:bodyPr>
          <a:lstStyle/>
          <a:p>
            <a:pPr algn="l"/>
            <a:endParaRPr lang="pl-PL" sz="1539"/>
          </a:p>
        </p:txBody>
      </p:sp>
      <p:pic>
        <p:nvPicPr>
          <p:cNvPr id="5" name="Obraz 4" descr="Obraz zawierający tekst, projekt graficzny, plakat, zrzut ekran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E92BA97-947E-63E0-285A-D6A788FEEC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298" y="969897"/>
            <a:ext cx="3477702" cy="5235023"/>
          </a:xfrm>
          <a:prstGeom prst="rect">
            <a:avLst/>
          </a:prstGeom>
        </p:spPr>
      </p:pic>
      <p:sp>
        <p:nvSpPr>
          <p:cNvPr id="21" name="Symbol zastępczy tekstu 2">
            <a:extLst>
              <a:ext uri="{FF2B5EF4-FFF2-40B4-BE49-F238E27FC236}">
                <a16:creationId xmlns:a16="http://schemas.microsoft.com/office/drawing/2014/main" id="{71110D23-FB70-1BA4-AB49-529E0D22255F}"/>
              </a:ext>
            </a:extLst>
          </p:cNvPr>
          <p:cNvSpPr txBox="1">
            <a:spLocks/>
          </p:cNvSpPr>
          <p:nvPr/>
        </p:nvSpPr>
        <p:spPr>
          <a:xfrm>
            <a:off x="162922" y="989242"/>
            <a:ext cx="5424227" cy="5047791"/>
          </a:xfrm>
          <a:prstGeom prst="rect">
            <a:avLst/>
          </a:prstGeom>
        </p:spPr>
        <p:txBody>
          <a:bodyPr vert="horz" lIns="0" tIns="0" rIns="0" bIns="0" spcCol="504000" rtlCol="0" anchor="t">
            <a:noAutofit/>
          </a:bodyPr>
          <a:lstStyle>
            <a:lvl1pPr marL="0" marR="0" indent="0" algn="l" defTabSz="91284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Poppins" pitchFamily="2" charset="0"/>
              <a:buNone/>
              <a:tabLst/>
              <a:defRPr lang="pl-PL" sz="1300" b="0" i="0" kern="1200" dirty="0" smtClean="0">
                <a:solidFill>
                  <a:schemeClr val="bg1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1pPr>
            <a:lvl2pPr marL="180000" marR="0" indent="0" algn="l" defTabSz="91284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Poppins" pitchFamily="2" charset="0"/>
              <a:buNone/>
              <a:tabLst/>
              <a:defRPr lang="pl-PL" sz="1300" b="0" i="0" kern="1200" dirty="0" smtClean="0">
                <a:solidFill>
                  <a:schemeClr val="bg1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2pPr>
            <a:lvl3pPr marL="360000" marR="0" indent="0" algn="l" defTabSz="91284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Poppins" pitchFamily="2" charset="0"/>
              <a:buNone/>
              <a:tabLst/>
              <a:defRPr lang="pl-PL" sz="1300" b="0" i="0" kern="1200" dirty="0" smtClean="0">
                <a:solidFill>
                  <a:schemeClr val="bg1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3pPr>
            <a:lvl4pPr marL="540000" marR="0" indent="0" algn="l" defTabSz="91284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Poppins" pitchFamily="2" charset="0"/>
              <a:buNone/>
              <a:tabLst/>
              <a:defRPr lang="pl-PL" sz="1300" b="0" i="0" kern="1200" dirty="0" smtClean="0">
                <a:solidFill>
                  <a:schemeClr val="bg1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4pPr>
            <a:lvl5pPr marL="720000" marR="0" indent="0" algn="l" defTabSz="91284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Poppins" pitchFamily="2" charset="0"/>
              <a:buNone/>
              <a:tabLst/>
              <a:defRPr lang="pl-PL" sz="1300" b="0" i="0" kern="1200" dirty="0">
                <a:solidFill>
                  <a:schemeClr val="bg1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5pPr>
            <a:lvl6pPr marL="900000" marR="0" indent="0" algn="l" defTabSz="91284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30000"/>
              <a:buFont typeface="Poppins" pitchFamily="2" charset="0"/>
              <a:buNone/>
              <a:tabLst/>
              <a:defRPr sz="1300" b="0" i="0" kern="1200">
                <a:solidFill>
                  <a:schemeClr val="bg1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6pPr>
            <a:lvl7pPr marL="1080000" marR="0" indent="0" algn="l" defTabSz="91284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30000"/>
              <a:buFont typeface="Poppins" pitchFamily="2" charset="0"/>
              <a:buNone/>
              <a:tabLst/>
              <a:defRPr sz="1300" b="0" i="0" kern="1200">
                <a:solidFill>
                  <a:schemeClr val="bg1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7pPr>
            <a:lvl8pPr marL="1260000" marR="0" indent="0" algn="l" defTabSz="91284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30000"/>
              <a:buFont typeface="Poppins" pitchFamily="2" charset="0"/>
              <a:buNone/>
              <a:tabLst/>
              <a:defRPr sz="1300" b="0" i="0" kern="1200">
                <a:solidFill>
                  <a:schemeClr val="bg1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8pPr>
            <a:lvl9pPr marL="1440000" marR="0" indent="0" algn="l" defTabSz="91284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30000"/>
              <a:buFont typeface="Poppins" pitchFamily="2" charset="0"/>
              <a:buNone/>
              <a:tabLst/>
              <a:defRPr sz="1300" b="0" i="0" kern="1200">
                <a:solidFill>
                  <a:schemeClr val="bg1"/>
                </a:solidFill>
                <a:latin typeface="Poppins" pitchFamily="2" charset="0"/>
                <a:ea typeface="Poppins" pitchFamily="2" charset="0"/>
                <a:cs typeface="Poppins" pitchFamily="2" charset="0"/>
              </a:defRPr>
            </a:lvl9pPr>
          </a:lstStyle>
          <a:p>
            <a:pPr algn="ctr">
              <a:lnSpc>
                <a:spcPts val="2224"/>
              </a:lnSpc>
              <a:spcBef>
                <a:spcPts val="513"/>
              </a:spcBef>
              <a:spcAft>
                <a:spcPts val="513"/>
              </a:spcAft>
            </a:pPr>
            <a:endParaRPr lang="pl-PL" sz="599" b="1">
              <a:solidFill>
                <a:srgbClr val="004874"/>
              </a:solidFill>
              <a:latin typeface="+mn-lt"/>
            </a:endParaRPr>
          </a:p>
          <a:p>
            <a:pPr algn="ctr">
              <a:lnSpc>
                <a:spcPts val="2224"/>
              </a:lnSpc>
              <a:spcBef>
                <a:spcPts val="513"/>
              </a:spcBef>
              <a:spcAft>
                <a:spcPts val="513"/>
              </a:spcAft>
            </a:pPr>
            <a:r>
              <a:rPr lang="pl-PL" sz="2395" b="1">
                <a:solidFill>
                  <a:srgbClr val="004874"/>
                </a:solidFill>
                <a:latin typeface="+mn-lt"/>
                <a:cs typeface="Poppins"/>
              </a:rPr>
              <a:t>CZYSTA ZIEMIA, WODA I POWIETRZE</a:t>
            </a:r>
          </a:p>
          <a:p>
            <a:pPr marL="398057" lvl="1" indent="-244373" fontAlgn="base">
              <a:lnSpc>
                <a:spcPts val="2224"/>
              </a:lnSpc>
              <a:spcBef>
                <a:spcPts val="513"/>
              </a:spcBef>
              <a:spcAft>
                <a:spcPts val="513"/>
              </a:spcAft>
              <a:buClr>
                <a:srgbClr val="004874"/>
              </a:buClr>
              <a:buFont typeface="Arial" panose="020B0604020202020204" pitchFamily="34" charset="0"/>
              <a:buChar char="•"/>
            </a:pPr>
            <a:r>
              <a:rPr lang="pl-PL" sz="1539" b="1">
                <a:solidFill>
                  <a:srgbClr val="004874"/>
                </a:solidFill>
                <a:latin typeface="+mn-lt"/>
                <a:cs typeface="Poppins"/>
              </a:rPr>
              <a:t>Odpady</a:t>
            </a:r>
            <a:r>
              <a:rPr lang="pl-PL" sz="1539">
                <a:solidFill>
                  <a:srgbClr val="004874"/>
                </a:solidFill>
                <a:latin typeface="+mn-lt"/>
                <a:cs typeface="Poppins"/>
              </a:rPr>
              <a:t> - cenne surowce  </a:t>
            </a:r>
          </a:p>
          <a:p>
            <a:pPr marL="398057" lvl="1" indent="-244373" fontAlgn="base">
              <a:lnSpc>
                <a:spcPts val="2224"/>
              </a:lnSpc>
              <a:spcBef>
                <a:spcPts val="513"/>
              </a:spcBef>
              <a:spcAft>
                <a:spcPts val="513"/>
              </a:spcAft>
              <a:buClr>
                <a:srgbClr val="004874"/>
              </a:buClr>
              <a:buFont typeface="Arial" panose="020B0604020202020204" pitchFamily="34" charset="0"/>
              <a:buChar char="•"/>
            </a:pPr>
            <a:r>
              <a:rPr lang="pl-PL" sz="1539" b="1">
                <a:solidFill>
                  <a:srgbClr val="004874"/>
                </a:solidFill>
                <a:latin typeface="+mn-lt"/>
                <a:cs typeface="Poppins"/>
              </a:rPr>
              <a:t>Woda</a:t>
            </a:r>
            <a:r>
              <a:rPr lang="pl-PL" sz="1539">
                <a:solidFill>
                  <a:srgbClr val="004874"/>
                </a:solidFill>
                <a:latin typeface="+mn-lt"/>
                <a:cs typeface="Poppins"/>
              </a:rPr>
              <a:t> –  źródło życia i zasobów</a:t>
            </a:r>
          </a:p>
          <a:p>
            <a:pPr marL="398057" lvl="1" indent="-244373" fontAlgn="base">
              <a:lnSpc>
                <a:spcPts val="2224"/>
              </a:lnSpc>
              <a:spcBef>
                <a:spcPts val="513"/>
              </a:spcBef>
              <a:spcAft>
                <a:spcPts val="513"/>
              </a:spcAft>
              <a:buClr>
                <a:srgbClr val="004874"/>
              </a:buClr>
              <a:buFont typeface="Arial" panose="020B0604020202020204" pitchFamily="34" charset="0"/>
              <a:buChar char="•"/>
            </a:pPr>
            <a:r>
              <a:rPr lang="pl-PL" sz="1539" b="1">
                <a:solidFill>
                  <a:srgbClr val="004874"/>
                </a:solidFill>
                <a:latin typeface="+mn-lt"/>
                <a:cs typeface="Poppins"/>
              </a:rPr>
              <a:t>Energia</a:t>
            </a:r>
            <a:r>
              <a:rPr lang="pl-PL" sz="1539">
                <a:solidFill>
                  <a:srgbClr val="004874"/>
                </a:solidFill>
                <a:latin typeface="+mn-lt"/>
                <a:cs typeface="Poppins"/>
              </a:rPr>
              <a:t> – czysta i dostępna dla wszystkich</a:t>
            </a:r>
          </a:p>
          <a:p>
            <a:pPr marL="153684" lvl="1" fontAlgn="base">
              <a:lnSpc>
                <a:spcPct val="100000"/>
              </a:lnSpc>
              <a:spcBef>
                <a:spcPts val="513"/>
              </a:spcBef>
              <a:spcAft>
                <a:spcPts val="513"/>
              </a:spcAft>
              <a:buClr>
                <a:srgbClr val="004874"/>
              </a:buClr>
            </a:pPr>
            <a:endParaRPr lang="pl-PL" sz="1368">
              <a:solidFill>
                <a:srgbClr val="004874"/>
              </a:solidFill>
              <a:latin typeface="+mn-lt"/>
              <a:cs typeface="Poppins"/>
            </a:endParaRPr>
          </a:p>
          <a:p>
            <a:pPr marL="153684" lvl="1" fontAlgn="base">
              <a:lnSpc>
                <a:spcPct val="100000"/>
              </a:lnSpc>
              <a:spcBef>
                <a:spcPts val="513"/>
              </a:spcBef>
              <a:spcAft>
                <a:spcPts val="513"/>
              </a:spcAft>
              <a:buClr>
                <a:srgbClr val="004874"/>
              </a:buClr>
            </a:pPr>
            <a:endParaRPr lang="pl-PL" sz="1368" b="1">
              <a:solidFill>
                <a:srgbClr val="004874"/>
              </a:solidFill>
              <a:latin typeface="+mn-lt"/>
              <a:cs typeface="Poppins"/>
            </a:endParaRPr>
          </a:p>
          <a:p>
            <a:pPr marL="153684" lvl="1" fontAlgn="base">
              <a:lnSpc>
                <a:spcPct val="100000"/>
              </a:lnSpc>
              <a:spcBef>
                <a:spcPts val="513"/>
              </a:spcBef>
              <a:spcAft>
                <a:spcPts val="513"/>
              </a:spcAft>
              <a:buClr>
                <a:srgbClr val="004874"/>
              </a:buClr>
            </a:pPr>
            <a:r>
              <a:rPr lang="pl-PL" sz="1368" b="1">
                <a:solidFill>
                  <a:srgbClr val="004874"/>
                </a:solidFill>
                <a:latin typeface="+mn-lt"/>
                <a:cs typeface="Poppins"/>
              </a:rPr>
              <a:t>Jak to robimy?</a:t>
            </a:r>
            <a:endParaRPr lang="pl-PL" sz="1368" b="1">
              <a:solidFill>
                <a:srgbClr val="004874"/>
              </a:solidFill>
              <a:latin typeface="+mn-lt"/>
            </a:endParaRPr>
          </a:p>
          <a:p>
            <a:pPr marL="398057" lvl="1" indent="-244373" fontAlgn="base">
              <a:lnSpc>
                <a:spcPct val="100000"/>
              </a:lnSpc>
              <a:spcBef>
                <a:spcPts val="513"/>
              </a:spcBef>
              <a:spcAft>
                <a:spcPts val="513"/>
              </a:spcAft>
              <a:buClr>
                <a:srgbClr val="004874"/>
              </a:buClr>
              <a:buFont typeface="Arial" panose="020B0604020202020204" pitchFamily="34" charset="0"/>
              <a:buChar char="•"/>
            </a:pPr>
            <a:r>
              <a:rPr lang="pl-PL" sz="1368">
                <a:solidFill>
                  <a:srgbClr val="004874"/>
                </a:solidFill>
                <a:latin typeface="+mn-lt"/>
                <a:cs typeface="Poppins"/>
              </a:rPr>
              <a:t>Chronimy środowisko dla przyszłych pokoleń, działamy tu i teraz</a:t>
            </a:r>
            <a:endParaRPr lang="pl-PL" sz="1368">
              <a:solidFill>
                <a:srgbClr val="004874"/>
              </a:solidFill>
              <a:highlight>
                <a:srgbClr val="FFFF00"/>
              </a:highlight>
              <a:latin typeface="+mn-lt"/>
              <a:cs typeface="Poppins"/>
            </a:endParaRPr>
          </a:p>
          <a:p>
            <a:pPr marL="398057" lvl="1" indent="-244373" fontAlgn="base">
              <a:lnSpc>
                <a:spcPct val="100000"/>
              </a:lnSpc>
              <a:spcBef>
                <a:spcPts val="513"/>
              </a:spcBef>
              <a:spcAft>
                <a:spcPts val="513"/>
              </a:spcAft>
              <a:buClr>
                <a:srgbClr val="004874"/>
              </a:buClr>
              <a:buFont typeface="Arial" panose="020B0604020202020204" pitchFamily="34" charset="0"/>
              <a:buChar char="•"/>
            </a:pPr>
            <a:r>
              <a:rPr lang="pl-PL" sz="1368">
                <a:solidFill>
                  <a:srgbClr val="004874"/>
                </a:solidFill>
                <a:latin typeface="+mn-lt"/>
                <a:cs typeface="Poppins"/>
              </a:rPr>
              <a:t>Wydłużamy łańcuch wartości przez zrównoważone procesy i inwestycje</a:t>
            </a:r>
          </a:p>
          <a:p>
            <a:pPr marL="398057" lvl="1" indent="-244373" fontAlgn="base">
              <a:lnSpc>
                <a:spcPct val="100000"/>
              </a:lnSpc>
              <a:spcBef>
                <a:spcPts val="513"/>
              </a:spcBef>
              <a:spcAft>
                <a:spcPts val="513"/>
              </a:spcAft>
              <a:buClr>
                <a:srgbClr val="004874"/>
              </a:buClr>
              <a:buFont typeface="Arial" panose="020B0604020202020204" pitchFamily="34" charset="0"/>
              <a:buChar char="•"/>
            </a:pPr>
            <a:r>
              <a:rPr lang="pl-PL" sz="1368">
                <a:solidFill>
                  <a:srgbClr val="004874"/>
                </a:solidFill>
                <a:latin typeface="+mn-lt"/>
                <a:cs typeface="Poppins"/>
              </a:rPr>
              <a:t>Wspieramy edukację i innowacje</a:t>
            </a:r>
          </a:p>
          <a:p>
            <a:pPr marL="398057" lvl="1" indent="-244373" fontAlgn="base">
              <a:lnSpc>
                <a:spcPct val="100000"/>
              </a:lnSpc>
              <a:spcBef>
                <a:spcPts val="513"/>
              </a:spcBef>
              <a:spcAft>
                <a:spcPts val="513"/>
              </a:spcAft>
              <a:buClr>
                <a:srgbClr val="004874"/>
              </a:buClr>
              <a:buFont typeface="Arial" panose="020B0604020202020204" pitchFamily="34" charset="0"/>
              <a:buChar char="•"/>
            </a:pPr>
            <a:r>
              <a:rPr lang="pl-PL" sz="1368">
                <a:solidFill>
                  <a:srgbClr val="004874"/>
                </a:solidFill>
                <a:latin typeface="+mn-lt"/>
                <a:cs typeface="Poppins"/>
              </a:rPr>
              <a:t>Działamy odpowiedzialnie w dialogu z interesariuszami</a:t>
            </a:r>
          </a:p>
        </p:txBody>
      </p:sp>
      <p:sp>
        <p:nvSpPr>
          <p:cNvPr id="25" name="Symbol zastępczy daty 24">
            <a:extLst>
              <a:ext uri="{FF2B5EF4-FFF2-40B4-BE49-F238E27FC236}">
                <a16:creationId xmlns:a16="http://schemas.microsoft.com/office/drawing/2014/main" id="{69E9479B-8ABD-3509-59F8-3412A2C054AF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26" name="Symbol zastępczy stopki 25">
            <a:extLst>
              <a:ext uri="{FF2B5EF4-FFF2-40B4-BE49-F238E27FC236}">
                <a16:creationId xmlns:a16="http://schemas.microsoft.com/office/drawing/2014/main" id="{FE460947-EC76-67BF-14B4-B9E4AD33FDF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>
          <a:xfrm>
            <a:off x="5226996" y="6548093"/>
            <a:ext cx="1033836" cy="125547"/>
          </a:xfrm>
        </p:spPr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27" name="Symbol zastępczy numeru slajdu 26">
            <a:extLst>
              <a:ext uri="{FF2B5EF4-FFF2-40B4-BE49-F238E27FC236}">
                <a16:creationId xmlns:a16="http://schemas.microsoft.com/office/drawing/2014/main" id="{5507A7FC-D46B-757F-B67D-D063BF8B71CC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0567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37424-7B90-B78F-7516-1AB8078A6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339B7D48-245E-57FF-883D-D1E1CA937D7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 b="1"/>
              <a:t>Podsumowanie unijnych celów klimatycznych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C895D1D-9369-ACAA-74A7-1C7C9930015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97803" y="864838"/>
            <a:ext cx="7890300" cy="854010"/>
          </a:xfrm>
        </p:spPr>
        <p:txBody>
          <a:bodyPr vert="horz" lIns="0" tIns="0" rIns="0" bIns="0" spcCol="504000" rtlCol="0" anchor="t">
            <a:noAutofit/>
          </a:bodyPr>
          <a:lstStyle/>
          <a:p>
            <a:endParaRPr lang="pl-PL" sz="2400">
              <a:latin typeface="Poppins"/>
              <a:cs typeface="Poppins"/>
            </a:endParaRPr>
          </a:p>
          <a:p>
            <a:endParaRPr lang="pl-PL" sz="215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A1BD79B-AF9D-9630-63FD-54FCE3797B8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5D62ACE1-B786-C319-5801-B5ACBE0BF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Cele redukcyjne - ambicje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BD3DB8B-355B-3E84-9174-0E00D2F663B5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FC0EEDC-ED2F-13C3-BE36-0C977C1E3470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5032597" y="6548093"/>
            <a:ext cx="1440000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6484698-C8FB-A203-7BC8-6F398D53F522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40</a:t>
            </a:fld>
            <a:endParaRPr lang="pl-PL"/>
          </a:p>
        </p:txBody>
      </p:sp>
      <p:pic>
        <p:nvPicPr>
          <p:cNvPr id="6146" name="Picture 2" descr="Nowe wytyczne: Komisja Europejska zaleca obniżyć emisje o 90% do 2040 r. -  Plan Be Eco">
            <a:extLst>
              <a:ext uri="{FF2B5EF4-FFF2-40B4-BE49-F238E27FC236}">
                <a16:creationId xmlns:a16="http://schemas.microsoft.com/office/drawing/2014/main" id="{D880859D-475D-A726-976C-5D6174FF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78" y="2090549"/>
            <a:ext cx="6056277" cy="340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512B96-E5B5-7581-CEFF-26EFFA207CA0}"/>
              </a:ext>
            </a:extLst>
          </p:cNvPr>
          <p:cNvSpPr txBox="1"/>
          <p:nvPr/>
        </p:nvSpPr>
        <p:spPr>
          <a:xfrm>
            <a:off x="6325152" y="2042176"/>
            <a:ext cx="2692295" cy="40898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5040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</a:rPr>
              <a:t>W </a:t>
            </a:r>
            <a:r>
              <a:rPr lang="en-US" sz="1400" dirty="0" err="1">
                <a:solidFill>
                  <a:schemeClr val="tx2"/>
                </a:solidFill>
              </a:rPr>
              <a:t>lipcu</a:t>
            </a:r>
            <a:r>
              <a:rPr lang="en-US" sz="1400" dirty="0">
                <a:solidFill>
                  <a:schemeClr val="tx2"/>
                </a:solidFill>
              </a:rPr>
              <a:t> 2025 r. </a:t>
            </a:r>
            <a:r>
              <a:rPr lang="en-US" sz="1400" dirty="0" err="1">
                <a:solidFill>
                  <a:schemeClr val="tx2"/>
                </a:solidFill>
              </a:rPr>
              <a:t>Komisja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Europejska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zaproponowała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zmianę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Europejskiego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prawa</a:t>
            </a:r>
            <a:r>
              <a:rPr lang="en-US" sz="1400" dirty="0">
                <a:solidFill>
                  <a:schemeClr val="tx2"/>
                </a:solidFill>
              </a:rPr>
              <a:t> o </a:t>
            </a:r>
            <a:r>
              <a:rPr lang="en-US" sz="1400" dirty="0" err="1">
                <a:solidFill>
                  <a:schemeClr val="tx2"/>
                </a:solidFill>
              </a:rPr>
              <a:t>klimacie</a:t>
            </a:r>
            <a:r>
              <a:rPr lang="en-US" sz="1400" dirty="0">
                <a:solidFill>
                  <a:schemeClr val="tx2"/>
                </a:solidFill>
              </a:rPr>
              <a:t>, aby </a:t>
            </a:r>
            <a:r>
              <a:rPr lang="en-US" sz="1400" dirty="0" err="1">
                <a:solidFill>
                  <a:schemeClr val="tx2"/>
                </a:solidFill>
              </a:rPr>
              <a:t>wyznaczyć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nowy</a:t>
            </a:r>
            <a:r>
              <a:rPr lang="en-US" sz="1400" dirty="0">
                <a:solidFill>
                  <a:schemeClr val="tx2"/>
                </a:solidFill>
              </a:rPr>
              <a:t> cel: </a:t>
            </a:r>
            <a:r>
              <a:rPr lang="en-US" sz="1400" dirty="0" err="1">
                <a:solidFill>
                  <a:schemeClr val="tx2"/>
                </a:solidFill>
              </a:rPr>
              <a:t>redukcja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emisji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netto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b="1" dirty="0">
                <a:solidFill>
                  <a:schemeClr val="tx2"/>
                </a:solidFill>
              </a:rPr>
              <a:t>o 90% do 2040 </a:t>
            </a:r>
            <a:r>
              <a:rPr lang="en-US" sz="1400" dirty="0">
                <a:solidFill>
                  <a:schemeClr val="tx2"/>
                </a:solidFill>
              </a:rPr>
              <a:t>r. (</a:t>
            </a:r>
            <a:r>
              <a:rPr lang="en-US" sz="1400" dirty="0" err="1">
                <a:solidFill>
                  <a:schemeClr val="tx2"/>
                </a:solidFill>
              </a:rPr>
              <a:t>względem</a:t>
            </a:r>
            <a:r>
              <a:rPr lang="en-US" sz="1400" dirty="0">
                <a:solidFill>
                  <a:schemeClr val="tx2"/>
                </a:solidFill>
              </a:rPr>
              <a:t> 1990).</a:t>
            </a:r>
          </a:p>
          <a:p>
            <a:pPr>
              <a:lnSpc>
                <a:spcPts val="2000"/>
              </a:lnSpc>
            </a:pPr>
            <a:endParaRPr lang="pl-PL" sz="1400" dirty="0">
              <a:solidFill>
                <a:schemeClr val="tx2"/>
              </a:solidFill>
            </a:endParaRPr>
          </a:p>
          <a:p>
            <a:pPr>
              <a:lnSpc>
                <a:spcPts val="2000"/>
              </a:lnSpc>
            </a:pPr>
            <a:r>
              <a:rPr lang="en-US" sz="1400" dirty="0" err="1">
                <a:solidFill>
                  <a:schemeClr val="tx2"/>
                </a:solidFill>
              </a:rPr>
              <a:t>Propozycja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uwzględnia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uwarunkowania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gospodarcze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en-US" sz="1400" dirty="0" err="1">
                <a:solidFill>
                  <a:schemeClr val="tx2"/>
                </a:solidFill>
              </a:rPr>
              <a:t>geopolityczne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i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bezpieczeństwa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en-US" sz="1400" dirty="0" err="1">
                <a:solidFill>
                  <a:schemeClr val="tx2"/>
                </a:solidFill>
              </a:rPr>
              <a:t>zapewniając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przewidywalność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inwestycji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oraz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wspierając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konkurencyjność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europejskiego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>
                <a:solidFill>
                  <a:schemeClr val="tx2"/>
                </a:solidFill>
              </a:rPr>
              <a:t>przemysłu</a:t>
            </a:r>
            <a:r>
              <a:rPr lang="en-US" sz="1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3076" name="Picture 4" descr="Nowy cel 90% redukcji emisji gazów cieplarnianych do 2040 roku – Instytut  Technologii Paliw i Energii">
            <a:extLst>
              <a:ext uri="{FF2B5EF4-FFF2-40B4-BE49-F238E27FC236}">
                <a16:creationId xmlns:a16="http://schemas.microsoft.com/office/drawing/2014/main" id="{35ABF405-616B-D951-9EFB-18BD72632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678" y="970322"/>
            <a:ext cx="3279322" cy="9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002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E4DD7-ED6C-6B28-B428-A5A6CCBCF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Wystrzelona z anteną miasta Flyover">
            <a:extLst>
              <a:ext uri="{FF2B5EF4-FFF2-40B4-BE49-F238E27FC236}">
                <a16:creationId xmlns:a16="http://schemas.microsoft.com/office/drawing/2014/main" id="{15BB6E20-AF7A-7C3B-C28C-6AE7E3B413D6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9280CF-84F9-C754-F020-85B09BE50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pl-PL" sz="4400" dirty="0"/>
              <a:t>Podsumowanie</a:t>
            </a:r>
            <a:endParaRPr lang="en-US" sz="44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B1AC0CE-0E76-43AC-267F-7C9AEC718EF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pl-PL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30190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71F9C0CE-B263-EB9D-3FF3-DA64E4568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Nowy Zielony Ład?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6D78F2D-4A28-762C-193F-A643D4B86E8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E64142AB-D2DF-C1AC-06E2-8B0218F2D825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33307FFE-0D38-C1FF-42AB-F4ACE1BAC5D6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97CC64D3-1AB8-06B1-3B17-4BD105E62671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9" name="AutoShape 2" descr="Zielony Ład&quot; w Polsce. Co oznacza dla rolników i mieszkańców -  korsokolbuszowskie.pl">
            <a:extLst>
              <a:ext uri="{FF2B5EF4-FFF2-40B4-BE49-F238E27FC236}">
                <a16:creationId xmlns:a16="http://schemas.microsoft.com/office/drawing/2014/main" id="{5363EE75-0E8A-CCAC-7E2F-FA22CB62D4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B7197BA-4057-9CC0-7001-95F834D9CFBA}"/>
              </a:ext>
            </a:extLst>
          </p:cNvPr>
          <p:cNvSpPr txBox="1"/>
          <p:nvPr/>
        </p:nvSpPr>
        <p:spPr>
          <a:xfrm>
            <a:off x="167376" y="873691"/>
            <a:ext cx="857250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5200" indent="-216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4874"/>
                </a:solidFill>
              </a:rPr>
              <a:t>Zielony Ład trwa </a:t>
            </a:r>
            <a:r>
              <a:rPr lang="pl-PL" sz="1400" dirty="0">
                <a:solidFill>
                  <a:srgbClr val="004874"/>
                </a:solidFill>
              </a:rPr>
              <a:t>– zmiany to nie wycofanie, lecz korekta kursu</a:t>
            </a:r>
          </a:p>
          <a:p>
            <a:pPr marL="295200" indent="-216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4874"/>
                </a:solidFill>
              </a:rPr>
              <a:t>Pomimo medialnych doniesień o „wstrzymaniu” Zielonego Ładu, Komisja Europejska nie wycofała się z jego celów – przeciwnie, wdrażane są nowe mechanizmy wspierające jego realizację</a:t>
            </a:r>
          </a:p>
          <a:p>
            <a:pPr marL="295200" indent="-216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4874"/>
                </a:solidFill>
              </a:rPr>
              <a:t>Pakiety Omnibus I </a:t>
            </a:r>
            <a:r>
              <a:rPr lang="pl-PL" sz="1400" dirty="0" err="1">
                <a:solidFill>
                  <a:srgbClr val="004874"/>
                </a:solidFill>
              </a:rPr>
              <a:t>i</a:t>
            </a:r>
            <a:r>
              <a:rPr lang="pl-PL" sz="1400" dirty="0">
                <a:solidFill>
                  <a:srgbClr val="004874"/>
                </a:solidFill>
              </a:rPr>
              <a:t> II oraz </a:t>
            </a:r>
            <a:r>
              <a:rPr lang="pl-PL" sz="1400" dirty="0" err="1">
                <a:solidFill>
                  <a:srgbClr val="004874"/>
                </a:solidFill>
              </a:rPr>
              <a:t>Clean</a:t>
            </a:r>
            <a:r>
              <a:rPr lang="pl-PL" sz="1400" dirty="0">
                <a:solidFill>
                  <a:srgbClr val="004874"/>
                </a:solidFill>
              </a:rPr>
              <a:t> </a:t>
            </a:r>
            <a:r>
              <a:rPr lang="pl-PL" sz="1400" dirty="0" err="1">
                <a:solidFill>
                  <a:srgbClr val="004874"/>
                </a:solidFill>
              </a:rPr>
              <a:t>Industrial</a:t>
            </a:r>
            <a:r>
              <a:rPr lang="pl-PL" sz="1400" dirty="0">
                <a:solidFill>
                  <a:srgbClr val="004874"/>
                </a:solidFill>
              </a:rPr>
              <a:t> Deal mają uprościć przepisy, ale jednocześnie zwiększyć skuteczność i konkurencyjność zielonej transformacji</a:t>
            </a:r>
          </a:p>
          <a:p>
            <a:pPr marL="295200" indent="-216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4874"/>
                </a:solidFill>
              </a:rPr>
              <a:t>Zaostrzenie wymogów klimatycznych i środowiskowych</a:t>
            </a:r>
          </a:p>
          <a:p>
            <a:pPr marL="295200" indent="-216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4874"/>
                </a:solidFill>
              </a:rPr>
              <a:t>Rozszerzenie systemu ETS2 – od 2027 r. obejmie budownictwo i transport drogowy, co oznacza nowe opłaty za emisje CO₂ dla gospodarstw domowych i firm</a:t>
            </a:r>
          </a:p>
          <a:p>
            <a:pPr marL="295200" indent="-216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4874"/>
                </a:solidFill>
              </a:rPr>
              <a:t>Nowe standardy raportowania ESG – firmy będą zobowiązane do szczegółowego ujawniania danych środowiskowych i społecznych, co zwiększy presję regulacyjną</a:t>
            </a:r>
          </a:p>
          <a:p>
            <a:pPr marL="295200" indent="-216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4874"/>
                </a:solidFill>
              </a:rPr>
              <a:t>Uproszczenia dla rolnictwa – ale tylko częściowe - zniesiono obowiązek ugorowania 4% gruntów ornych, ale tylko dla państw, które wdrożą odpowiedni </a:t>
            </a:r>
            <a:r>
              <a:rPr lang="pl-PL" sz="1400" dirty="0" err="1">
                <a:solidFill>
                  <a:srgbClr val="004874"/>
                </a:solidFill>
              </a:rPr>
              <a:t>ekoschemat</a:t>
            </a:r>
            <a:endParaRPr lang="pl-PL" sz="1400" dirty="0">
              <a:solidFill>
                <a:srgbClr val="004874"/>
              </a:solidFill>
            </a:endParaRPr>
          </a:p>
          <a:p>
            <a:pPr marL="295200" indent="-216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4874"/>
                </a:solidFill>
              </a:rPr>
              <a:t>Rolnicy z gospodarstw do 10 ha zostali zwolnieni z sankcji za niespełnienie norm środowiskowych, ale większe podmioty muszą spełniać zaostrzone wymogi</a:t>
            </a:r>
          </a:p>
          <a:p>
            <a:pPr marL="295200" indent="-216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4874"/>
                </a:solidFill>
              </a:rPr>
              <a:t>Wzrost kosztów energii i obciążeń dla przemysłu i mieszkańców</a:t>
            </a:r>
          </a:p>
          <a:p>
            <a:pPr marL="295200" indent="-216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4874"/>
                </a:solidFill>
              </a:rPr>
              <a:t>Komisja Europejska podkreśla, że transformacja musi być technologicznie neutralna, ale cele klimatyczne pozostają bez zmian – neutralność klimatyczna do 2050 r. nadal obowiązuje</a:t>
            </a:r>
          </a:p>
        </p:txBody>
      </p:sp>
    </p:spTree>
    <p:extLst>
      <p:ext uri="{BB962C8B-B14F-4D97-AF65-F5344CB8AC3E}">
        <p14:creationId xmlns:p14="http://schemas.microsoft.com/office/powerpoint/2010/main" val="4413268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DEBF0-2179-ED9C-0599-3C3D7AEFC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9ADAFE2B-610F-D541-D5F3-884190B32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Bariery</a:t>
            </a:r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53CA8CF7-447A-6CBF-AC1D-A295A1EE449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BFF6D36-30E8-C7FD-EF70-FB2776C55356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50B81B6-B403-C239-AD9F-1756C919172F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Nowy Zielony Ład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12C0507-4F4A-5884-F21C-12A619584942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10" name="AutoShape 2" descr="Akademia ESG_Webinar_Fit for 55">
            <a:extLst>
              <a:ext uri="{FF2B5EF4-FFF2-40B4-BE49-F238E27FC236}">
                <a16:creationId xmlns:a16="http://schemas.microsoft.com/office/drawing/2014/main" id="{AF5B61BC-C531-0E41-E965-67734C6435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DE4EC8C-B2AD-C765-0D92-D2CA6CF7DA35}"/>
              </a:ext>
            </a:extLst>
          </p:cNvPr>
          <p:cNvSpPr txBox="1"/>
          <p:nvPr/>
        </p:nvSpPr>
        <p:spPr>
          <a:xfrm>
            <a:off x="631596" y="1508289"/>
            <a:ext cx="0" cy="0"/>
          </a:xfrm>
          <a:prstGeom prst="rect">
            <a:avLst/>
          </a:prstGeom>
        </p:spPr>
        <p:txBody>
          <a:bodyPr vert="horz" wrap="none" lIns="0" tIns="0" rIns="0" bIns="0" spcCol="504000" rtlCol="0">
            <a:noAutofit/>
          </a:bodyPr>
          <a:lstStyle/>
          <a:p>
            <a:pPr algn="l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9FB0AC5-656F-6ABA-5642-DCDE06EC7168}"/>
              </a:ext>
            </a:extLst>
          </p:cNvPr>
          <p:cNvSpPr txBox="1"/>
          <p:nvPr/>
        </p:nvSpPr>
        <p:spPr>
          <a:xfrm>
            <a:off x="274388" y="1222776"/>
            <a:ext cx="8388000" cy="4896000"/>
          </a:xfrm>
          <a:prstGeom prst="rect">
            <a:avLst/>
          </a:prstGeom>
          <a:noFill/>
        </p:spPr>
        <p:txBody>
          <a:bodyPr wrap="square" numCol="2" spcCol="252000">
            <a:spAutoFit/>
          </a:bodyPr>
          <a:lstStyle/>
          <a:p>
            <a:pPr marL="293248" indent="-293248" algn="just" fontAlgn="base">
              <a:spcBef>
                <a:spcPts val="513"/>
              </a:spcBef>
              <a:spcAft>
                <a:spcPts val="513"/>
              </a:spcAft>
              <a:buFont typeface="+mj-lt"/>
              <a:buAutoNum type="arabicPeriod"/>
            </a:pPr>
            <a:r>
              <a:rPr lang="pl-PL" sz="1539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Bariery strategiczne i organizacyjne</a:t>
            </a:r>
            <a:endParaRPr lang="pl-PL" sz="1197" dirty="0">
              <a:solidFill>
                <a:srgbClr val="004874"/>
              </a:solidFill>
            </a:endParaRPr>
          </a:p>
          <a:p>
            <a:pPr marL="293248" indent="-293248" algn="just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197" dirty="0">
                <a:solidFill>
                  <a:srgbClr val="004874"/>
                </a:solidFill>
              </a:rPr>
              <a:t>Rozproszenie celów i mierników – zbyt wiele KPI powoduje chaos i trudności w monitorowaniu postępów.</a:t>
            </a:r>
          </a:p>
          <a:p>
            <a:pPr marL="293248" indent="-293248" algn="just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197" dirty="0">
                <a:solidFill>
                  <a:srgbClr val="004874"/>
                </a:solidFill>
              </a:rPr>
              <a:t>Brak spójnej komunikacji strategii – cele EZŁ nie są odpowiednio przetłumaczone dla organizacji i biznesu co utrudnia ich zrozumienie i wdrożenie</a:t>
            </a:r>
          </a:p>
          <a:p>
            <a:pPr marL="293248" indent="-293248" algn="just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197" dirty="0">
                <a:solidFill>
                  <a:srgbClr val="004874"/>
                </a:solidFill>
              </a:rPr>
              <a:t>Nadmierna biurokracja – złożoność regulacji i procedur wdrożeniowych spowalnia działania.</a:t>
            </a:r>
          </a:p>
          <a:p>
            <a:pPr marL="342900" indent="-342900" algn="just" fontAlgn="base">
              <a:spcBef>
                <a:spcPts val="513"/>
              </a:spcBef>
              <a:spcAft>
                <a:spcPts val="513"/>
              </a:spcAft>
              <a:buFont typeface="+mj-lt"/>
              <a:buAutoNum type="arabicPeriod" startAt="2"/>
            </a:pPr>
            <a:r>
              <a:rPr lang="pl-PL" sz="1539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Bariery społeczne i kulturowe</a:t>
            </a:r>
          </a:p>
          <a:p>
            <a:pPr marL="342900" indent="-342900" algn="just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197" dirty="0">
                <a:solidFill>
                  <a:srgbClr val="004874"/>
                </a:solidFill>
              </a:rPr>
              <a:t>Opór społeczny – lokalne protesty przeciwko inwestycjom ekologicznym, np. instalacjom spalania odpadów.</a:t>
            </a:r>
          </a:p>
          <a:p>
            <a:pPr marL="342900" indent="-342900" algn="just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197" dirty="0">
                <a:solidFill>
                  <a:srgbClr val="004874"/>
                </a:solidFill>
              </a:rPr>
              <a:t>Brak edukacji i świadomości – transformacja wymaga zmiany nawyków, co jest procesem długotrwały.</a:t>
            </a:r>
          </a:p>
          <a:p>
            <a:pPr marL="342900" indent="-342900" algn="just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197" dirty="0">
                <a:solidFill>
                  <a:srgbClr val="004874"/>
                </a:solidFill>
              </a:rPr>
              <a:t>Pandemia i kryzysy geopolityczne – cofnięcie dobrych praktyk GOZ (np. wzrost odpadów jednorazowych.</a:t>
            </a:r>
          </a:p>
          <a:p>
            <a:pPr marL="342900" indent="-342900" algn="just" fontAlgn="base">
              <a:spcBef>
                <a:spcPts val="513"/>
              </a:spcBef>
              <a:spcAft>
                <a:spcPts val="513"/>
              </a:spcAft>
              <a:buFont typeface="+mj-lt"/>
              <a:buAutoNum type="arabicPeriod" startAt="3"/>
            </a:pPr>
            <a:r>
              <a:rPr lang="pl-PL" sz="1539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Bariery finansowe</a:t>
            </a:r>
          </a:p>
          <a:p>
            <a:pPr marL="342900" indent="-342900" algn="just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197" dirty="0">
                <a:solidFill>
                  <a:srgbClr val="004874"/>
                </a:solidFill>
              </a:rPr>
              <a:t>Trudności z pozyskaniem finansowania – szczególnie dla modernizacji infrastruktury odpadowej i nowych inwestycji.</a:t>
            </a:r>
          </a:p>
          <a:p>
            <a:pPr marL="342900" indent="-342900" algn="just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197" dirty="0">
                <a:solidFill>
                  <a:srgbClr val="004874"/>
                </a:solidFill>
              </a:rPr>
              <a:t>Ryzyko administracyjne – przewlekłe postępowania, protesty społeczne, udział organizacji ekologicznych</a:t>
            </a:r>
          </a:p>
          <a:p>
            <a:pPr marL="342900" indent="-342900" algn="just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197" dirty="0">
                <a:solidFill>
                  <a:srgbClr val="004874"/>
                </a:solidFill>
              </a:rPr>
              <a:t>Wysokie koszty transformacji – inwestycje w OZE, infrastrukturę i technologie bardzo duże.</a:t>
            </a:r>
          </a:p>
          <a:p>
            <a:pPr marL="342900" indent="-342900" algn="just" fontAlgn="base">
              <a:spcBef>
                <a:spcPts val="513"/>
              </a:spcBef>
              <a:spcAft>
                <a:spcPts val="513"/>
              </a:spcAft>
              <a:buFont typeface="+mj-lt"/>
              <a:buAutoNum type="arabicPeriod" startAt="4"/>
            </a:pPr>
            <a:r>
              <a:rPr lang="pl-PL" sz="1539" b="1" dirty="0">
                <a:solidFill>
                  <a:srgbClr val="004874"/>
                </a:solidFill>
                <a:highlight>
                  <a:srgbClr val="CCDB2A"/>
                </a:highlight>
                <a:latin typeface="Poppins" panose="00000500000000000000" pitchFamily="2" charset="-18"/>
                <a:cs typeface="Poppins" panose="00000500000000000000" pitchFamily="2" charset="-18"/>
              </a:rPr>
              <a:t>Bariery operacyjne</a:t>
            </a:r>
            <a:endParaRPr lang="pl-PL" sz="1197" dirty="0">
              <a:solidFill>
                <a:srgbClr val="004874"/>
              </a:solidFill>
            </a:endParaRPr>
          </a:p>
          <a:p>
            <a:pPr marL="293248" indent="-293248" algn="just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197" dirty="0">
                <a:solidFill>
                  <a:srgbClr val="004874"/>
                </a:solidFill>
              </a:rPr>
              <a:t>Brak dostępnych obiektów i wysokie ceny – trudności w lokalizacji i budowie nowych baz odpadowych.</a:t>
            </a:r>
          </a:p>
          <a:p>
            <a:pPr marL="293248" indent="-293248" algn="just" fontAlgn="base">
              <a:spcBef>
                <a:spcPts val="513"/>
              </a:spcBef>
              <a:spcAft>
                <a:spcPts val="513"/>
              </a:spcAft>
              <a:buFont typeface="Arial" panose="020B0604020202020204" pitchFamily="34" charset="0"/>
              <a:buChar char="•"/>
            </a:pPr>
            <a:r>
              <a:rPr lang="pl-PL" sz="1197" dirty="0">
                <a:solidFill>
                  <a:srgbClr val="004874"/>
                </a:solidFill>
              </a:rPr>
              <a:t>Niedostosowanie infrastruktury – zły stan techniczny obiektów, brak zgodności z wymogami środowiskowymi.</a:t>
            </a:r>
          </a:p>
        </p:txBody>
      </p:sp>
    </p:spTree>
    <p:extLst>
      <p:ext uri="{BB962C8B-B14F-4D97-AF65-F5344CB8AC3E}">
        <p14:creationId xmlns:p14="http://schemas.microsoft.com/office/powerpoint/2010/main" val="23239079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ymbol zastępczy tekstu 30">
            <a:extLst>
              <a:ext uri="{FF2B5EF4-FFF2-40B4-BE49-F238E27FC236}">
                <a16:creationId xmlns:a16="http://schemas.microsoft.com/office/drawing/2014/main" id="{E78F8D93-DC8A-001E-FE4E-A786A42BB5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" name="Symbol zastępczy obrazu 12" descr="Ręce osoby w szarym sweter wpisującej na laptopie tablet, pióro cyfrowe i filiżankę kawy">
            <a:extLst>
              <a:ext uri="{FF2B5EF4-FFF2-40B4-BE49-F238E27FC236}">
                <a16:creationId xmlns:a16="http://schemas.microsoft.com/office/drawing/2014/main" id="{662E3C5D-508C-FF15-04E4-01BEE4E3F217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3670"/>
            <a:ext cx="9144000" cy="3386726"/>
          </a:xfrm>
        </p:spPr>
      </p:pic>
      <p:sp>
        <p:nvSpPr>
          <p:cNvPr id="17" name="Tytuł 16">
            <a:extLst>
              <a:ext uri="{FF2B5EF4-FFF2-40B4-BE49-F238E27FC236}">
                <a16:creationId xmlns:a16="http://schemas.microsoft.com/office/drawing/2014/main" id="{4AD99B8B-BA74-7B90-EDF4-D9C71ED95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28" y="1735776"/>
            <a:ext cx="6943207" cy="1393176"/>
          </a:xfrm>
        </p:spPr>
        <p:txBody>
          <a:bodyPr/>
          <a:lstStyle/>
          <a:p>
            <a:r>
              <a:rPr lang="pl-PL" dirty="0"/>
              <a:t>Dziękuję za uwagę</a:t>
            </a:r>
            <a:endParaRPr lang="pl-PL" dirty="0">
              <a:solidFill>
                <a:schemeClr val="accent4"/>
              </a:solidFill>
            </a:endParaRPr>
          </a:p>
        </p:txBody>
      </p:sp>
      <p:sp>
        <p:nvSpPr>
          <p:cNvPr id="10" name="Symbol zastępczy daty 3">
            <a:extLst>
              <a:ext uri="{FF2B5EF4-FFF2-40B4-BE49-F238E27FC236}">
                <a16:creationId xmlns:a16="http://schemas.microsoft.com/office/drawing/2014/main" id="{1F173931-FF95-EC25-8C67-1E125E3B1BE3}"/>
              </a:ext>
            </a:extLst>
          </p:cNvPr>
          <p:cNvSpPr>
            <a:spLocks noGrp="1"/>
          </p:cNvSpPr>
          <p:nvPr>
            <p:ph type="dt" sz="half" idx="37"/>
          </p:nvPr>
        </p:nvSpPr>
        <p:spPr>
          <a:xfrm>
            <a:off x="7526276" y="6524914"/>
            <a:ext cx="935687" cy="125547"/>
          </a:xfrm>
        </p:spPr>
        <p:txBody>
          <a:bodyPr/>
          <a:lstStyle/>
          <a:p>
            <a:pPr algn="ctr"/>
            <a:r>
              <a:rPr lang="pl-PL" noProof="0"/>
              <a:t>09.2025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4B46A3B6-E680-CED6-2487-EA43306D03A4}"/>
              </a:ext>
            </a:extLst>
          </p:cNvPr>
          <p:cNvGrpSpPr/>
          <p:nvPr/>
        </p:nvGrpSpPr>
        <p:grpSpPr>
          <a:xfrm>
            <a:off x="723646" y="4322207"/>
            <a:ext cx="3776275" cy="1146648"/>
            <a:chOff x="846138" y="4824235"/>
            <a:chExt cx="4415488" cy="1340742"/>
          </a:xfrm>
        </p:grpSpPr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E42DE962-0E53-2EB5-C15F-8C77C60C8398}"/>
                </a:ext>
              </a:extLst>
            </p:cNvPr>
            <p:cNvSpPr txBox="1"/>
            <p:nvPr/>
          </p:nvSpPr>
          <p:spPr>
            <a:xfrm>
              <a:off x="846138" y="5344614"/>
              <a:ext cx="4415487" cy="82036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pl-PL" sz="1197">
                  <a:solidFill>
                    <a:schemeClr val="accent2"/>
                  </a:solidFill>
                  <a:latin typeface="Poppins"/>
                  <a:ea typeface="Open Sans"/>
                  <a:cs typeface="Poppins"/>
                </a:rPr>
                <a:t>Dyrektor ds. Analiz Strategicznych</a:t>
              </a:r>
            </a:p>
            <a:p>
              <a:pPr>
                <a:lnSpc>
                  <a:spcPct val="130000"/>
                </a:lnSpc>
              </a:pPr>
              <a:r>
                <a:rPr lang="pl-PL" sz="1197">
                  <a:solidFill>
                    <a:schemeClr val="tx2"/>
                  </a:solidFill>
                  <a:latin typeface="Poppins"/>
                  <a:ea typeface="Open Sans"/>
                  <a:cs typeface="Poppins"/>
                </a:rPr>
                <a:t>+48 609 633 334</a:t>
              </a:r>
              <a:endParaRPr lang="pl-PL" sz="1197">
                <a:solidFill>
                  <a:schemeClr val="tx2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  <a:p>
              <a:pPr>
                <a:lnSpc>
                  <a:spcPct val="130000"/>
                </a:lnSpc>
              </a:pPr>
              <a:r>
                <a:rPr lang="pl-PL" sz="1197">
                  <a:solidFill>
                    <a:schemeClr val="tx2"/>
                  </a:solidFill>
                  <a:latin typeface="Poppins"/>
                  <a:ea typeface="Open Sans"/>
                  <a:cs typeface="Poppins"/>
                </a:rPr>
                <a:t>tomasz.nowicki@eneris.pl</a:t>
              </a:r>
            </a:p>
          </p:txBody>
        </p:sp>
        <p:sp>
          <p:nvSpPr>
            <p:cNvPr id="4" name="TextBox 21">
              <a:extLst>
                <a:ext uri="{FF2B5EF4-FFF2-40B4-BE49-F238E27FC236}">
                  <a16:creationId xmlns:a16="http://schemas.microsoft.com/office/drawing/2014/main" id="{58DC42D8-CBFB-F020-1A56-C922816A9F8C}"/>
                </a:ext>
              </a:extLst>
            </p:cNvPr>
            <p:cNvSpPr txBox="1"/>
            <p:nvPr/>
          </p:nvSpPr>
          <p:spPr>
            <a:xfrm>
              <a:off x="846139" y="4824235"/>
              <a:ext cx="4415487" cy="3692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1026"/>
                </a:spcBef>
              </a:pPr>
              <a:r>
                <a:rPr lang="pl-PL" sz="2052" b="1" dirty="0">
                  <a:solidFill>
                    <a:schemeClr val="tx2"/>
                  </a:solidFill>
                  <a:latin typeface="Poppins" pitchFamily="2" charset="77"/>
                  <a:ea typeface="Open Sans" panose="020B0606030504020204" pitchFamily="34" charset="0"/>
                  <a:cs typeface="Poppins" pitchFamily="2" charset="77"/>
                </a:rPr>
                <a:t>Tomasz Nowicki</a:t>
              </a:r>
              <a:endParaRPr lang="en-US" sz="2052" dirty="0">
                <a:solidFill>
                  <a:schemeClr val="tx2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</p:grpSp>
      <p:sp>
        <p:nvSpPr>
          <p:cNvPr id="9" name="Symbol zastępczy stopki 8">
            <a:extLst>
              <a:ext uri="{FF2B5EF4-FFF2-40B4-BE49-F238E27FC236}">
                <a16:creationId xmlns:a16="http://schemas.microsoft.com/office/drawing/2014/main" id="{962E6D62-1E55-B617-CF5B-F794C872D052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>
          <a:xfrm>
            <a:off x="5005346" y="6524913"/>
            <a:ext cx="1094385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185FCB43-1C37-DAA3-2BEE-FEA11B9CB83E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44</a:t>
            </a:fld>
            <a:endParaRPr lang="pl-PL"/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27EBF59C-8517-DCD0-A5C1-DF6658114035}"/>
              </a:ext>
            </a:extLst>
          </p:cNvPr>
          <p:cNvGrpSpPr/>
          <p:nvPr/>
        </p:nvGrpSpPr>
        <p:grpSpPr>
          <a:xfrm>
            <a:off x="5005346" y="4283925"/>
            <a:ext cx="4415488" cy="892277"/>
            <a:chOff x="6196180" y="4824235"/>
            <a:chExt cx="4415488" cy="892277"/>
          </a:xfrm>
        </p:grpSpPr>
        <p:sp>
          <p:nvSpPr>
            <p:cNvPr id="13" name="TextBox 20">
              <a:extLst>
                <a:ext uri="{FF2B5EF4-FFF2-40B4-BE49-F238E27FC236}">
                  <a16:creationId xmlns:a16="http://schemas.microsoft.com/office/drawing/2014/main" id="{5A29E7DA-09AE-8E36-BF51-204B181E8B0E}"/>
                </a:ext>
              </a:extLst>
            </p:cNvPr>
            <p:cNvSpPr txBox="1"/>
            <p:nvPr/>
          </p:nvSpPr>
          <p:spPr>
            <a:xfrm>
              <a:off x="6196180" y="5344615"/>
              <a:ext cx="4415487" cy="37189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  <a:spcBef>
                  <a:spcPts val="1200"/>
                </a:spcBef>
              </a:pPr>
              <a:r>
                <a:rPr lang="pl-PL" sz="2000" b="1" dirty="0">
                  <a:solidFill>
                    <a:schemeClr val="tx2"/>
                  </a:solidFill>
                  <a:latin typeface="Poppins" pitchFamily="2" charset="77"/>
                  <a:ea typeface="Open Sans" panose="020B0606030504020204" pitchFamily="34" charset="0"/>
                  <a:cs typeface="Poppins" pitchFamily="2" charset="77"/>
                </a:rPr>
                <a:t>www.eneris.pl</a:t>
              </a:r>
            </a:p>
          </p:txBody>
        </p:sp>
        <p:sp>
          <p:nvSpPr>
            <p:cNvPr id="14" name="TextBox 21">
              <a:extLst>
                <a:ext uri="{FF2B5EF4-FFF2-40B4-BE49-F238E27FC236}">
                  <a16:creationId xmlns:a16="http://schemas.microsoft.com/office/drawing/2014/main" id="{21762367-89E5-BCD2-B455-3061D7220C69}"/>
                </a:ext>
              </a:extLst>
            </p:cNvPr>
            <p:cNvSpPr txBox="1"/>
            <p:nvPr/>
          </p:nvSpPr>
          <p:spPr>
            <a:xfrm>
              <a:off x="6196181" y="4824235"/>
              <a:ext cx="441548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pl-PL" sz="2000" b="1" dirty="0">
                  <a:solidFill>
                    <a:schemeClr val="tx2"/>
                  </a:solidFill>
                  <a:latin typeface="Poppins" pitchFamily="2" charset="77"/>
                  <a:ea typeface="Open Sans" panose="020B0606030504020204" pitchFamily="34" charset="0"/>
                  <a:cs typeface="Poppins" pitchFamily="2" charset="77"/>
                </a:rPr>
                <a:t>Eneris Surowce Sp. z o.o.</a:t>
              </a:r>
              <a:endParaRPr lang="en-US" sz="2000" dirty="0">
                <a:solidFill>
                  <a:schemeClr val="tx2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597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Potencjał Eneris</a:t>
            </a:r>
          </a:p>
        </p:txBody>
      </p:sp>
      <p:sp>
        <p:nvSpPr>
          <p:cNvPr id="34" name="Symbol zastępczy tekstu 33">
            <a:extLst>
              <a:ext uri="{FF2B5EF4-FFF2-40B4-BE49-F238E27FC236}">
                <a16:creationId xmlns:a16="http://schemas.microsoft.com/office/drawing/2014/main" id="{5A3DFEF8-7F27-D463-F80E-2E42C38D9F6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/>
              <a:t>Współpraca na poziomie lokalnym</a:t>
            </a:r>
          </a:p>
        </p:txBody>
      </p:sp>
      <p:sp>
        <p:nvSpPr>
          <p:cNvPr id="33" name="Symbol zastępczy tekstu 32">
            <a:extLst>
              <a:ext uri="{FF2B5EF4-FFF2-40B4-BE49-F238E27FC236}">
                <a16:creationId xmlns:a16="http://schemas.microsoft.com/office/drawing/2014/main" id="{158A59D3-8851-FBCB-4B37-0068DEC9C9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O Eneris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40"/>
          </p:nvPr>
        </p:nvSpPr>
        <p:spPr>
          <a:xfrm>
            <a:off x="7554692" y="6547021"/>
            <a:ext cx="552569" cy="125547"/>
          </a:xfrm>
        </p:spPr>
        <p:txBody>
          <a:bodyPr/>
          <a:lstStyle/>
          <a:p>
            <a:pPr algn="ctr"/>
            <a:r>
              <a:rPr lang="pl-PL"/>
              <a:t>09.2025</a:t>
            </a:r>
          </a:p>
        </p:txBody>
      </p:sp>
      <p:pic>
        <p:nvPicPr>
          <p:cNvPr id="30" name="MAPA">
            <a:extLst>
              <a:ext uri="{FF2B5EF4-FFF2-40B4-BE49-F238E27FC236}">
                <a16:creationId xmlns:a16="http://schemas.microsoft.com/office/drawing/2014/main" id="{A72F5EF8-90AC-2FD9-3A86-B8C8B607E59E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9577" y="1427775"/>
            <a:ext cx="5235229" cy="4865939"/>
          </a:xfrm>
          <a:prstGeom prst="rect">
            <a:avLst/>
          </a:prstGeom>
        </p:spPr>
      </p:pic>
      <p:grpSp>
        <p:nvGrpSpPr>
          <p:cNvPr id="31" name="Group 62">
            <a:extLst>
              <a:ext uri="{FF2B5EF4-FFF2-40B4-BE49-F238E27FC236}">
                <a16:creationId xmlns:a16="http://schemas.microsoft.com/office/drawing/2014/main" id="{2C599D43-B6D8-6D99-850F-FB535C98371F}"/>
              </a:ext>
            </a:extLst>
          </p:cNvPr>
          <p:cNvGrpSpPr/>
          <p:nvPr/>
        </p:nvGrpSpPr>
        <p:grpSpPr>
          <a:xfrm>
            <a:off x="406007" y="2019936"/>
            <a:ext cx="1423670" cy="263149"/>
            <a:chOff x="458412" y="2234637"/>
            <a:chExt cx="1664656" cy="307693"/>
          </a:xfrm>
        </p:grpSpPr>
        <p:sp>
          <p:nvSpPr>
            <p:cNvPr id="32" name="Prostokąt 84">
              <a:extLst>
                <a:ext uri="{FF2B5EF4-FFF2-40B4-BE49-F238E27FC236}">
                  <a16:creationId xmlns:a16="http://schemas.microsoft.com/office/drawing/2014/main" id="{3F54DFA0-8A0E-FDBE-435A-F3B0C651BD25}"/>
                </a:ext>
              </a:extLst>
            </p:cNvPr>
            <p:cNvSpPr/>
            <p:nvPr/>
          </p:nvSpPr>
          <p:spPr>
            <a:xfrm>
              <a:off x="780492" y="2234637"/>
              <a:ext cx="1342576" cy="30769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  <a:t>Recykling </a:t>
              </a:r>
              <a:b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</a:br>
              <a: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  <a:t>i odzysk odpadów</a:t>
              </a:r>
            </a:p>
          </p:txBody>
        </p:sp>
        <p:sp>
          <p:nvSpPr>
            <p:cNvPr id="35" name="PoleTekstowe 88">
              <a:extLst>
                <a:ext uri="{FF2B5EF4-FFF2-40B4-BE49-F238E27FC236}">
                  <a16:creationId xmlns:a16="http://schemas.microsoft.com/office/drawing/2014/main" id="{3DDD819E-84C4-A89E-1B28-D6CD2919C4C2}"/>
                </a:ext>
              </a:extLst>
            </p:cNvPr>
            <p:cNvSpPr txBox="1"/>
            <p:nvPr/>
          </p:nvSpPr>
          <p:spPr>
            <a:xfrm>
              <a:off x="458412" y="2279081"/>
              <a:ext cx="223311" cy="218889"/>
            </a:xfrm>
            <a:prstGeom prst="ellipse">
              <a:avLst/>
            </a:prstGeom>
            <a:solidFill>
              <a:srgbClr val="83B61C"/>
            </a:solidFill>
            <a:ln>
              <a:solidFill>
                <a:schemeClr val="tx2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GB" sz="1026" b="1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63">
            <a:extLst>
              <a:ext uri="{FF2B5EF4-FFF2-40B4-BE49-F238E27FC236}">
                <a16:creationId xmlns:a16="http://schemas.microsoft.com/office/drawing/2014/main" id="{F3FD6F7F-49EE-980A-9CE3-5AFC1646176F}"/>
              </a:ext>
            </a:extLst>
          </p:cNvPr>
          <p:cNvGrpSpPr/>
          <p:nvPr/>
        </p:nvGrpSpPr>
        <p:grpSpPr>
          <a:xfrm>
            <a:off x="406007" y="2745729"/>
            <a:ext cx="1724767" cy="394723"/>
            <a:chOff x="458412" y="2699003"/>
            <a:chExt cx="2016720" cy="461537"/>
          </a:xfrm>
        </p:grpSpPr>
        <p:sp>
          <p:nvSpPr>
            <p:cNvPr id="37" name="Prostokąt 90">
              <a:extLst>
                <a:ext uri="{FF2B5EF4-FFF2-40B4-BE49-F238E27FC236}">
                  <a16:creationId xmlns:a16="http://schemas.microsoft.com/office/drawing/2014/main" id="{0468109D-4D2B-FAAA-6A1D-188263B17561}"/>
                </a:ext>
              </a:extLst>
            </p:cNvPr>
            <p:cNvSpPr/>
            <p:nvPr/>
          </p:nvSpPr>
          <p:spPr>
            <a:xfrm>
              <a:off x="802713" y="2699003"/>
              <a:ext cx="1672419" cy="46153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  <a:t>Odzysk i unieszkodliwianie odpadów: MBP I składowisko</a:t>
              </a:r>
            </a:p>
          </p:txBody>
        </p:sp>
        <p:sp>
          <p:nvSpPr>
            <p:cNvPr id="38" name="PoleTekstowe 94">
              <a:extLst>
                <a:ext uri="{FF2B5EF4-FFF2-40B4-BE49-F238E27FC236}">
                  <a16:creationId xmlns:a16="http://schemas.microsoft.com/office/drawing/2014/main" id="{52D069BF-21CE-A0AF-9DA2-A05EDBCCDB86}"/>
                </a:ext>
              </a:extLst>
            </p:cNvPr>
            <p:cNvSpPr txBox="1"/>
            <p:nvPr/>
          </p:nvSpPr>
          <p:spPr>
            <a:xfrm>
              <a:off x="458412" y="2791785"/>
              <a:ext cx="223311" cy="218889"/>
            </a:xfrm>
            <a:prstGeom prst="ellipse">
              <a:avLst/>
            </a:prstGeom>
            <a:solidFill>
              <a:srgbClr val="FFCE1F"/>
            </a:solidFill>
            <a:ln>
              <a:solidFill>
                <a:schemeClr val="tx2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GB" sz="1026" b="1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65">
            <a:extLst>
              <a:ext uri="{FF2B5EF4-FFF2-40B4-BE49-F238E27FC236}">
                <a16:creationId xmlns:a16="http://schemas.microsoft.com/office/drawing/2014/main" id="{3DD726EC-780E-E1D6-5768-AC9B3C483C15}"/>
              </a:ext>
            </a:extLst>
          </p:cNvPr>
          <p:cNvGrpSpPr/>
          <p:nvPr/>
        </p:nvGrpSpPr>
        <p:grpSpPr>
          <a:xfrm>
            <a:off x="406007" y="3240231"/>
            <a:ext cx="1471778" cy="394723"/>
            <a:chOff x="458412" y="3174513"/>
            <a:chExt cx="1720907" cy="461539"/>
          </a:xfrm>
        </p:grpSpPr>
        <p:sp>
          <p:nvSpPr>
            <p:cNvPr id="40" name="Prostokąt 96">
              <a:extLst>
                <a:ext uri="{FF2B5EF4-FFF2-40B4-BE49-F238E27FC236}">
                  <a16:creationId xmlns:a16="http://schemas.microsoft.com/office/drawing/2014/main" id="{F69B22A4-72CE-1F26-6016-F362DF4DA5C4}"/>
                </a:ext>
              </a:extLst>
            </p:cNvPr>
            <p:cNvSpPr/>
            <p:nvPr/>
          </p:nvSpPr>
          <p:spPr>
            <a:xfrm>
              <a:off x="802713" y="3174513"/>
              <a:ext cx="1376606" cy="46153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  <a:t>Przetwarzanie baterii i akumulatorów przenośnych</a:t>
              </a:r>
            </a:p>
          </p:txBody>
        </p:sp>
        <p:sp>
          <p:nvSpPr>
            <p:cNvPr id="41" name="PoleTekstowe 100">
              <a:extLst>
                <a:ext uri="{FF2B5EF4-FFF2-40B4-BE49-F238E27FC236}">
                  <a16:creationId xmlns:a16="http://schemas.microsoft.com/office/drawing/2014/main" id="{5CB3D991-E16F-2B76-3AEE-71716333B3E4}"/>
                </a:ext>
              </a:extLst>
            </p:cNvPr>
            <p:cNvSpPr txBox="1"/>
            <p:nvPr/>
          </p:nvSpPr>
          <p:spPr>
            <a:xfrm>
              <a:off x="458412" y="3292049"/>
              <a:ext cx="223311" cy="218889"/>
            </a:xfrm>
            <a:prstGeom prst="ellipse">
              <a:avLst/>
            </a:prstGeom>
            <a:solidFill>
              <a:srgbClr val="FF7F00"/>
            </a:solidFill>
            <a:ln>
              <a:solidFill>
                <a:schemeClr val="tx2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GB" sz="1026" b="1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66">
            <a:extLst>
              <a:ext uri="{FF2B5EF4-FFF2-40B4-BE49-F238E27FC236}">
                <a16:creationId xmlns:a16="http://schemas.microsoft.com/office/drawing/2014/main" id="{D4DA40BE-C486-1467-2049-1B47C4638A05}"/>
              </a:ext>
            </a:extLst>
          </p:cNvPr>
          <p:cNvGrpSpPr/>
          <p:nvPr/>
        </p:nvGrpSpPr>
        <p:grpSpPr>
          <a:xfrm>
            <a:off x="406007" y="3734737"/>
            <a:ext cx="1879296" cy="263149"/>
            <a:chOff x="458412" y="3760309"/>
            <a:chExt cx="2197406" cy="307693"/>
          </a:xfrm>
        </p:grpSpPr>
        <p:sp>
          <p:nvSpPr>
            <p:cNvPr id="43" name="Prostokąt 126">
              <a:extLst>
                <a:ext uri="{FF2B5EF4-FFF2-40B4-BE49-F238E27FC236}">
                  <a16:creationId xmlns:a16="http://schemas.microsoft.com/office/drawing/2014/main" id="{9A5B1D8D-76C1-F19A-8DC0-8168EE367DBF}"/>
                </a:ext>
              </a:extLst>
            </p:cNvPr>
            <p:cNvSpPr/>
            <p:nvPr/>
          </p:nvSpPr>
          <p:spPr>
            <a:xfrm>
              <a:off x="802713" y="3760309"/>
              <a:ext cx="1853105" cy="30769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  <a:t>Odzysk i unieszkodliwianie </a:t>
              </a:r>
              <a:b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</a:br>
              <a: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  <a:t>odpadów niebezpiecznych</a:t>
              </a:r>
            </a:p>
          </p:txBody>
        </p:sp>
        <p:sp>
          <p:nvSpPr>
            <p:cNvPr id="44" name="PoleTekstowe 130">
              <a:extLst>
                <a:ext uri="{FF2B5EF4-FFF2-40B4-BE49-F238E27FC236}">
                  <a16:creationId xmlns:a16="http://schemas.microsoft.com/office/drawing/2014/main" id="{3F4E0C4D-5821-DECA-CCE4-728B1CB3B21E}"/>
                </a:ext>
              </a:extLst>
            </p:cNvPr>
            <p:cNvSpPr txBox="1"/>
            <p:nvPr/>
          </p:nvSpPr>
          <p:spPr>
            <a:xfrm>
              <a:off x="458412" y="3804753"/>
              <a:ext cx="223311" cy="218889"/>
            </a:xfrm>
            <a:prstGeom prst="ellipse">
              <a:avLst/>
            </a:prstGeom>
            <a:solidFill>
              <a:srgbClr val="88D0F2"/>
            </a:solidFill>
            <a:ln>
              <a:solidFill>
                <a:schemeClr val="tx2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GB" sz="855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oup 67">
            <a:extLst>
              <a:ext uri="{FF2B5EF4-FFF2-40B4-BE49-F238E27FC236}">
                <a16:creationId xmlns:a16="http://schemas.microsoft.com/office/drawing/2014/main" id="{B210AB71-BCF9-F504-5A5A-5B73422AD57B}"/>
              </a:ext>
            </a:extLst>
          </p:cNvPr>
          <p:cNvGrpSpPr/>
          <p:nvPr/>
        </p:nvGrpSpPr>
        <p:grpSpPr>
          <a:xfrm>
            <a:off x="406007" y="1525430"/>
            <a:ext cx="1237780" cy="394723"/>
            <a:chOff x="458412" y="1620983"/>
            <a:chExt cx="1447300" cy="461539"/>
          </a:xfrm>
        </p:grpSpPr>
        <p:sp>
          <p:nvSpPr>
            <p:cNvPr id="46" name="Prostokąt 120">
              <a:extLst>
                <a:ext uri="{FF2B5EF4-FFF2-40B4-BE49-F238E27FC236}">
                  <a16:creationId xmlns:a16="http://schemas.microsoft.com/office/drawing/2014/main" id="{969EE466-4FCD-C874-BF01-2E95A6286BAB}"/>
                </a:ext>
              </a:extLst>
            </p:cNvPr>
            <p:cNvSpPr/>
            <p:nvPr/>
          </p:nvSpPr>
          <p:spPr>
            <a:xfrm>
              <a:off x="776355" y="1620983"/>
              <a:ext cx="1129357" cy="46153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  <a:t>Odbiór odpadów komunalnych</a:t>
              </a:r>
              <a:b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</a:br>
              <a: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  <a:t>i przemysłowych</a:t>
              </a:r>
            </a:p>
          </p:txBody>
        </p:sp>
        <p:sp>
          <p:nvSpPr>
            <p:cNvPr id="47" name="PoleTekstowe 124">
              <a:extLst>
                <a:ext uri="{FF2B5EF4-FFF2-40B4-BE49-F238E27FC236}">
                  <a16:creationId xmlns:a16="http://schemas.microsoft.com/office/drawing/2014/main" id="{3F51E5EC-0BF7-FB12-747A-0136779CC62F}"/>
                </a:ext>
              </a:extLst>
            </p:cNvPr>
            <p:cNvSpPr txBox="1"/>
            <p:nvPr/>
          </p:nvSpPr>
          <p:spPr>
            <a:xfrm>
              <a:off x="458412" y="1673407"/>
              <a:ext cx="223311" cy="218889"/>
            </a:xfrm>
            <a:prstGeom prst="ellipse">
              <a:avLst/>
            </a:prstGeom>
            <a:solidFill>
              <a:srgbClr val="119838"/>
            </a:solidFill>
            <a:ln>
              <a:solidFill>
                <a:schemeClr val="tx2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GB" sz="1026" b="1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 72">
            <a:extLst>
              <a:ext uri="{FF2B5EF4-FFF2-40B4-BE49-F238E27FC236}">
                <a16:creationId xmlns:a16="http://schemas.microsoft.com/office/drawing/2014/main" id="{08F27DE3-EC1F-9E76-20D3-D1B078037550}"/>
              </a:ext>
            </a:extLst>
          </p:cNvPr>
          <p:cNvGrpSpPr/>
          <p:nvPr/>
        </p:nvGrpSpPr>
        <p:grpSpPr>
          <a:xfrm>
            <a:off x="406007" y="4955033"/>
            <a:ext cx="1590432" cy="263149"/>
            <a:chOff x="458412" y="4219511"/>
            <a:chExt cx="1859646" cy="307693"/>
          </a:xfrm>
        </p:grpSpPr>
        <p:sp>
          <p:nvSpPr>
            <p:cNvPr id="49" name="Prostokąt 114">
              <a:extLst>
                <a:ext uri="{FF2B5EF4-FFF2-40B4-BE49-F238E27FC236}">
                  <a16:creationId xmlns:a16="http://schemas.microsoft.com/office/drawing/2014/main" id="{39059C12-C77A-9288-9E34-3AF2932A6262}"/>
                </a:ext>
              </a:extLst>
            </p:cNvPr>
            <p:cNvSpPr/>
            <p:nvPr/>
          </p:nvSpPr>
          <p:spPr>
            <a:xfrm>
              <a:off x="830355" y="4219511"/>
              <a:ext cx="1487703" cy="30769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855" err="1">
                  <a:solidFill>
                    <a:srgbClr val="003A78"/>
                  </a:solidFill>
                </a:rPr>
                <a:t>Fotowoltaika</a:t>
              </a:r>
              <a:endParaRPr lang="pl-PL" sz="855">
                <a:solidFill>
                  <a:srgbClr val="003A78"/>
                </a:solidFill>
              </a:endParaRPr>
            </a:p>
            <a:p>
              <a:r>
                <a:rPr lang="pl-PL" sz="855">
                  <a:solidFill>
                    <a:srgbClr val="003A78"/>
                  </a:solidFill>
                </a:rPr>
                <a:t>(w projektowaniu)</a:t>
              </a:r>
            </a:p>
          </p:txBody>
        </p:sp>
        <p:sp>
          <p:nvSpPr>
            <p:cNvPr id="50" name="PoleTekstowe 118">
              <a:extLst>
                <a:ext uri="{FF2B5EF4-FFF2-40B4-BE49-F238E27FC236}">
                  <a16:creationId xmlns:a16="http://schemas.microsoft.com/office/drawing/2014/main" id="{2DA7478D-6DC0-4641-3D8F-EE86E9FE9C4A}"/>
                </a:ext>
              </a:extLst>
            </p:cNvPr>
            <p:cNvSpPr txBox="1"/>
            <p:nvPr/>
          </p:nvSpPr>
          <p:spPr>
            <a:xfrm>
              <a:off x="458412" y="4263955"/>
              <a:ext cx="223311" cy="218889"/>
            </a:xfrm>
            <a:prstGeom prst="ellipse">
              <a:avLst/>
            </a:prstGeom>
            <a:solidFill>
              <a:srgbClr val="00A296"/>
            </a:solidFill>
            <a:ln>
              <a:solidFill>
                <a:schemeClr val="tx2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GB" sz="1026" b="1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 75">
            <a:extLst>
              <a:ext uri="{FF2B5EF4-FFF2-40B4-BE49-F238E27FC236}">
                <a16:creationId xmlns:a16="http://schemas.microsoft.com/office/drawing/2014/main" id="{78940B86-B779-8ACA-1347-2F769B8CF394}"/>
              </a:ext>
            </a:extLst>
          </p:cNvPr>
          <p:cNvGrpSpPr/>
          <p:nvPr/>
        </p:nvGrpSpPr>
        <p:grpSpPr>
          <a:xfrm>
            <a:off x="406007" y="5317929"/>
            <a:ext cx="1683782" cy="263149"/>
            <a:chOff x="458412" y="4749458"/>
            <a:chExt cx="1968797" cy="307693"/>
          </a:xfrm>
        </p:grpSpPr>
        <p:sp>
          <p:nvSpPr>
            <p:cNvPr id="57" name="Prostokąt 126">
              <a:extLst>
                <a:ext uri="{FF2B5EF4-FFF2-40B4-BE49-F238E27FC236}">
                  <a16:creationId xmlns:a16="http://schemas.microsoft.com/office/drawing/2014/main" id="{5EA6C5F5-6040-56DE-F198-DA5C72DB0A7E}"/>
                </a:ext>
              </a:extLst>
            </p:cNvPr>
            <p:cNvSpPr/>
            <p:nvPr/>
          </p:nvSpPr>
          <p:spPr>
            <a:xfrm>
              <a:off x="831907" y="4749458"/>
              <a:ext cx="1595302" cy="30769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  <a:t>Produkcja paliw alternatywnych</a:t>
              </a:r>
            </a:p>
          </p:txBody>
        </p:sp>
        <p:sp>
          <p:nvSpPr>
            <p:cNvPr id="60" name="PoleTekstowe 130">
              <a:extLst>
                <a:ext uri="{FF2B5EF4-FFF2-40B4-BE49-F238E27FC236}">
                  <a16:creationId xmlns:a16="http://schemas.microsoft.com/office/drawing/2014/main" id="{F6F01455-F8B5-24F2-9FB6-385373EBEF79}"/>
                </a:ext>
              </a:extLst>
            </p:cNvPr>
            <p:cNvSpPr txBox="1"/>
            <p:nvPr/>
          </p:nvSpPr>
          <p:spPr>
            <a:xfrm>
              <a:off x="458412" y="4793902"/>
              <a:ext cx="223311" cy="218889"/>
            </a:xfrm>
            <a:prstGeom prst="ellipse">
              <a:avLst/>
            </a:prstGeom>
            <a:solidFill>
              <a:srgbClr val="916933"/>
            </a:solidFill>
            <a:ln>
              <a:solidFill>
                <a:schemeClr val="tx2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GB" sz="855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Group 69">
            <a:extLst>
              <a:ext uri="{FF2B5EF4-FFF2-40B4-BE49-F238E27FC236}">
                <a16:creationId xmlns:a16="http://schemas.microsoft.com/office/drawing/2014/main" id="{DEF7E540-AB23-D653-0653-784C0CFCA015}"/>
              </a:ext>
            </a:extLst>
          </p:cNvPr>
          <p:cNvGrpSpPr/>
          <p:nvPr/>
        </p:nvGrpSpPr>
        <p:grpSpPr>
          <a:xfrm>
            <a:off x="406007" y="4097632"/>
            <a:ext cx="1941545" cy="394723"/>
            <a:chOff x="458412" y="3760309"/>
            <a:chExt cx="2270192" cy="461539"/>
          </a:xfrm>
        </p:grpSpPr>
        <p:sp>
          <p:nvSpPr>
            <p:cNvPr id="63" name="Prostokąt 126">
              <a:extLst>
                <a:ext uri="{FF2B5EF4-FFF2-40B4-BE49-F238E27FC236}">
                  <a16:creationId xmlns:a16="http://schemas.microsoft.com/office/drawing/2014/main" id="{6C249B24-E81C-4F4E-F0EE-242B8DBA7D48}"/>
                </a:ext>
              </a:extLst>
            </p:cNvPr>
            <p:cNvSpPr/>
            <p:nvPr/>
          </p:nvSpPr>
          <p:spPr>
            <a:xfrm>
              <a:off x="802713" y="3760309"/>
              <a:ext cx="1925891" cy="46153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  <a:t>Odbiór i transport odpadów przemysłowych w tym niebezpiecznych </a:t>
              </a:r>
            </a:p>
          </p:txBody>
        </p:sp>
        <p:sp>
          <p:nvSpPr>
            <p:cNvPr id="64" name="PoleTekstowe 130">
              <a:extLst>
                <a:ext uri="{FF2B5EF4-FFF2-40B4-BE49-F238E27FC236}">
                  <a16:creationId xmlns:a16="http://schemas.microsoft.com/office/drawing/2014/main" id="{99DEAECE-4318-DF56-E797-4EB37F2C14B0}"/>
                </a:ext>
              </a:extLst>
            </p:cNvPr>
            <p:cNvSpPr txBox="1"/>
            <p:nvPr/>
          </p:nvSpPr>
          <p:spPr>
            <a:xfrm>
              <a:off x="458412" y="3881697"/>
              <a:ext cx="223311" cy="218889"/>
            </a:xfrm>
            <a:prstGeom prst="ellipse">
              <a:avLst/>
            </a:prstGeom>
            <a:solidFill>
              <a:srgbClr val="B25294"/>
            </a:solidFill>
            <a:ln>
              <a:solidFill>
                <a:schemeClr val="tx2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GB" sz="855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24">
            <a:extLst>
              <a:ext uri="{FF2B5EF4-FFF2-40B4-BE49-F238E27FC236}">
                <a16:creationId xmlns:a16="http://schemas.microsoft.com/office/drawing/2014/main" id="{F1954F9E-CE5B-0041-FC00-8C51577586AE}"/>
              </a:ext>
            </a:extLst>
          </p:cNvPr>
          <p:cNvGrpSpPr/>
          <p:nvPr/>
        </p:nvGrpSpPr>
        <p:grpSpPr>
          <a:xfrm>
            <a:off x="406007" y="5680830"/>
            <a:ext cx="1458733" cy="263149"/>
            <a:chOff x="440383" y="5238936"/>
            <a:chExt cx="1705654" cy="307692"/>
          </a:xfrm>
        </p:grpSpPr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4457C467-D6CE-524A-9817-5906BFB6AEE3}"/>
                </a:ext>
              </a:extLst>
            </p:cNvPr>
            <p:cNvSpPr/>
            <p:nvPr/>
          </p:nvSpPr>
          <p:spPr>
            <a:xfrm>
              <a:off x="825682" y="5238936"/>
              <a:ext cx="1320355" cy="30769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  <a:t>Centrum Usług Wspólnych</a:t>
              </a:r>
            </a:p>
          </p:txBody>
        </p:sp>
        <p:grpSp>
          <p:nvGrpSpPr>
            <p:cNvPr id="68" name="Group 8">
              <a:extLst>
                <a:ext uri="{FF2B5EF4-FFF2-40B4-BE49-F238E27FC236}">
                  <a16:creationId xmlns:a16="http://schemas.microsoft.com/office/drawing/2014/main" id="{4CEB1954-382E-40FD-B1EB-33B3DF5F1762}"/>
                </a:ext>
              </a:extLst>
            </p:cNvPr>
            <p:cNvGrpSpPr/>
            <p:nvPr/>
          </p:nvGrpSpPr>
          <p:grpSpPr>
            <a:xfrm>
              <a:off x="440383" y="5262571"/>
              <a:ext cx="259368" cy="260506"/>
              <a:chOff x="426563" y="5247371"/>
              <a:chExt cx="259368" cy="260506"/>
            </a:xfrm>
          </p:grpSpPr>
          <p:sp>
            <p:nvSpPr>
              <p:cNvPr id="69" name="PoleTekstowe 112">
                <a:extLst>
                  <a:ext uri="{FF2B5EF4-FFF2-40B4-BE49-F238E27FC236}">
                    <a16:creationId xmlns:a16="http://schemas.microsoft.com/office/drawing/2014/main" id="{2F342300-920D-808B-4DF8-50E41A126DDE}"/>
                  </a:ext>
                </a:extLst>
              </p:cNvPr>
              <p:cNvSpPr txBox="1"/>
              <p:nvPr/>
            </p:nvSpPr>
            <p:spPr>
              <a:xfrm>
                <a:off x="444592" y="5268180"/>
                <a:ext cx="223311" cy="218889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endParaRPr lang="en-GB" sz="1026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70" name="Picture 7">
                <a:extLst>
                  <a:ext uri="{FF2B5EF4-FFF2-40B4-BE49-F238E27FC236}">
                    <a16:creationId xmlns:a16="http://schemas.microsoft.com/office/drawing/2014/main" id="{0D04946D-A237-CB9F-0408-81867B2B5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6563" y="5247371"/>
                <a:ext cx="259368" cy="260506"/>
              </a:xfrm>
              <a:prstGeom prst="rect">
                <a:avLst/>
              </a:prstGeom>
            </p:spPr>
          </p:pic>
        </p:grpSp>
      </p:grpSp>
      <p:grpSp>
        <p:nvGrpSpPr>
          <p:cNvPr id="71" name="Group 69">
            <a:extLst>
              <a:ext uri="{FF2B5EF4-FFF2-40B4-BE49-F238E27FC236}">
                <a16:creationId xmlns:a16="http://schemas.microsoft.com/office/drawing/2014/main" id="{1A278840-0F96-4A1E-DE5F-67772AE18DFB}"/>
              </a:ext>
            </a:extLst>
          </p:cNvPr>
          <p:cNvGrpSpPr/>
          <p:nvPr/>
        </p:nvGrpSpPr>
        <p:grpSpPr>
          <a:xfrm>
            <a:off x="406007" y="2382830"/>
            <a:ext cx="1941545" cy="263149"/>
            <a:chOff x="458412" y="3776559"/>
            <a:chExt cx="2270192" cy="307693"/>
          </a:xfrm>
        </p:grpSpPr>
        <p:sp>
          <p:nvSpPr>
            <p:cNvPr id="72" name="Prostokąt 126">
              <a:extLst>
                <a:ext uri="{FF2B5EF4-FFF2-40B4-BE49-F238E27FC236}">
                  <a16:creationId xmlns:a16="http://schemas.microsoft.com/office/drawing/2014/main" id="{65955958-B40C-1FE5-50F0-B8FD9A52950C}"/>
                </a:ext>
              </a:extLst>
            </p:cNvPr>
            <p:cNvSpPr/>
            <p:nvPr/>
          </p:nvSpPr>
          <p:spPr>
            <a:xfrm>
              <a:off x="802713" y="3776559"/>
              <a:ext cx="1925891" cy="30769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855">
                  <a:solidFill>
                    <a:srgbClr val="003A78"/>
                  </a:solidFill>
                </a:rPr>
                <a:t>Gospodarka </a:t>
              </a:r>
              <a:br>
                <a:rPr lang="pl-PL" sz="855">
                  <a:solidFill>
                    <a:srgbClr val="003A78"/>
                  </a:solidFill>
                </a:rPr>
              </a:br>
              <a:r>
                <a:rPr lang="pl-PL" sz="855">
                  <a:solidFill>
                    <a:srgbClr val="003A78"/>
                  </a:solidFill>
                </a:rPr>
                <a:t>bioodpadami</a:t>
              </a:r>
            </a:p>
          </p:txBody>
        </p:sp>
        <p:sp>
          <p:nvSpPr>
            <p:cNvPr id="73" name="PoleTekstowe 130">
              <a:extLst>
                <a:ext uri="{FF2B5EF4-FFF2-40B4-BE49-F238E27FC236}">
                  <a16:creationId xmlns:a16="http://schemas.microsoft.com/office/drawing/2014/main" id="{93C32D94-C318-706D-0E01-70765A2BEF18}"/>
                </a:ext>
              </a:extLst>
            </p:cNvPr>
            <p:cNvSpPr txBox="1"/>
            <p:nvPr/>
          </p:nvSpPr>
          <p:spPr>
            <a:xfrm>
              <a:off x="458412" y="3821003"/>
              <a:ext cx="223311" cy="218889"/>
            </a:xfrm>
            <a:prstGeom prst="ellipse">
              <a:avLst/>
            </a:prstGeom>
            <a:solidFill>
              <a:srgbClr val="A9331B"/>
            </a:solidFill>
            <a:ln>
              <a:solidFill>
                <a:schemeClr val="tx2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GB" sz="855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Group 72">
            <a:extLst>
              <a:ext uri="{FF2B5EF4-FFF2-40B4-BE49-F238E27FC236}">
                <a16:creationId xmlns:a16="http://schemas.microsoft.com/office/drawing/2014/main" id="{68D417DD-8157-2127-9D72-0FB2AF9BA55F}"/>
              </a:ext>
            </a:extLst>
          </p:cNvPr>
          <p:cNvGrpSpPr/>
          <p:nvPr/>
        </p:nvGrpSpPr>
        <p:grpSpPr>
          <a:xfrm>
            <a:off x="406007" y="4592138"/>
            <a:ext cx="1590432" cy="263149"/>
            <a:chOff x="458412" y="4219511"/>
            <a:chExt cx="1859646" cy="307693"/>
          </a:xfrm>
        </p:grpSpPr>
        <p:sp>
          <p:nvSpPr>
            <p:cNvPr id="77" name="Prostokąt 114">
              <a:extLst>
                <a:ext uri="{FF2B5EF4-FFF2-40B4-BE49-F238E27FC236}">
                  <a16:creationId xmlns:a16="http://schemas.microsoft.com/office/drawing/2014/main" id="{36787BD6-B1A3-0177-C7B6-45E1E66F205E}"/>
                </a:ext>
              </a:extLst>
            </p:cNvPr>
            <p:cNvSpPr/>
            <p:nvPr/>
          </p:nvSpPr>
          <p:spPr>
            <a:xfrm>
              <a:off x="830355" y="4219511"/>
              <a:ext cx="1487703" cy="30769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  <a:t>Kogeneracja </a:t>
              </a:r>
              <a:r>
                <a:rPr lang="pl-PL" sz="855" err="1">
                  <a:solidFill>
                    <a:srgbClr val="003A78"/>
                  </a:solidFill>
                  <a:ea typeface="Myriad Pro" charset="0"/>
                  <a:cs typeface="Myriad Pro" charset="0"/>
                </a:rPr>
                <a:t>WtE</a:t>
              </a:r>
              <a:endParaRPr lang="pl-PL" sz="855">
                <a:solidFill>
                  <a:srgbClr val="003A78"/>
                </a:solidFill>
                <a:ea typeface="Myriad Pro" charset="0"/>
                <a:cs typeface="Myriad Pro" charset="0"/>
              </a:endParaRPr>
            </a:p>
            <a:p>
              <a:r>
                <a:rPr lang="pl-PL" sz="855">
                  <a:solidFill>
                    <a:srgbClr val="003A78"/>
                  </a:solidFill>
                  <a:ea typeface="Myriad Pro" charset="0"/>
                  <a:cs typeface="Myriad Pro" charset="0"/>
                </a:rPr>
                <a:t>(w projektowaniu)</a:t>
              </a:r>
            </a:p>
          </p:txBody>
        </p:sp>
        <p:sp>
          <p:nvSpPr>
            <p:cNvPr id="79" name="PoleTekstowe 118">
              <a:extLst>
                <a:ext uri="{FF2B5EF4-FFF2-40B4-BE49-F238E27FC236}">
                  <a16:creationId xmlns:a16="http://schemas.microsoft.com/office/drawing/2014/main" id="{A1B3CEE4-B18D-3AAB-7D5F-8061C66FEE44}"/>
                </a:ext>
              </a:extLst>
            </p:cNvPr>
            <p:cNvSpPr txBox="1"/>
            <p:nvPr/>
          </p:nvSpPr>
          <p:spPr>
            <a:xfrm>
              <a:off x="458412" y="4263955"/>
              <a:ext cx="223311" cy="218889"/>
            </a:xfrm>
            <a:prstGeom prst="ellipse">
              <a:avLst/>
            </a:prstGeom>
            <a:solidFill>
              <a:srgbClr val="E9441A"/>
            </a:solidFill>
            <a:ln>
              <a:solidFill>
                <a:schemeClr val="tx2"/>
              </a:solidFill>
            </a:ln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GB" sz="1026" b="1">
                <a:solidFill>
                  <a:schemeClr val="bg1"/>
                </a:solidFill>
              </a:endParaRPr>
            </a:p>
          </p:txBody>
        </p:sp>
      </p:grpSp>
      <p:sp>
        <p:nvSpPr>
          <p:cNvPr id="7" name="pole tekstowe 42">
            <a:extLst>
              <a:ext uri="{FF2B5EF4-FFF2-40B4-BE49-F238E27FC236}">
                <a16:creationId xmlns:a16="http://schemas.microsoft.com/office/drawing/2014/main" id="{82897DC6-102B-A2BF-E4F2-12D8E90C7686}"/>
              </a:ext>
            </a:extLst>
          </p:cNvPr>
          <p:cNvSpPr txBox="1"/>
          <p:nvPr/>
        </p:nvSpPr>
        <p:spPr>
          <a:xfrm>
            <a:off x="7176363" y="3054654"/>
            <a:ext cx="1565364" cy="75014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pl-PL" sz="2052" b="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8</a:t>
            </a:r>
            <a:r>
              <a:rPr lang="pl-PL" sz="1539" b="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   </a:t>
            </a:r>
          </a:p>
          <a:p>
            <a:pPr algn="ctr"/>
            <a: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instalacji do sortowania i przygotowania odpadów surowcowych   </a:t>
            </a:r>
            <a:endParaRPr lang="pl-PL" sz="1026">
              <a:solidFill>
                <a:srgbClr val="004874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8" name="pole tekstowe 42">
            <a:extLst>
              <a:ext uri="{FF2B5EF4-FFF2-40B4-BE49-F238E27FC236}">
                <a16:creationId xmlns:a16="http://schemas.microsoft.com/office/drawing/2014/main" id="{57CA9AEB-605C-8E16-7CA4-5DA587AD43AE}"/>
              </a:ext>
            </a:extLst>
          </p:cNvPr>
          <p:cNvSpPr txBox="1"/>
          <p:nvPr/>
        </p:nvSpPr>
        <p:spPr>
          <a:xfrm>
            <a:off x="7135502" y="3872483"/>
            <a:ext cx="1647087" cy="75014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pl-PL" sz="2052" b="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2</a:t>
            </a:r>
            <a:r>
              <a:rPr lang="pl-PL" sz="1539" b="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 </a:t>
            </a:r>
            <a:b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</a:br>
            <a: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instalacje do </a:t>
            </a:r>
            <a:b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</a:br>
            <a: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sortowania baterii </a:t>
            </a:r>
            <a:b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</a:br>
            <a: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i akumulatorów </a:t>
            </a:r>
            <a:endParaRPr lang="pl-PL" sz="1026">
              <a:solidFill>
                <a:srgbClr val="004874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9" name="pole tekstowe 42">
            <a:extLst>
              <a:ext uri="{FF2B5EF4-FFF2-40B4-BE49-F238E27FC236}">
                <a16:creationId xmlns:a16="http://schemas.microsoft.com/office/drawing/2014/main" id="{FF9ABA6A-C39E-88AE-BF9E-52B8A5312452}"/>
              </a:ext>
            </a:extLst>
          </p:cNvPr>
          <p:cNvSpPr txBox="1"/>
          <p:nvPr/>
        </p:nvSpPr>
        <p:spPr>
          <a:xfrm>
            <a:off x="7412342" y="1194072"/>
            <a:ext cx="1093405" cy="46057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pl-PL" sz="2052" b="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28</a:t>
            </a:r>
            <a:r>
              <a:rPr lang="pl-PL" sz="1539" b="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 </a:t>
            </a:r>
          </a:p>
          <a:p>
            <a:pPr algn="ctr"/>
            <a: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lokalizacji</a:t>
            </a:r>
          </a:p>
        </p:txBody>
      </p:sp>
      <p:sp>
        <p:nvSpPr>
          <p:cNvPr id="10" name="pole tekstowe 42">
            <a:extLst>
              <a:ext uri="{FF2B5EF4-FFF2-40B4-BE49-F238E27FC236}">
                <a16:creationId xmlns:a16="http://schemas.microsoft.com/office/drawing/2014/main" id="{51F25759-D082-94B4-E9B5-4028DA55F0B6}"/>
              </a:ext>
            </a:extLst>
          </p:cNvPr>
          <p:cNvSpPr txBox="1"/>
          <p:nvPr/>
        </p:nvSpPr>
        <p:spPr>
          <a:xfrm>
            <a:off x="7135502" y="2231277"/>
            <a:ext cx="1647087" cy="75014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pl-PL" sz="2052" b="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3 </a:t>
            </a:r>
          </a:p>
          <a:p>
            <a:pPr algn="ctr"/>
            <a: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składowiska </a:t>
            </a:r>
          </a:p>
          <a:p>
            <a:pPr algn="ctr"/>
            <a: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odpadów innych niż niebezpieczne i obojętne</a:t>
            </a:r>
          </a:p>
        </p:txBody>
      </p:sp>
      <p:sp>
        <p:nvSpPr>
          <p:cNvPr id="12" name="pole tekstowe 42">
            <a:extLst>
              <a:ext uri="{FF2B5EF4-FFF2-40B4-BE49-F238E27FC236}">
                <a16:creationId xmlns:a16="http://schemas.microsoft.com/office/drawing/2014/main" id="{A95FC1B0-28E1-8804-E33B-021932C07D40}"/>
              </a:ext>
            </a:extLst>
          </p:cNvPr>
          <p:cNvSpPr txBox="1"/>
          <p:nvPr/>
        </p:nvSpPr>
        <p:spPr>
          <a:xfrm>
            <a:off x="7412342" y="1707128"/>
            <a:ext cx="1093405" cy="46057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pl-PL" sz="2052" b="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3 </a:t>
            </a:r>
          </a:p>
          <a:p>
            <a:pPr algn="ctr"/>
            <a: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instalacje MBP</a:t>
            </a:r>
          </a:p>
        </p:txBody>
      </p:sp>
      <p:sp>
        <p:nvSpPr>
          <p:cNvPr id="14" name="pole tekstowe 42">
            <a:extLst>
              <a:ext uri="{FF2B5EF4-FFF2-40B4-BE49-F238E27FC236}">
                <a16:creationId xmlns:a16="http://schemas.microsoft.com/office/drawing/2014/main" id="{15945385-FA9F-6556-049F-4AA83D84D27D}"/>
              </a:ext>
            </a:extLst>
          </p:cNvPr>
          <p:cNvSpPr txBox="1"/>
          <p:nvPr/>
        </p:nvSpPr>
        <p:spPr>
          <a:xfrm>
            <a:off x="7089303" y="4701405"/>
            <a:ext cx="1739485" cy="6053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pl-PL" sz="2052" b="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2</a:t>
            </a:r>
            <a:r>
              <a:rPr lang="pl-PL" sz="1539" b="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 </a:t>
            </a:r>
            <a:b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</a:br>
            <a: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instalacje do odpadów przeterminowanej żywności</a:t>
            </a:r>
            <a:endParaRPr lang="pl-PL" sz="1026">
              <a:solidFill>
                <a:srgbClr val="004874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5" name="pole tekstowe 42">
            <a:extLst>
              <a:ext uri="{FF2B5EF4-FFF2-40B4-BE49-F238E27FC236}">
                <a16:creationId xmlns:a16="http://schemas.microsoft.com/office/drawing/2014/main" id="{394CCAEB-5152-91F4-DF25-31B7C1943B74}"/>
              </a:ext>
            </a:extLst>
          </p:cNvPr>
          <p:cNvSpPr txBox="1"/>
          <p:nvPr/>
        </p:nvSpPr>
        <p:spPr>
          <a:xfrm>
            <a:off x="7135501" y="5389403"/>
            <a:ext cx="1647086" cy="6053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pl-PL" sz="2052" b="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1</a:t>
            </a:r>
            <a:r>
              <a:rPr lang="pl-PL" sz="1539" b="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 </a:t>
            </a:r>
            <a:b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</a:br>
            <a:r>
              <a:rPr lang="pl-PL" sz="941">
                <a:solidFill>
                  <a:srgbClr val="004874"/>
                </a:solidFill>
                <a:latin typeface="Poppins" pitchFamily="2" charset="0"/>
                <a:cs typeface="Poppins" pitchFamily="2" charset="0"/>
              </a:rPr>
              <a:t>instalacja do recyklingu folii LDPE</a:t>
            </a:r>
            <a:endParaRPr lang="pl-PL" sz="1026">
              <a:solidFill>
                <a:srgbClr val="004874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6" name="Symbol zastępczy stopki 15">
            <a:extLst>
              <a:ext uri="{FF2B5EF4-FFF2-40B4-BE49-F238E27FC236}">
                <a16:creationId xmlns:a16="http://schemas.microsoft.com/office/drawing/2014/main" id="{491F9944-3EB8-F631-541C-935D1AB15B78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4500664" y="6524883"/>
            <a:ext cx="1320347" cy="147685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17" name="Symbol zastępczy numeru slajdu 16">
            <a:extLst>
              <a:ext uri="{FF2B5EF4-FFF2-40B4-BE49-F238E27FC236}">
                <a16:creationId xmlns:a16="http://schemas.microsoft.com/office/drawing/2014/main" id="{D1331B5A-8EF6-0DE1-95D4-6BE5A29ECC5C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2741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7D527-3705-18CA-559A-3A0E2875B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 246">
            <a:extLst>
              <a:ext uri="{FF2B5EF4-FFF2-40B4-BE49-F238E27FC236}">
                <a16:creationId xmlns:a16="http://schemas.microsoft.com/office/drawing/2014/main" id="{E3CC3B67-359D-B126-0D5A-B5E1418EF664}"/>
              </a:ext>
            </a:extLst>
          </p:cNvPr>
          <p:cNvSpPr/>
          <p:nvPr/>
        </p:nvSpPr>
        <p:spPr>
          <a:xfrm>
            <a:off x="4178107" y="5426441"/>
            <a:ext cx="1066590" cy="57259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203" tIns="39101" rIns="78203" bIns="39101" rtlCol="0" anchor="ctr"/>
          <a:lstStyle/>
          <a:p>
            <a:pPr algn="ctr"/>
            <a:r>
              <a:rPr lang="pl-PL" sz="941">
                <a:solidFill>
                  <a:schemeClr val="bg1"/>
                </a:solidFill>
                <a:cs typeface="Poppins"/>
              </a:rPr>
              <a:t>Spalarnia odpadów</a:t>
            </a:r>
            <a:endParaRPr lang="en-US" sz="941">
              <a:solidFill>
                <a:schemeClr val="bg1"/>
              </a:solidFill>
              <a:cs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85BEB-28ED-DF19-3CE6-E97C999F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17" y="349775"/>
            <a:ext cx="7322328" cy="616388"/>
          </a:xfrm>
        </p:spPr>
        <p:txBody>
          <a:bodyPr>
            <a:noAutofit/>
          </a:bodyPr>
          <a:lstStyle/>
          <a:p>
            <a:r>
              <a:rPr lang="en-US" sz="2000">
                <a:latin typeface="Poppins"/>
                <a:ea typeface="Lato Light"/>
                <a:cs typeface="Poppins"/>
              </a:rPr>
              <a:t>E</a:t>
            </a:r>
            <a:r>
              <a:rPr lang="pl-PL" sz="2000" err="1">
                <a:latin typeface="Poppins"/>
                <a:ea typeface="Lato Light"/>
                <a:cs typeface="Poppins"/>
              </a:rPr>
              <a:t>neris</a:t>
            </a:r>
            <a:r>
              <a:rPr lang="pl-PL" sz="2000">
                <a:latin typeface="Poppins"/>
                <a:ea typeface="Lato Light"/>
                <a:cs typeface="Poppins"/>
              </a:rPr>
              <a:t> jest obecny w całym łańcuchu wartości</a:t>
            </a:r>
            <a:endParaRPr lang="en-US" sz="2000">
              <a:latin typeface="Poppins"/>
              <a:ea typeface="Lato Light"/>
              <a:cs typeface="Poppins"/>
            </a:endParaRP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1F48CC48-40A6-4CF7-A743-B86C3C116E3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11389" y="1104753"/>
            <a:ext cx="9017725" cy="245422"/>
          </a:xfrm>
        </p:spPr>
        <p:txBody>
          <a:bodyPr vert="horz" lIns="0" tIns="0" rIns="0" bIns="0" spcCol="504000" rtlCol="0" anchor="t">
            <a:noAutofit/>
          </a:bodyPr>
          <a:lstStyle/>
          <a:p>
            <a:r>
              <a:rPr lang="en-US" sz="1200" err="1">
                <a:cs typeface="Poppins"/>
              </a:rPr>
              <a:t>Nasza</a:t>
            </a:r>
            <a:r>
              <a:rPr lang="en-US" sz="1200">
                <a:cs typeface="Poppins"/>
              </a:rPr>
              <a:t> </a:t>
            </a:r>
            <a:r>
              <a:rPr lang="en-US" sz="1200" err="1">
                <a:cs typeface="Poppins"/>
              </a:rPr>
              <a:t>strategia</a:t>
            </a:r>
            <a:r>
              <a:rPr lang="en-US" sz="1200">
                <a:cs typeface="Poppins"/>
              </a:rPr>
              <a:t> </a:t>
            </a:r>
            <a:r>
              <a:rPr lang="en-US" sz="1200" err="1">
                <a:cs typeface="Poppins"/>
              </a:rPr>
              <a:t>opiera</a:t>
            </a:r>
            <a:r>
              <a:rPr lang="en-US" sz="1200">
                <a:cs typeface="Poppins"/>
              </a:rPr>
              <a:t> </a:t>
            </a:r>
            <a:r>
              <a:rPr lang="en-US" sz="1200" err="1">
                <a:cs typeface="Poppins"/>
              </a:rPr>
              <a:t>się</a:t>
            </a:r>
            <a:r>
              <a:rPr lang="en-US" sz="1200">
                <a:cs typeface="Poppins"/>
              </a:rPr>
              <a:t> </a:t>
            </a:r>
            <a:r>
              <a:rPr lang="en-US" sz="1200" err="1">
                <a:cs typeface="Poppins"/>
              </a:rPr>
              <a:t>na</a:t>
            </a:r>
            <a:r>
              <a:rPr lang="en-US" sz="1200">
                <a:cs typeface="Poppins"/>
              </a:rPr>
              <a:t> </a:t>
            </a:r>
            <a:r>
              <a:rPr lang="en-US" sz="1200" err="1">
                <a:cs typeface="Poppins"/>
              </a:rPr>
              <a:t>zamykaniu</a:t>
            </a:r>
            <a:r>
              <a:rPr lang="en-US" sz="1200">
                <a:cs typeface="Poppins"/>
              </a:rPr>
              <a:t> </a:t>
            </a:r>
            <a:r>
              <a:rPr lang="en-US" sz="1200" err="1">
                <a:cs typeface="Poppins"/>
              </a:rPr>
              <a:t>pętli</a:t>
            </a:r>
            <a:r>
              <a:rPr lang="en-US" sz="1200">
                <a:cs typeface="Poppins"/>
              </a:rPr>
              <a:t> </a:t>
            </a:r>
            <a:r>
              <a:rPr lang="en-US" sz="1200" err="1">
                <a:cs typeface="Poppins"/>
              </a:rPr>
              <a:t>i</a:t>
            </a:r>
            <a:r>
              <a:rPr lang="en-US" sz="1200">
                <a:cs typeface="Poppins"/>
              </a:rPr>
              <a:t> </a:t>
            </a:r>
            <a:r>
              <a:rPr lang="en-US" sz="1200" err="1">
                <a:cs typeface="Poppins"/>
              </a:rPr>
              <a:t>pozyskiwaniu</a:t>
            </a:r>
            <a:r>
              <a:rPr lang="en-US" sz="1200">
                <a:cs typeface="Poppins"/>
              </a:rPr>
              <a:t> </a:t>
            </a:r>
            <a:r>
              <a:rPr lang="en-US" sz="1200" err="1">
                <a:cs typeface="Poppins"/>
              </a:rPr>
              <a:t>wartości</a:t>
            </a:r>
            <a:r>
              <a:rPr lang="en-US" sz="1200">
                <a:cs typeface="Poppins"/>
              </a:rPr>
              <a:t> w </a:t>
            </a:r>
            <a:r>
              <a:rPr lang="en-US" sz="1200" err="1">
                <a:cs typeface="Poppins"/>
              </a:rPr>
              <a:t>całym</a:t>
            </a:r>
            <a:r>
              <a:rPr lang="en-US" sz="1200">
                <a:cs typeface="Poppins"/>
              </a:rPr>
              <a:t> </a:t>
            </a:r>
            <a:r>
              <a:rPr lang="en-US" sz="1200" err="1">
                <a:cs typeface="Poppins"/>
              </a:rPr>
              <a:t>łańcuchu</a:t>
            </a:r>
            <a:r>
              <a:rPr lang="en-US" sz="1200">
                <a:cs typeface="Poppins"/>
              </a:rPr>
              <a:t> </a:t>
            </a:r>
            <a:r>
              <a:rPr lang="en-US" sz="1200" err="1">
                <a:cs typeface="Poppins"/>
              </a:rPr>
              <a:t>wartości</a:t>
            </a:r>
            <a:endParaRPr lang="pl-PL" sz="1200">
              <a:cs typeface="Poppin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9C237-806E-5C93-2F7D-6C3DAACB3D23}"/>
              </a:ext>
            </a:extLst>
          </p:cNvPr>
          <p:cNvSpPr>
            <a:spLocks noGrp="1"/>
          </p:cNvSpPr>
          <p:nvPr>
            <p:ph type="dt" sz="half" idx="40"/>
          </p:nvPr>
        </p:nvSpPr>
        <p:spPr>
          <a:xfrm>
            <a:off x="7583705" y="6543889"/>
            <a:ext cx="552569" cy="125547"/>
          </a:xfrm>
        </p:spPr>
        <p:txBody>
          <a:bodyPr/>
          <a:lstStyle/>
          <a:p>
            <a:pPr algn="ctr"/>
            <a:r>
              <a:rPr lang="pl-PL"/>
              <a:t>09.2025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C636B-765F-EADF-0ECC-559F17B736E2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4762239" y="6543888"/>
            <a:ext cx="1894283" cy="125547"/>
          </a:xfrm>
        </p:spPr>
        <p:txBody>
          <a:bodyPr/>
          <a:lstStyle/>
          <a:p>
            <a:pPr algn="ctr"/>
            <a:r>
              <a:rPr lang="pl-PL"/>
              <a:t>Nowy Zielony Ład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A9C77-7B03-AA49-AF10-90E6750A9B6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8582339" y="6347603"/>
            <a:ext cx="160100" cy="160100"/>
          </a:xfrm>
        </p:spPr>
        <p:txBody>
          <a:bodyPr/>
          <a:lstStyle/>
          <a:p>
            <a:fld id="{9ADDB195-D2E9-8C47-8018-50550461A98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B31426-C2A5-BEC5-98E9-91470C6104DA}"/>
              </a:ext>
            </a:extLst>
          </p:cNvPr>
          <p:cNvSpPr/>
          <p:nvPr/>
        </p:nvSpPr>
        <p:spPr>
          <a:xfrm>
            <a:off x="366232" y="2000429"/>
            <a:ext cx="920085" cy="16265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98" err="1">
                <a:solidFill>
                  <a:srgbClr val="003A78"/>
                </a:solidFill>
              </a:rPr>
              <a:t>Odpady</a:t>
            </a:r>
            <a:r>
              <a:rPr lang="en-US" sz="898">
                <a:solidFill>
                  <a:srgbClr val="003A78"/>
                </a:solidFill>
              </a:rPr>
              <a:t> </a:t>
            </a:r>
            <a:r>
              <a:rPr lang="en-US" sz="898" err="1">
                <a:solidFill>
                  <a:srgbClr val="003A78"/>
                </a:solidFill>
              </a:rPr>
              <a:t>komunalne</a:t>
            </a:r>
            <a:endParaRPr lang="en-US" sz="898">
              <a:solidFill>
                <a:srgbClr val="003A78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82C1FF-1BBA-10B8-175A-5ED95043370B}"/>
              </a:ext>
            </a:extLst>
          </p:cNvPr>
          <p:cNvSpPr/>
          <p:nvPr/>
        </p:nvSpPr>
        <p:spPr>
          <a:xfrm>
            <a:off x="400170" y="1490748"/>
            <a:ext cx="882464" cy="36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26" b="1">
                <a:solidFill>
                  <a:schemeClr val="accent2"/>
                </a:solidFill>
              </a:rPr>
              <a:t>Rynek </a:t>
            </a:r>
            <a:r>
              <a:rPr lang="en-US" sz="1026" b="1" err="1">
                <a:solidFill>
                  <a:schemeClr val="accent2"/>
                </a:solidFill>
              </a:rPr>
              <a:t>odpadów</a:t>
            </a:r>
            <a:endParaRPr lang="en-US" sz="1026" b="1">
              <a:solidFill>
                <a:schemeClr val="accent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764B40-2E7C-175A-EAFE-F6FAB8F8B138}"/>
              </a:ext>
            </a:extLst>
          </p:cNvPr>
          <p:cNvSpPr/>
          <p:nvPr/>
        </p:nvSpPr>
        <p:spPr>
          <a:xfrm>
            <a:off x="3276967" y="1502927"/>
            <a:ext cx="1870740" cy="36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203" tIns="39101" rIns="78203" bIns="39101" rtlCol="0" anchor="ctr"/>
          <a:lstStyle/>
          <a:p>
            <a:pPr algn="ctr"/>
            <a:r>
              <a:rPr lang="pl-PL" sz="1026" b="1">
                <a:solidFill>
                  <a:schemeClr val="accent2"/>
                </a:solidFill>
              </a:rPr>
              <a:t>Przetwarzanie odpadów</a:t>
            </a:r>
            <a:endParaRPr lang="en-US" sz="1026" b="1">
              <a:solidFill>
                <a:schemeClr val="accent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7E1588-4C61-2704-8121-8D60B8C59D43}"/>
              </a:ext>
            </a:extLst>
          </p:cNvPr>
          <p:cNvSpPr/>
          <p:nvPr/>
        </p:nvSpPr>
        <p:spPr>
          <a:xfrm>
            <a:off x="366232" y="3663880"/>
            <a:ext cx="920085" cy="234741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98">
                <a:solidFill>
                  <a:srgbClr val="003A78"/>
                </a:solidFill>
              </a:rPr>
              <a:t>Odpady komercyjne i przemysłowe</a:t>
            </a:r>
            <a:endParaRPr lang="en-US" sz="898">
              <a:solidFill>
                <a:srgbClr val="003A78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97A9056-C32B-1E1A-25E5-5A66005CFC9E}"/>
              </a:ext>
            </a:extLst>
          </p:cNvPr>
          <p:cNvSpPr/>
          <p:nvPr/>
        </p:nvSpPr>
        <p:spPr>
          <a:xfrm>
            <a:off x="5503108" y="1502927"/>
            <a:ext cx="1870739" cy="36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26" b="1" err="1">
                <a:solidFill>
                  <a:schemeClr val="accent2"/>
                </a:solidFill>
              </a:rPr>
              <a:t>Downstream</a:t>
            </a:r>
            <a:r>
              <a:rPr lang="pl-PL" sz="1026" b="1">
                <a:solidFill>
                  <a:schemeClr val="accent2"/>
                </a:solidFill>
              </a:rPr>
              <a:t> </a:t>
            </a:r>
          </a:p>
          <a:p>
            <a:pPr algn="ctr"/>
            <a:r>
              <a:rPr lang="en-US" sz="1026" b="1" err="1">
                <a:solidFill>
                  <a:schemeClr val="accent2"/>
                </a:solidFill>
              </a:rPr>
              <a:t>Odzysk</a:t>
            </a:r>
            <a:r>
              <a:rPr lang="en-US" sz="1026" b="1">
                <a:solidFill>
                  <a:schemeClr val="accent2"/>
                </a:solidFill>
              </a:rPr>
              <a:t> </a:t>
            </a:r>
            <a:r>
              <a:rPr lang="en-US" sz="1026" b="1" err="1">
                <a:solidFill>
                  <a:schemeClr val="accent2"/>
                </a:solidFill>
              </a:rPr>
              <a:t>lub</a:t>
            </a:r>
            <a:r>
              <a:rPr lang="en-US" sz="1026" b="1">
                <a:solidFill>
                  <a:schemeClr val="accent2"/>
                </a:solidFill>
              </a:rPr>
              <a:t> </a:t>
            </a:r>
            <a:r>
              <a:rPr lang="en-US" sz="1026" b="1" err="1">
                <a:solidFill>
                  <a:schemeClr val="accent2"/>
                </a:solidFill>
              </a:rPr>
              <a:t>utylizacja</a:t>
            </a:r>
            <a:endParaRPr lang="en-US" sz="1026" b="1">
              <a:solidFill>
                <a:schemeClr val="accent2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A948B85-AFBD-CA13-9B9F-5122AA352259}"/>
              </a:ext>
            </a:extLst>
          </p:cNvPr>
          <p:cNvSpPr/>
          <p:nvPr/>
        </p:nvSpPr>
        <p:spPr>
          <a:xfrm>
            <a:off x="1337425" y="1492177"/>
            <a:ext cx="1477836" cy="36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26" b="1" err="1">
                <a:solidFill>
                  <a:schemeClr val="accent2"/>
                </a:solidFill>
              </a:rPr>
              <a:t>Upstream</a:t>
            </a:r>
            <a:endParaRPr lang="pl-PL" sz="1026" b="1">
              <a:solidFill>
                <a:schemeClr val="accent2"/>
              </a:solidFill>
            </a:endParaRPr>
          </a:p>
          <a:p>
            <a:pPr algn="ctr"/>
            <a:r>
              <a:rPr lang="pl-PL" sz="1026" b="1">
                <a:solidFill>
                  <a:schemeClr val="accent2"/>
                </a:solidFill>
              </a:rPr>
              <a:t>Odpady zebrane</a:t>
            </a:r>
            <a:endParaRPr lang="en-US" sz="1026" b="1">
              <a:solidFill>
                <a:schemeClr val="accent2"/>
              </a:solidFill>
            </a:endParaRPr>
          </a:p>
        </p:txBody>
      </p:sp>
      <p:sp>
        <p:nvSpPr>
          <p:cNvPr id="80" name="TextBox 13">
            <a:extLst>
              <a:ext uri="{FF2B5EF4-FFF2-40B4-BE49-F238E27FC236}">
                <a16:creationId xmlns:a16="http://schemas.microsoft.com/office/drawing/2014/main" id="{72661B5D-9264-18CE-4BFE-BA3C56F6FB34}"/>
              </a:ext>
            </a:extLst>
          </p:cNvPr>
          <p:cNvSpPr txBox="1"/>
          <p:nvPr/>
        </p:nvSpPr>
        <p:spPr>
          <a:xfrm>
            <a:off x="1325209" y="2835154"/>
            <a:ext cx="1620111" cy="118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770" b="1" err="1">
                <a:solidFill>
                  <a:schemeClr val="tx2"/>
                </a:solidFill>
              </a:rPr>
              <a:t>Odpady</a:t>
            </a:r>
            <a:r>
              <a:rPr lang="en-US" sz="770" b="1">
                <a:solidFill>
                  <a:schemeClr val="tx2"/>
                </a:solidFill>
              </a:rPr>
              <a:t> </a:t>
            </a:r>
            <a:r>
              <a:rPr lang="en-US" sz="770" b="1" err="1">
                <a:solidFill>
                  <a:schemeClr val="tx2"/>
                </a:solidFill>
              </a:rPr>
              <a:t>kuchenne</a:t>
            </a:r>
            <a:r>
              <a:rPr lang="en-US" sz="770" b="1">
                <a:solidFill>
                  <a:schemeClr val="tx2"/>
                </a:solidFill>
              </a:rPr>
              <a:t> I </a:t>
            </a:r>
            <a:r>
              <a:rPr lang="en-US" sz="770" b="1" err="1">
                <a:solidFill>
                  <a:schemeClr val="tx2"/>
                </a:solidFill>
              </a:rPr>
              <a:t>ogrodowe</a:t>
            </a:r>
            <a:endParaRPr lang="pl-PL" sz="770" b="1">
              <a:solidFill>
                <a:schemeClr val="tx2"/>
              </a:solidFill>
            </a:endParaRPr>
          </a:p>
        </p:txBody>
      </p:sp>
      <p:sp>
        <p:nvSpPr>
          <p:cNvPr id="105" name="TextBox 13">
            <a:extLst>
              <a:ext uri="{FF2B5EF4-FFF2-40B4-BE49-F238E27FC236}">
                <a16:creationId xmlns:a16="http://schemas.microsoft.com/office/drawing/2014/main" id="{3423A58B-40BD-601E-909A-730B3CA2F53D}"/>
              </a:ext>
            </a:extLst>
          </p:cNvPr>
          <p:cNvSpPr txBox="1"/>
          <p:nvPr/>
        </p:nvSpPr>
        <p:spPr>
          <a:xfrm>
            <a:off x="1425754" y="2059370"/>
            <a:ext cx="1418765" cy="355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770" b="1">
                <a:solidFill>
                  <a:schemeClr val="tx2"/>
                </a:solidFill>
              </a:rPr>
              <a:t>Gospodarstwa domowe i przedsiębiorstwa</a:t>
            </a:r>
          </a:p>
          <a:p>
            <a:pPr algn="ctr">
              <a:lnSpc>
                <a:spcPct val="100000"/>
              </a:lnSpc>
            </a:pPr>
            <a:r>
              <a:rPr lang="pl-PL" sz="770" err="1">
                <a:solidFill>
                  <a:schemeClr val="tx2"/>
                </a:solidFill>
              </a:rPr>
              <a:t>Zm</a:t>
            </a:r>
            <a:r>
              <a:rPr lang="en-GB" sz="770" err="1">
                <a:solidFill>
                  <a:schemeClr val="tx2"/>
                </a:solidFill>
              </a:rPr>
              <a:t>ieszane</a:t>
            </a:r>
            <a:r>
              <a:rPr lang="en-GB" sz="770">
                <a:solidFill>
                  <a:schemeClr val="tx2"/>
                </a:solidFill>
              </a:rPr>
              <a:t> </a:t>
            </a:r>
            <a:r>
              <a:rPr lang="en-GB" sz="770" err="1">
                <a:solidFill>
                  <a:schemeClr val="tx2"/>
                </a:solidFill>
              </a:rPr>
              <a:t>i</a:t>
            </a:r>
            <a:r>
              <a:rPr lang="en-GB" sz="770">
                <a:solidFill>
                  <a:schemeClr val="tx2"/>
                </a:solidFill>
              </a:rPr>
              <a:t> </a:t>
            </a:r>
            <a:r>
              <a:rPr lang="en-GB" sz="770" err="1">
                <a:solidFill>
                  <a:schemeClr val="tx2"/>
                </a:solidFill>
              </a:rPr>
              <a:t>selektywne</a:t>
            </a:r>
            <a:endParaRPr lang="pl-PL" sz="770">
              <a:solidFill>
                <a:schemeClr val="tx2"/>
              </a:solidFill>
            </a:endParaRPr>
          </a:p>
        </p:txBody>
      </p:sp>
      <p:sp>
        <p:nvSpPr>
          <p:cNvPr id="107" name="TextBox 13">
            <a:extLst>
              <a:ext uri="{FF2B5EF4-FFF2-40B4-BE49-F238E27FC236}">
                <a16:creationId xmlns:a16="http://schemas.microsoft.com/office/drawing/2014/main" id="{687DA416-CA70-A0FB-7836-42BD1A3BCC3C}"/>
              </a:ext>
            </a:extLst>
          </p:cNvPr>
          <p:cNvSpPr txBox="1"/>
          <p:nvPr/>
        </p:nvSpPr>
        <p:spPr>
          <a:xfrm>
            <a:off x="1959493" y="4707883"/>
            <a:ext cx="948743" cy="23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770" b="1">
                <a:solidFill>
                  <a:schemeClr val="tx2"/>
                </a:solidFill>
              </a:rPr>
              <a:t>Odpady z budowy i rozbiórki</a:t>
            </a:r>
            <a:endParaRPr lang="en-US" sz="770" b="1">
              <a:solidFill>
                <a:schemeClr val="tx2"/>
              </a:solidFill>
            </a:endParaRPr>
          </a:p>
        </p:txBody>
      </p:sp>
      <p:sp>
        <p:nvSpPr>
          <p:cNvPr id="109" name="TextBox 13">
            <a:extLst>
              <a:ext uri="{FF2B5EF4-FFF2-40B4-BE49-F238E27FC236}">
                <a16:creationId xmlns:a16="http://schemas.microsoft.com/office/drawing/2014/main" id="{FE32EA12-BA8B-D856-DBA9-2F5A3610792F}"/>
              </a:ext>
            </a:extLst>
          </p:cNvPr>
          <p:cNvSpPr txBox="1"/>
          <p:nvPr/>
        </p:nvSpPr>
        <p:spPr>
          <a:xfrm>
            <a:off x="1355673" y="4701962"/>
            <a:ext cx="575862" cy="23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770" b="1" err="1">
                <a:solidFill>
                  <a:schemeClr val="tx2"/>
                </a:solidFill>
              </a:rPr>
              <a:t>Odpady</a:t>
            </a:r>
            <a:r>
              <a:rPr lang="en-GB" sz="770" b="1">
                <a:solidFill>
                  <a:schemeClr val="tx2"/>
                </a:solidFill>
              </a:rPr>
              <a:t> </a:t>
            </a:r>
            <a:r>
              <a:rPr lang="en-GB" sz="770" b="1" err="1">
                <a:solidFill>
                  <a:schemeClr val="tx2"/>
                </a:solidFill>
              </a:rPr>
              <a:t>górnicze</a:t>
            </a:r>
            <a:endParaRPr lang="en-GB" sz="770" b="1">
              <a:solidFill>
                <a:schemeClr val="tx2"/>
              </a:solidFill>
            </a:endParaRPr>
          </a:p>
        </p:txBody>
      </p:sp>
      <p:sp>
        <p:nvSpPr>
          <p:cNvPr id="116" name="Dowolny kształt 418">
            <a:extLst>
              <a:ext uri="{FF2B5EF4-FFF2-40B4-BE49-F238E27FC236}">
                <a16:creationId xmlns:a16="http://schemas.microsoft.com/office/drawing/2014/main" id="{0E8C0C76-2E4F-1BA3-5B2B-00085C53B6BE}"/>
              </a:ext>
            </a:extLst>
          </p:cNvPr>
          <p:cNvSpPr/>
          <p:nvPr/>
        </p:nvSpPr>
        <p:spPr>
          <a:xfrm>
            <a:off x="2360834" y="5231993"/>
            <a:ext cx="202043" cy="71201"/>
          </a:xfrm>
          <a:custGeom>
            <a:avLst/>
            <a:gdLst>
              <a:gd name="connsiteX0" fmla="*/ 389359 w 443063"/>
              <a:gd name="connsiteY0" fmla="*/ 165777 h 165776"/>
              <a:gd name="connsiteX1" fmla="*/ 68303 w 443063"/>
              <a:gd name="connsiteY1" fmla="*/ 165777 h 165776"/>
              <a:gd name="connsiteX2" fmla="*/ 0 w 443063"/>
              <a:gd name="connsiteY2" fmla="*/ 115277 h 165776"/>
              <a:gd name="connsiteX3" fmla="*/ 0 w 443063"/>
              <a:gd name="connsiteY3" fmla="*/ 53696 h 165776"/>
              <a:gd name="connsiteX4" fmla="*/ 68303 w 443063"/>
              <a:gd name="connsiteY4" fmla="*/ 0 h 165776"/>
              <a:gd name="connsiteX5" fmla="*/ 389359 w 443063"/>
              <a:gd name="connsiteY5" fmla="*/ 0 h 165776"/>
              <a:gd name="connsiteX6" fmla="*/ 443064 w 443063"/>
              <a:gd name="connsiteY6" fmla="*/ 53696 h 165776"/>
              <a:gd name="connsiteX7" fmla="*/ 443064 w 443063"/>
              <a:gd name="connsiteY7" fmla="*/ 101107 h 165776"/>
              <a:gd name="connsiteX8" fmla="*/ 389359 w 443063"/>
              <a:gd name="connsiteY8" fmla="*/ 165777 h 165776"/>
              <a:gd name="connsiteX9" fmla="*/ 68303 w 443063"/>
              <a:gd name="connsiteY9" fmla="*/ 5327 h 165776"/>
              <a:gd name="connsiteX10" fmla="*/ 5328 w 443063"/>
              <a:gd name="connsiteY10" fmla="*/ 53696 h 165776"/>
              <a:gd name="connsiteX11" fmla="*/ 5328 w 443063"/>
              <a:gd name="connsiteY11" fmla="*/ 115277 h 165776"/>
              <a:gd name="connsiteX12" fmla="*/ 68303 w 443063"/>
              <a:gd name="connsiteY12" fmla="*/ 160450 h 165776"/>
              <a:gd name="connsiteX13" fmla="*/ 389359 w 443063"/>
              <a:gd name="connsiteY13" fmla="*/ 160450 h 165776"/>
              <a:gd name="connsiteX14" fmla="*/ 437736 w 443063"/>
              <a:gd name="connsiteY14" fmla="*/ 101107 h 165776"/>
              <a:gd name="connsiteX15" fmla="*/ 437736 w 443063"/>
              <a:gd name="connsiteY15" fmla="*/ 53696 h 165776"/>
              <a:gd name="connsiteX16" fmla="*/ 389359 w 443063"/>
              <a:gd name="connsiteY16" fmla="*/ 5327 h 165776"/>
              <a:gd name="connsiteX17" fmla="*/ 68303 w 443063"/>
              <a:gd name="connsiteY17" fmla="*/ 5327 h 165776"/>
              <a:gd name="connsiteX18" fmla="*/ 382113 w 443063"/>
              <a:gd name="connsiteY18" fmla="*/ 107393 h 165776"/>
              <a:gd name="connsiteX19" fmla="*/ 61057 w 443063"/>
              <a:gd name="connsiteY19" fmla="*/ 107393 h 165776"/>
              <a:gd name="connsiteX20" fmla="*/ 58393 w 443063"/>
              <a:gd name="connsiteY20" fmla="*/ 104729 h 165776"/>
              <a:gd name="connsiteX21" fmla="*/ 58393 w 443063"/>
              <a:gd name="connsiteY21" fmla="*/ 60941 h 165776"/>
              <a:gd name="connsiteX22" fmla="*/ 61057 w 443063"/>
              <a:gd name="connsiteY22" fmla="*/ 58278 h 165776"/>
              <a:gd name="connsiteX23" fmla="*/ 382113 w 443063"/>
              <a:gd name="connsiteY23" fmla="*/ 58278 h 165776"/>
              <a:gd name="connsiteX24" fmla="*/ 384777 w 443063"/>
              <a:gd name="connsiteY24" fmla="*/ 60941 h 165776"/>
              <a:gd name="connsiteX25" fmla="*/ 384777 w 443063"/>
              <a:gd name="connsiteY25" fmla="*/ 104729 h 165776"/>
              <a:gd name="connsiteX26" fmla="*/ 382113 w 443063"/>
              <a:gd name="connsiteY26" fmla="*/ 107393 h 165776"/>
              <a:gd name="connsiteX27" fmla="*/ 63721 w 443063"/>
              <a:gd name="connsiteY27" fmla="*/ 102066 h 165776"/>
              <a:gd name="connsiteX28" fmla="*/ 379449 w 443063"/>
              <a:gd name="connsiteY28" fmla="*/ 102066 h 165776"/>
              <a:gd name="connsiteX29" fmla="*/ 379449 w 443063"/>
              <a:gd name="connsiteY29" fmla="*/ 63605 h 165776"/>
              <a:gd name="connsiteX30" fmla="*/ 63721 w 443063"/>
              <a:gd name="connsiteY30" fmla="*/ 63605 h 165776"/>
              <a:gd name="connsiteX31" fmla="*/ 63721 w 443063"/>
              <a:gd name="connsiteY31" fmla="*/ 102066 h 16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43063" h="165776">
                <a:moveTo>
                  <a:pt x="389359" y="165777"/>
                </a:moveTo>
                <a:lnTo>
                  <a:pt x="68303" y="165777"/>
                </a:lnTo>
                <a:cubicBezTo>
                  <a:pt x="22910" y="165777"/>
                  <a:pt x="0" y="148730"/>
                  <a:pt x="0" y="115277"/>
                </a:cubicBezTo>
                <a:lnTo>
                  <a:pt x="0" y="53696"/>
                </a:lnTo>
                <a:cubicBezTo>
                  <a:pt x="0" y="20030"/>
                  <a:pt x="25574" y="0"/>
                  <a:pt x="68303" y="0"/>
                </a:cubicBezTo>
                <a:lnTo>
                  <a:pt x="389359" y="0"/>
                </a:lnTo>
                <a:cubicBezTo>
                  <a:pt x="423031" y="0"/>
                  <a:pt x="443064" y="20136"/>
                  <a:pt x="443064" y="53696"/>
                </a:cubicBezTo>
                <a:lnTo>
                  <a:pt x="443064" y="101107"/>
                </a:lnTo>
                <a:cubicBezTo>
                  <a:pt x="443170" y="142231"/>
                  <a:pt x="423564" y="165777"/>
                  <a:pt x="389359" y="165777"/>
                </a:cubicBezTo>
                <a:close/>
                <a:moveTo>
                  <a:pt x="68303" y="5327"/>
                </a:moveTo>
                <a:cubicBezTo>
                  <a:pt x="28238" y="5327"/>
                  <a:pt x="5328" y="23013"/>
                  <a:pt x="5328" y="53696"/>
                </a:cubicBezTo>
                <a:lnTo>
                  <a:pt x="5328" y="115277"/>
                </a:lnTo>
                <a:cubicBezTo>
                  <a:pt x="5328" y="145747"/>
                  <a:pt x="25893" y="160450"/>
                  <a:pt x="68303" y="160450"/>
                </a:cubicBezTo>
                <a:lnTo>
                  <a:pt x="389359" y="160450"/>
                </a:lnTo>
                <a:cubicBezTo>
                  <a:pt x="420580" y="160450"/>
                  <a:pt x="437736" y="139355"/>
                  <a:pt x="437736" y="101107"/>
                </a:cubicBezTo>
                <a:lnTo>
                  <a:pt x="437736" y="53696"/>
                </a:lnTo>
                <a:cubicBezTo>
                  <a:pt x="437736" y="22906"/>
                  <a:pt x="420047" y="5327"/>
                  <a:pt x="389359" y="5327"/>
                </a:cubicBezTo>
                <a:lnTo>
                  <a:pt x="68303" y="5327"/>
                </a:lnTo>
                <a:close/>
                <a:moveTo>
                  <a:pt x="382113" y="107393"/>
                </a:moveTo>
                <a:lnTo>
                  <a:pt x="61057" y="107393"/>
                </a:lnTo>
                <a:cubicBezTo>
                  <a:pt x="59565" y="107393"/>
                  <a:pt x="58393" y="106221"/>
                  <a:pt x="58393" y="104729"/>
                </a:cubicBezTo>
                <a:lnTo>
                  <a:pt x="58393" y="60941"/>
                </a:lnTo>
                <a:cubicBezTo>
                  <a:pt x="58393" y="59450"/>
                  <a:pt x="59565" y="58278"/>
                  <a:pt x="61057" y="58278"/>
                </a:cubicBezTo>
                <a:lnTo>
                  <a:pt x="382113" y="58278"/>
                </a:lnTo>
                <a:cubicBezTo>
                  <a:pt x="383605" y="58278"/>
                  <a:pt x="384777" y="59450"/>
                  <a:pt x="384777" y="60941"/>
                </a:cubicBezTo>
                <a:lnTo>
                  <a:pt x="384777" y="104729"/>
                </a:lnTo>
                <a:cubicBezTo>
                  <a:pt x="384777" y="106221"/>
                  <a:pt x="383605" y="107393"/>
                  <a:pt x="382113" y="107393"/>
                </a:cubicBezTo>
                <a:close/>
                <a:moveTo>
                  <a:pt x="63721" y="102066"/>
                </a:moveTo>
                <a:lnTo>
                  <a:pt x="379449" y="102066"/>
                </a:lnTo>
                <a:lnTo>
                  <a:pt x="379449" y="63605"/>
                </a:lnTo>
                <a:lnTo>
                  <a:pt x="63721" y="63605"/>
                </a:lnTo>
                <a:lnTo>
                  <a:pt x="63721" y="102066"/>
                </a:lnTo>
                <a:close/>
              </a:path>
            </a:pathLst>
          </a:custGeom>
          <a:solidFill>
            <a:srgbClr val="003A78"/>
          </a:solidFill>
          <a:ln w="6350" cap="flat">
            <a:solidFill>
              <a:srgbClr val="003A78"/>
            </a:solidFill>
            <a:prstDash val="solid"/>
            <a:miter/>
          </a:ln>
        </p:spPr>
        <p:txBody>
          <a:bodyPr rtlCol="0" anchor="ctr"/>
          <a:lstStyle/>
          <a:p>
            <a:endParaRPr lang="en-GB" sz="1539"/>
          </a:p>
        </p:txBody>
      </p:sp>
      <p:sp>
        <p:nvSpPr>
          <p:cNvPr id="117" name="Dowolny kształt 419">
            <a:extLst>
              <a:ext uri="{FF2B5EF4-FFF2-40B4-BE49-F238E27FC236}">
                <a16:creationId xmlns:a16="http://schemas.microsoft.com/office/drawing/2014/main" id="{3BF3DE7F-4B58-F641-95BD-5A7E1A207561}"/>
              </a:ext>
            </a:extLst>
          </p:cNvPr>
          <p:cNvSpPr/>
          <p:nvPr/>
        </p:nvSpPr>
        <p:spPr>
          <a:xfrm>
            <a:off x="2222153" y="4986551"/>
            <a:ext cx="327458" cy="304196"/>
          </a:xfrm>
          <a:custGeom>
            <a:avLst/>
            <a:gdLst>
              <a:gd name="connsiteX0" fmla="*/ 135434 w 718086"/>
              <a:gd name="connsiteY0" fmla="*/ 708255 h 708255"/>
              <a:gd name="connsiteX1" fmla="*/ 0 w 718086"/>
              <a:gd name="connsiteY1" fmla="*/ 574653 h 708255"/>
              <a:gd name="connsiteX2" fmla="*/ 100057 w 718086"/>
              <a:gd name="connsiteY2" fmla="*/ 444781 h 708255"/>
              <a:gd name="connsiteX3" fmla="*/ 102188 w 718086"/>
              <a:gd name="connsiteY3" fmla="*/ 443396 h 708255"/>
              <a:gd name="connsiteX4" fmla="*/ 108688 w 718086"/>
              <a:gd name="connsiteY4" fmla="*/ 442970 h 708255"/>
              <a:gd name="connsiteX5" fmla="*/ 114336 w 718086"/>
              <a:gd name="connsiteY5" fmla="*/ 442011 h 708255"/>
              <a:gd name="connsiteX6" fmla="*/ 114336 w 718086"/>
              <a:gd name="connsiteY6" fmla="*/ 54204 h 708255"/>
              <a:gd name="connsiteX7" fmla="*/ 108901 w 718086"/>
              <a:gd name="connsiteY7" fmla="*/ 44615 h 708255"/>
              <a:gd name="connsiteX8" fmla="*/ 109860 w 718086"/>
              <a:gd name="connsiteY8" fmla="*/ 40993 h 708255"/>
              <a:gd name="connsiteX9" fmla="*/ 177098 w 718086"/>
              <a:gd name="connsiteY9" fmla="*/ 401 h 708255"/>
              <a:gd name="connsiteX10" fmla="*/ 180614 w 718086"/>
              <a:gd name="connsiteY10" fmla="*/ 1147 h 708255"/>
              <a:gd name="connsiteX11" fmla="*/ 485153 w 718086"/>
              <a:gd name="connsiteY11" fmla="*/ 425391 h 708255"/>
              <a:gd name="connsiteX12" fmla="*/ 511260 w 718086"/>
              <a:gd name="connsiteY12" fmla="*/ 425391 h 708255"/>
              <a:gd name="connsiteX13" fmla="*/ 493998 w 718086"/>
              <a:gd name="connsiteY13" fmla="*/ 378939 h 708255"/>
              <a:gd name="connsiteX14" fmla="*/ 493785 w 718086"/>
              <a:gd name="connsiteY14" fmla="*/ 377980 h 708255"/>
              <a:gd name="connsiteX15" fmla="*/ 493785 w 718086"/>
              <a:gd name="connsiteY15" fmla="*/ 238306 h 708255"/>
              <a:gd name="connsiteX16" fmla="*/ 496448 w 718086"/>
              <a:gd name="connsiteY16" fmla="*/ 235642 h 708255"/>
              <a:gd name="connsiteX17" fmla="*/ 715423 w 718086"/>
              <a:gd name="connsiteY17" fmla="*/ 235642 h 708255"/>
              <a:gd name="connsiteX18" fmla="*/ 718087 w 718086"/>
              <a:gd name="connsiteY18" fmla="*/ 238306 h 708255"/>
              <a:gd name="connsiteX19" fmla="*/ 718087 w 718086"/>
              <a:gd name="connsiteY19" fmla="*/ 515524 h 708255"/>
              <a:gd name="connsiteX20" fmla="*/ 715423 w 718086"/>
              <a:gd name="connsiteY20" fmla="*/ 518187 h 708255"/>
              <a:gd name="connsiteX21" fmla="*/ 630497 w 718086"/>
              <a:gd name="connsiteY21" fmla="*/ 518187 h 708255"/>
              <a:gd name="connsiteX22" fmla="*/ 630497 w 718086"/>
              <a:gd name="connsiteY22" fmla="*/ 544716 h 708255"/>
              <a:gd name="connsiteX23" fmla="*/ 627833 w 718086"/>
              <a:gd name="connsiteY23" fmla="*/ 547379 h 708255"/>
              <a:gd name="connsiteX24" fmla="*/ 408859 w 718086"/>
              <a:gd name="connsiteY24" fmla="*/ 547379 h 708255"/>
              <a:gd name="connsiteX25" fmla="*/ 406195 w 718086"/>
              <a:gd name="connsiteY25" fmla="*/ 544716 h 708255"/>
              <a:gd name="connsiteX26" fmla="*/ 406195 w 718086"/>
              <a:gd name="connsiteY26" fmla="*/ 518187 h 708255"/>
              <a:gd name="connsiteX27" fmla="*/ 350466 w 718086"/>
              <a:gd name="connsiteY27" fmla="*/ 518187 h 708255"/>
              <a:gd name="connsiteX28" fmla="*/ 347802 w 718086"/>
              <a:gd name="connsiteY28" fmla="*/ 515524 h 708255"/>
              <a:gd name="connsiteX29" fmla="*/ 347802 w 718086"/>
              <a:gd name="connsiteY29" fmla="*/ 499223 h 708255"/>
              <a:gd name="connsiteX30" fmla="*/ 148753 w 718086"/>
              <a:gd name="connsiteY30" fmla="*/ 117169 h 708255"/>
              <a:gd name="connsiteX31" fmla="*/ 148753 w 718086"/>
              <a:gd name="connsiteY31" fmla="*/ 442437 h 708255"/>
              <a:gd name="connsiteX32" fmla="*/ 266179 w 718086"/>
              <a:gd name="connsiteY32" fmla="*/ 574547 h 708255"/>
              <a:gd name="connsiteX33" fmla="*/ 135434 w 718086"/>
              <a:gd name="connsiteY33" fmla="*/ 708255 h 708255"/>
              <a:gd name="connsiteX34" fmla="*/ 104532 w 718086"/>
              <a:gd name="connsiteY34" fmla="*/ 448616 h 708255"/>
              <a:gd name="connsiteX35" fmla="*/ 102934 w 718086"/>
              <a:gd name="connsiteY35" fmla="*/ 449682 h 708255"/>
              <a:gd name="connsiteX36" fmla="*/ 5328 w 718086"/>
              <a:gd name="connsiteY36" fmla="*/ 574760 h 708255"/>
              <a:gd name="connsiteX37" fmla="*/ 135434 w 718086"/>
              <a:gd name="connsiteY37" fmla="*/ 703035 h 708255"/>
              <a:gd name="connsiteX38" fmla="*/ 260958 w 718086"/>
              <a:gd name="connsiteY38" fmla="*/ 574760 h 708255"/>
              <a:gd name="connsiteX39" fmla="*/ 145983 w 718086"/>
              <a:gd name="connsiteY39" fmla="*/ 447657 h 708255"/>
              <a:gd name="connsiteX40" fmla="*/ 143639 w 718086"/>
              <a:gd name="connsiteY40" fmla="*/ 444994 h 708255"/>
              <a:gd name="connsiteX41" fmla="*/ 143639 w 718086"/>
              <a:gd name="connsiteY41" fmla="*/ 106622 h 708255"/>
              <a:gd name="connsiteX42" fmla="*/ 145663 w 718086"/>
              <a:gd name="connsiteY42" fmla="*/ 104065 h 708255"/>
              <a:gd name="connsiteX43" fmla="*/ 148647 w 718086"/>
              <a:gd name="connsiteY43" fmla="*/ 105450 h 708255"/>
              <a:gd name="connsiteX44" fmla="*/ 177843 w 718086"/>
              <a:gd name="connsiteY44" fmla="*/ 160531 h 708255"/>
              <a:gd name="connsiteX45" fmla="*/ 353023 w 718086"/>
              <a:gd name="connsiteY45" fmla="*/ 497625 h 708255"/>
              <a:gd name="connsiteX46" fmla="*/ 353343 w 718086"/>
              <a:gd name="connsiteY46" fmla="*/ 498903 h 708255"/>
              <a:gd name="connsiteX47" fmla="*/ 353343 w 718086"/>
              <a:gd name="connsiteY47" fmla="*/ 513180 h 708255"/>
              <a:gd name="connsiteX48" fmla="*/ 409072 w 718086"/>
              <a:gd name="connsiteY48" fmla="*/ 513180 h 708255"/>
              <a:gd name="connsiteX49" fmla="*/ 411736 w 718086"/>
              <a:gd name="connsiteY49" fmla="*/ 515843 h 708255"/>
              <a:gd name="connsiteX50" fmla="*/ 411736 w 718086"/>
              <a:gd name="connsiteY50" fmla="*/ 542372 h 708255"/>
              <a:gd name="connsiteX51" fmla="*/ 625382 w 718086"/>
              <a:gd name="connsiteY51" fmla="*/ 542372 h 708255"/>
              <a:gd name="connsiteX52" fmla="*/ 625382 w 718086"/>
              <a:gd name="connsiteY52" fmla="*/ 515843 h 708255"/>
              <a:gd name="connsiteX53" fmla="*/ 628046 w 718086"/>
              <a:gd name="connsiteY53" fmla="*/ 513180 h 708255"/>
              <a:gd name="connsiteX54" fmla="*/ 712972 w 718086"/>
              <a:gd name="connsiteY54" fmla="*/ 513180 h 708255"/>
              <a:gd name="connsiteX55" fmla="*/ 712972 w 718086"/>
              <a:gd name="connsiteY55" fmla="*/ 241289 h 708255"/>
              <a:gd name="connsiteX56" fmla="*/ 499112 w 718086"/>
              <a:gd name="connsiteY56" fmla="*/ 241289 h 708255"/>
              <a:gd name="connsiteX57" fmla="*/ 499112 w 718086"/>
              <a:gd name="connsiteY57" fmla="*/ 377874 h 708255"/>
              <a:gd name="connsiteX58" fmla="*/ 517547 w 718086"/>
              <a:gd name="connsiteY58" fmla="*/ 427415 h 708255"/>
              <a:gd name="connsiteX59" fmla="*/ 517227 w 718086"/>
              <a:gd name="connsiteY59" fmla="*/ 429865 h 708255"/>
              <a:gd name="connsiteX60" fmla="*/ 514989 w 718086"/>
              <a:gd name="connsiteY60" fmla="*/ 431037 h 708255"/>
              <a:gd name="connsiteX61" fmla="*/ 483662 w 718086"/>
              <a:gd name="connsiteY61" fmla="*/ 431037 h 708255"/>
              <a:gd name="connsiteX62" fmla="*/ 481531 w 718086"/>
              <a:gd name="connsiteY62" fmla="*/ 429972 h 708255"/>
              <a:gd name="connsiteX63" fmla="*/ 177630 w 718086"/>
              <a:gd name="connsiteY63" fmla="*/ 6687 h 708255"/>
              <a:gd name="connsiteX64" fmla="*/ 114655 w 718086"/>
              <a:gd name="connsiteY64" fmla="*/ 44615 h 708255"/>
              <a:gd name="connsiteX65" fmla="*/ 119131 w 718086"/>
              <a:gd name="connsiteY65" fmla="*/ 52499 h 708255"/>
              <a:gd name="connsiteX66" fmla="*/ 119450 w 718086"/>
              <a:gd name="connsiteY66" fmla="*/ 53778 h 708255"/>
              <a:gd name="connsiteX67" fmla="*/ 119450 w 718086"/>
              <a:gd name="connsiteY67" fmla="*/ 444461 h 708255"/>
              <a:gd name="connsiteX68" fmla="*/ 117213 w 718086"/>
              <a:gd name="connsiteY68" fmla="*/ 447125 h 708255"/>
              <a:gd name="connsiteX69" fmla="*/ 109114 w 718086"/>
              <a:gd name="connsiteY69" fmla="*/ 448510 h 708255"/>
              <a:gd name="connsiteX70" fmla="*/ 104532 w 718086"/>
              <a:gd name="connsiteY70" fmla="*/ 448616 h 708255"/>
              <a:gd name="connsiteX71" fmla="*/ 365703 w 718086"/>
              <a:gd name="connsiteY71" fmla="*/ 461827 h 708255"/>
              <a:gd name="connsiteX72" fmla="*/ 363892 w 718086"/>
              <a:gd name="connsiteY72" fmla="*/ 461082 h 708255"/>
              <a:gd name="connsiteX73" fmla="*/ 363252 w 718086"/>
              <a:gd name="connsiteY73" fmla="*/ 457992 h 708255"/>
              <a:gd name="connsiteX74" fmla="*/ 406408 w 718086"/>
              <a:gd name="connsiteY74" fmla="*/ 364982 h 708255"/>
              <a:gd name="connsiteX75" fmla="*/ 408539 w 718086"/>
              <a:gd name="connsiteY75" fmla="*/ 363491 h 708255"/>
              <a:gd name="connsiteX76" fmla="*/ 410990 w 718086"/>
              <a:gd name="connsiteY76" fmla="*/ 364556 h 708255"/>
              <a:gd name="connsiteX77" fmla="*/ 446154 w 718086"/>
              <a:gd name="connsiteY77" fmla="*/ 412393 h 708255"/>
              <a:gd name="connsiteX78" fmla="*/ 446580 w 718086"/>
              <a:gd name="connsiteY78" fmla="*/ 414523 h 708255"/>
              <a:gd name="connsiteX79" fmla="*/ 445301 w 718086"/>
              <a:gd name="connsiteY79" fmla="*/ 416335 h 708255"/>
              <a:gd name="connsiteX80" fmla="*/ 366982 w 718086"/>
              <a:gd name="connsiteY80" fmla="*/ 461508 h 708255"/>
              <a:gd name="connsiteX81" fmla="*/ 365703 w 718086"/>
              <a:gd name="connsiteY81" fmla="*/ 461827 h 708255"/>
              <a:gd name="connsiteX82" fmla="*/ 409392 w 718086"/>
              <a:gd name="connsiteY82" fmla="*/ 371375 h 708255"/>
              <a:gd name="connsiteX83" fmla="*/ 371670 w 718086"/>
              <a:gd name="connsiteY83" fmla="*/ 452665 h 708255"/>
              <a:gd name="connsiteX84" fmla="*/ 440080 w 718086"/>
              <a:gd name="connsiteY84" fmla="*/ 413245 h 708255"/>
              <a:gd name="connsiteX85" fmla="*/ 409392 w 718086"/>
              <a:gd name="connsiteY85" fmla="*/ 371375 h 708255"/>
              <a:gd name="connsiteX86" fmla="*/ 345884 w 718086"/>
              <a:gd name="connsiteY86" fmla="*/ 429972 h 708255"/>
              <a:gd name="connsiteX87" fmla="*/ 343539 w 718086"/>
              <a:gd name="connsiteY87" fmla="*/ 428587 h 708255"/>
              <a:gd name="connsiteX88" fmla="*/ 318072 w 718086"/>
              <a:gd name="connsiteY88" fmla="*/ 383733 h 708255"/>
              <a:gd name="connsiteX89" fmla="*/ 318818 w 718086"/>
              <a:gd name="connsiteY89" fmla="*/ 380217 h 708255"/>
              <a:gd name="connsiteX90" fmla="*/ 382006 w 718086"/>
              <a:gd name="connsiteY90" fmla="*/ 335151 h 708255"/>
              <a:gd name="connsiteX91" fmla="*/ 385203 w 718086"/>
              <a:gd name="connsiteY91" fmla="*/ 335257 h 708255"/>
              <a:gd name="connsiteX92" fmla="*/ 385949 w 718086"/>
              <a:gd name="connsiteY92" fmla="*/ 338347 h 708255"/>
              <a:gd name="connsiteX93" fmla="*/ 348228 w 718086"/>
              <a:gd name="connsiteY93" fmla="*/ 428374 h 708255"/>
              <a:gd name="connsiteX94" fmla="*/ 345884 w 718086"/>
              <a:gd name="connsiteY94" fmla="*/ 429972 h 708255"/>
              <a:gd name="connsiteX95" fmla="*/ 345884 w 718086"/>
              <a:gd name="connsiteY95" fmla="*/ 429972 h 708255"/>
              <a:gd name="connsiteX96" fmla="*/ 323933 w 718086"/>
              <a:gd name="connsiteY96" fmla="*/ 383201 h 708255"/>
              <a:gd name="connsiteX97" fmla="*/ 345564 w 718086"/>
              <a:gd name="connsiteY97" fmla="*/ 421235 h 708255"/>
              <a:gd name="connsiteX98" fmla="*/ 377531 w 718086"/>
              <a:gd name="connsiteY98" fmla="*/ 344846 h 708255"/>
              <a:gd name="connsiteX99" fmla="*/ 323933 w 718086"/>
              <a:gd name="connsiteY99" fmla="*/ 383201 h 708255"/>
              <a:gd name="connsiteX100" fmla="*/ 657030 w 718086"/>
              <a:gd name="connsiteY100" fmla="*/ 387036 h 708255"/>
              <a:gd name="connsiteX101" fmla="*/ 554842 w 718086"/>
              <a:gd name="connsiteY101" fmla="*/ 387036 h 708255"/>
              <a:gd name="connsiteX102" fmla="*/ 552178 w 718086"/>
              <a:gd name="connsiteY102" fmla="*/ 384373 h 708255"/>
              <a:gd name="connsiteX103" fmla="*/ 552178 w 718086"/>
              <a:gd name="connsiteY103" fmla="*/ 296796 h 708255"/>
              <a:gd name="connsiteX104" fmla="*/ 554842 w 718086"/>
              <a:gd name="connsiteY104" fmla="*/ 294133 h 708255"/>
              <a:gd name="connsiteX105" fmla="*/ 657030 w 718086"/>
              <a:gd name="connsiteY105" fmla="*/ 294133 h 708255"/>
              <a:gd name="connsiteX106" fmla="*/ 659694 w 718086"/>
              <a:gd name="connsiteY106" fmla="*/ 296796 h 708255"/>
              <a:gd name="connsiteX107" fmla="*/ 659694 w 718086"/>
              <a:gd name="connsiteY107" fmla="*/ 384373 h 708255"/>
              <a:gd name="connsiteX108" fmla="*/ 657030 w 718086"/>
              <a:gd name="connsiteY108" fmla="*/ 387036 h 708255"/>
              <a:gd name="connsiteX109" fmla="*/ 557506 w 718086"/>
              <a:gd name="connsiteY109" fmla="*/ 381709 h 708255"/>
              <a:gd name="connsiteX110" fmla="*/ 654366 w 718086"/>
              <a:gd name="connsiteY110" fmla="*/ 381709 h 708255"/>
              <a:gd name="connsiteX111" fmla="*/ 654366 w 718086"/>
              <a:gd name="connsiteY111" fmla="*/ 299460 h 708255"/>
              <a:gd name="connsiteX112" fmla="*/ 557506 w 718086"/>
              <a:gd name="connsiteY112" fmla="*/ 299460 h 708255"/>
              <a:gd name="connsiteX113" fmla="*/ 557506 w 718086"/>
              <a:gd name="connsiteY113" fmla="*/ 381709 h 708255"/>
              <a:gd name="connsiteX114" fmla="*/ 310826 w 718086"/>
              <a:gd name="connsiteY114" fmla="*/ 356033 h 708255"/>
              <a:gd name="connsiteX115" fmla="*/ 309121 w 718086"/>
              <a:gd name="connsiteY115" fmla="*/ 355393 h 708255"/>
              <a:gd name="connsiteX116" fmla="*/ 308269 w 718086"/>
              <a:gd name="connsiteY116" fmla="*/ 352410 h 708255"/>
              <a:gd name="connsiteX117" fmla="*/ 338957 w 718086"/>
              <a:gd name="connsiteY117" fmla="*/ 273890 h 708255"/>
              <a:gd name="connsiteX118" fmla="*/ 341089 w 718086"/>
              <a:gd name="connsiteY118" fmla="*/ 272186 h 708255"/>
              <a:gd name="connsiteX119" fmla="*/ 343539 w 718086"/>
              <a:gd name="connsiteY119" fmla="*/ 273251 h 708255"/>
              <a:gd name="connsiteX120" fmla="*/ 372310 w 718086"/>
              <a:gd name="connsiteY120" fmla="*/ 312777 h 708255"/>
              <a:gd name="connsiteX121" fmla="*/ 372843 w 718086"/>
              <a:gd name="connsiteY121" fmla="*/ 314908 h 708255"/>
              <a:gd name="connsiteX122" fmla="*/ 371777 w 718086"/>
              <a:gd name="connsiteY122" fmla="*/ 316826 h 708255"/>
              <a:gd name="connsiteX123" fmla="*/ 312212 w 718086"/>
              <a:gd name="connsiteY123" fmla="*/ 355607 h 708255"/>
              <a:gd name="connsiteX124" fmla="*/ 310826 w 718086"/>
              <a:gd name="connsiteY124" fmla="*/ 356033 h 708255"/>
              <a:gd name="connsiteX125" fmla="*/ 342154 w 718086"/>
              <a:gd name="connsiteY125" fmla="*/ 280283 h 708255"/>
              <a:gd name="connsiteX126" fmla="*/ 316261 w 718086"/>
              <a:gd name="connsiteY126" fmla="*/ 346551 h 708255"/>
              <a:gd name="connsiteX127" fmla="*/ 366556 w 718086"/>
              <a:gd name="connsiteY127" fmla="*/ 313843 h 708255"/>
              <a:gd name="connsiteX128" fmla="*/ 342154 w 718086"/>
              <a:gd name="connsiteY128" fmla="*/ 280283 h 708255"/>
              <a:gd name="connsiteX129" fmla="*/ 290581 w 718086"/>
              <a:gd name="connsiteY129" fmla="*/ 335470 h 708255"/>
              <a:gd name="connsiteX130" fmla="*/ 288236 w 718086"/>
              <a:gd name="connsiteY130" fmla="*/ 333979 h 708255"/>
              <a:gd name="connsiteX131" fmla="*/ 265540 w 718086"/>
              <a:gd name="connsiteY131" fmla="*/ 289658 h 708255"/>
              <a:gd name="connsiteX132" fmla="*/ 266392 w 718086"/>
              <a:gd name="connsiteY132" fmla="*/ 286249 h 708255"/>
              <a:gd name="connsiteX133" fmla="*/ 319138 w 718086"/>
              <a:gd name="connsiteY133" fmla="*/ 250132 h 708255"/>
              <a:gd name="connsiteX134" fmla="*/ 322228 w 718086"/>
              <a:gd name="connsiteY134" fmla="*/ 250238 h 708255"/>
              <a:gd name="connsiteX135" fmla="*/ 323081 w 718086"/>
              <a:gd name="connsiteY135" fmla="*/ 253221 h 708255"/>
              <a:gd name="connsiteX136" fmla="*/ 293031 w 718086"/>
              <a:gd name="connsiteY136" fmla="*/ 333659 h 708255"/>
              <a:gd name="connsiteX137" fmla="*/ 290687 w 718086"/>
              <a:gd name="connsiteY137" fmla="*/ 335364 h 708255"/>
              <a:gd name="connsiteX138" fmla="*/ 290581 w 718086"/>
              <a:gd name="connsiteY138" fmla="*/ 335470 h 708255"/>
              <a:gd name="connsiteX139" fmla="*/ 271294 w 718086"/>
              <a:gd name="connsiteY139" fmla="*/ 289338 h 708255"/>
              <a:gd name="connsiteX140" fmla="*/ 290154 w 718086"/>
              <a:gd name="connsiteY140" fmla="*/ 326202 h 708255"/>
              <a:gd name="connsiteX141" fmla="*/ 315089 w 718086"/>
              <a:gd name="connsiteY141" fmla="*/ 259294 h 708255"/>
              <a:gd name="connsiteX142" fmla="*/ 271294 w 718086"/>
              <a:gd name="connsiteY142" fmla="*/ 289338 h 708255"/>
              <a:gd name="connsiteX143" fmla="*/ 256909 w 718086"/>
              <a:gd name="connsiteY143" fmla="*/ 256311 h 708255"/>
              <a:gd name="connsiteX144" fmla="*/ 255417 w 718086"/>
              <a:gd name="connsiteY144" fmla="*/ 255885 h 708255"/>
              <a:gd name="connsiteX145" fmla="*/ 254351 w 718086"/>
              <a:gd name="connsiteY145" fmla="*/ 253115 h 708255"/>
              <a:gd name="connsiteX146" fmla="*/ 270122 w 718086"/>
              <a:gd name="connsiteY146" fmla="*/ 177152 h 708255"/>
              <a:gd name="connsiteX147" fmla="*/ 272253 w 718086"/>
              <a:gd name="connsiteY147" fmla="*/ 175127 h 708255"/>
              <a:gd name="connsiteX148" fmla="*/ 275023 w 718086"/>
              <a:gd name="connsiteY148" fmla="*/ 176193 h 708255"/>
              <a:gd name="connsiteX149" fmla="*/ 306458 w 718086"/>
              <a:gd name="connsiteY149" fmla="*/ 222005 h 708255"/>
              <a:gd name="connsiteX150" fmla="*/ 306884 w 718086"/>
              <a:gd name="connsiteY150" fmla="*/ 224029 h 708255"/>
              <a:gd name="connsiteX151" fmla="*/ 305712 w 718086"/>
              <a:gd name="connsiteY151" fmla="*/ 225734 h 708255"/>
              <a:gd name="connsiteX152" fmla="*/ 258507 w 718086"/>
              <a:gd name="connsiteY152" fmla="*/ 255991 h 708255"/>
              <a:gd name="connsiteX153" fmla="*/ 256909 w 718086"/>
              <a:gd name="connsiteY153" fmla="*/ 256311 h 708255"/>
              <a:gd name="connsiteX154" fmla="*/ 274064 w 718086"/>
              <a:gd name="connsiteY154" fmla="*/ 184290 h 708255"/>
              <a:gd name="connsiteX155" fmla="*/ 260851 w 718086"/>
              <a:gd name="connsiteY155" fmla="*/ 248001 h 708255"/>
              <a:gd name="connsiteX156" fmla="*/ 300384 w 718086"/>
              <a:gd name="connsiteY156" fmla="*/ 222644 h 708255"/>
              <a:gd name="connsiteX157" fmla="*/ 274064 w 718086"/>
              <a:gd name="connsiteY157" fmla="*/ 184290 h 708255"/>
              <a:gd name="connsiteX158" fmla="*/ 238048 w 718086"/>
              <a:gd name="connsiteY158" fmla="*/ 231381 h 708255"/>
              <a:gd name="connsiteX159" fmla="*/ 235704 w 718086"/>
              <a:gd name="connsiteY159" fmla="*/ 229996 h 708255"/>
              <a:gd name="connsiteX160" fmla="*/ 209811 w 718086"/>
              <a:gd name="connsiteY160" fmla="*/ 181839 h 708255"/>
              <a:gd name="connsiteX161" fmla="*/ 210663 w 718086"/>
              <a:gd name="connsiteY161" fmla="*/ 178324 h 708255"/>
              <a:gd name="connsiteX162" fmla="*/ 253286 w 718086"/>
              <a:gd name="connsiteY162" fmla="*/ 150623 h 708255"/>
              <a:gd name="connsiteX163" fmla="*/ 256269 w 718086"/>
              <a:gd name="connsiteY163" fmla="*/ 150623 h 708255"/>
              <a:gd name="connsiteX164" fmla="*/ 257335 w 718086"/>
              <a:gd name="connsiteY164" fmla="*/ 153393 h 708255"/>
              <a:gd name="connsiteX165" fmla="*/ 240712 w 718086"/>
              <a:gd name="connsiteY165" fmla="*/ 229250 h 708255"/>
              <a:gd name="connsiteX166" fmla="*/ 238474 w 718086"/>
              <a:gd name="connsiteY166" fmla="*/ 231274 h 708255"/>
              <a:gd name="connsiteX167" fmla="*/ 238048 w 718086"/>
              <a:gd name="connsiteY167" fmla="*/ 231381 h 708255"/>
              <a:gd name="connsiteX168" fmla="*/ 215671 w 718086"/>
              <a:gd name="connsiteY168" fmla="*/ 181520 h 708255"/>
              <a:gd name="connsiteX169" fmla="*/ 236983 w 718086"/>
              <a:gd name="connsiteY169" fmla="*/ 221153 h 708255"/>
              <a:gd name="connsiteX170" fmla="*/ 250728 w 718086"/>
              <a:gd name="connsiteY170" fmla="*/ 158720 h 708255"/>
              <a:gd name="connsiteX171" fmla="*/ 215671 w 718086"/>
              <a:gd name="connsiteY171" fmla="*/ 181520 h 708255"/>
              <a:gd name="connsiteX172" fmla="*/ 190417 w 718086"/>
              <a:gd name="connsiteY172" fmla="*/ 155311 h 708255"/>
              <a:gd name="connsiteX173" fmla="*/ 188925 w 718086"/>
              <a:gd name="connsiteY173" fmla="*/ 154885 h 708255"/>
              <a:gd name="connsiteX174" fmla="*/ 187860 w 718086"/>
              <a:gd name="connsiteY174" fmla="*/ 152115 h 708255"/>
              <a:gd name="connsiteX175" fmla="*/ 205015 w 718086"/>
              <a:gd name="connsiteY175" fmla="*/ 74447 h 708255"/>
              <a:gd name="connsiteX176" fmla="*/ 207253 w 718086"/>
              <a:gd name="connsiteY176" fmla="*/ 72422 h 708255"/>
              <a:gd name="connsiteX177" fmla="*/ 209917 w 718086"/>
              <a:gd name="connsiteY177" fmla="*/ 73701 h 708255"/>
              <a:gd name="connsiteX178" fmla="*/ 237942 w 718086"/>
              <a:gd name="connsiteY178" fmla="*/ 122283 h 708255"/>
              <a:gd name="connsiteX179" fmla="*/ 237089 w 718086"/>
              <a:gd name="connsiteY179" fmla="*/ 125799 h 708255"/>
              <a:gd name="connsiteX180" fmla="*/ 191909 w 718086"/>
              <a:gd name="connsiteY180" fmla="*/ 154885 h 708255"/>
              <a:gd name="connsiteX181" fmla="*/ 190417 w 718086"/>
              <a:gd name="connsiteY181" fmla="*/ 155311 h 708255"/>
              <a:gd name="connsiteX182" fmla="*/ 208745 w 718086"/>
              <a:gd name="connsiteY182" fmla="*/ 82331 h 708255"/>
              <a:gd name="connsiteX183" fmla="*/ 194466 w 718086"/>
              <a:gd name="connsiteY183" fmla="*/ 147001 h 708255"/>
              <a:gd name="connsiteX184" fmla="*/ 232081 w 718086"/>
              <a:gd name="connsiteY184" fmla="*/ 122816 h 708255"/>
              <a:gd name="connsiteX185" fmla="*/ 208745 w 718086"/>
              <a:gd name="connsiteY185" fmla="*/ 82331 h 708255"/>
              <a:gd name="connsiteX186" fmla="*/ 173475 w 718086"/>
              <a:gd name="connsiteY186" fmla="*/ 121537 h 708255"/>
              <a:gd name="connsiteX187" fmla="*/ 171130 w 718086"/>
              <a:gd name="connsiteY187" fmla="*/ 120153 h 708255"/>
              <a:gd name="connsiteX188" fmla="*/ 145983 w 718086"/>
              <a:gd name="connsiteY188" fmla="*/ 72316 h 708255"/>
              <a:gd name="connsiteX189" fmla="*/ 146835 w 718086"/>
              <a:gd name="connsiteY189" fmla="*/ 68800 h 708255"/>
              <a:gd name="connsiteX190" fmla="*/ 186155 w 718086"/>
              <a:gd name="connsiteY190" fmla="*/ 43017 h 708255"/>
              <a:gd name="connsiteX191" fmla="*/ 189138 w 718086"/>
              <a:gd name="connsiteY191" fmla="*/ 43017 h 708255"/>
              <a:gd name="connsiteX192" fmla="*/ 190311 w 718086"/>
              <a:gd name="connsiteY192" fmla="*/ 45681 h 708255"/>
              <a:gd name="connsiteX193" fmla="*/ 176245 w 718086"/>
              <a:gd name="connsiteY193" fmla="*/ 119300 h 708255"/>
              <a:gd name="connsiteX194" fmla="*/ 174007 w 718086"/>
              <a:gd name="connsiteY194" fmla="*/ 121431 h 708255"/>
              <a:gd name="connsiteX195" fmla="*/ 173475 w 718086"/>
              <a:gd name="connsiteY195" fmla="*/ 121537 h 708255"/>
              <a:gd name="connsiteX196" fmla="*/ 151737 w 718086"/>
              <a:gd name="connsiteY196" fmla="*/ 71890 h 708255"/>
              <a:gd name="connsiteX197" fmla="*/ 172302 w 718086"/>
              <a:gd name="connsiteY197" fmla="*/ 110883 h 708255"/>
              <a:gd name="connsiteX198" fmla="*/ 183811 w 718086"/>
              <a:gd name="connsiteY198" fmla="*/ 50901 h 708255"/>
              <a:gd name="connsiteX199" fmla="*/ 151737 w 718086"/>
              <a:gd name="connsiteY199" fmla="*/ 71890 h 70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18086" h="708255">
                <a:moveTo>
                  <a:pt x="135434" y="708255"/>
                </a:moveTo>
                <a:cubicBezTo>
                  <a:pt x="60737" y="708255"/>
                  <a:pt x="0" y="648379"/>
                  <a:pt x="0" y="574653"/>
                </a:cubicBezTo>
                <a:cubicBezTo>
                  <a:pt x="0" y="511582"/>
                  <a:pt x="41024" y="458525"/>
                  <a:pt x="100057" y="444781"/>
                </a:cubicBezTo>
                <a:cubicBezTo>
                  <a:pt x="100483" y="444035"/>
                  <a:pt x="101229" y="443502"/>
                  <a:pt x="102188" y="443396"/>
                </a:cubicBezTo>
                <a:lnTo>
                  <a:pt x="108688" y="442970"/>
                </a:lnTo>
                <a:lnTo>
                  <a:pt x="114336" y="442011"/>
                </a:lnTo>
                <a:lnTo>
                  <a:pt x="114336" y="54204"/>
                </a:lnTo>
                <a:lnTo>
                  <a:pt x="108901" y="44615"/>
                </a:lnTo>
                <a:cubicBezTo>
                  <a:pt x="108155" y="43337"/>
                  <a:pt x="108581" y="41739"/>
                  <a:pt x="109860" y="40993"/>
                </a:cubicBezTo>
                <a:lnTo>
                  <a:pt x="177098" y="401"/>
                </a:lnTo>
                <a:cubicBezTo>
                  <a:pt x="178270" y="-345"/>
                  <a:pt x="179868" y="-25"/>
                  <a:pt x="180614" y="1147"/>
                </a:cubicBezTo>
                <a:lnTo>
                  <a:pt x="485153" y="425391"/>
                </a:lnTo>
                <a:lnTo>
                  <a:pt x="511260" y="425391"/>
                </a:lnTo>
                <a:lnTo>
                  <a:pt x="493998" y="378939"/>
                </a:lnTo>
                <a:cubicBezTo>
                  <a:pt x="493891" y="378619"/>
                  <a:pt x="493785" y="378300"/>
                  <a:pt x="493785" y="377980"/>
                </a:cubicBezTo>
                <a:lnTo>
                  <a:pt x="493785" y="238306"/>
                </a:lnTo>
                <a:cubicBezTo>
                  <a:pt x="493785" y="236814"/>
                  <a:pt x="494957" y="235642"/>
                  <a:pt x="496448" y="235642"/>
                </a:cubicBezTo>
                <a:lnTo>
                  <a:pt x="715423" y="235642"/>
                </a:lnTo>
                <a:cubicBezTo>
                  <a:pt x="716915" y="235642"/>
                  <a:pt x="718087" y="236814"/>
                  <a:pt x="718087" y="238306"/>
                </a:cubicBezTo>
                <a:lnTo>
                  <a:pt x="718087" y="515524"/>
                </a:lnTo>
                <a:cubicBezTo>
                  <a:pt x="718087" y="517015"/>
                  <a:pt x="716915" y="518187"/>
                  <a:pt x="715423" y="518187"/>
                </a:cubicBezTo>
                <a:lnTo>
                  <a:pt x="630497" y="518187"/>
                </a:lnTo>
                <a:lnTo>
                  <a:pt x="630497" y="544716"/>
                </a:lnTo>
                <a:cubicBezTo>
                  <a:pt x="630497" y="546207"/>
                  <a:pt x="629325" y="547379"/>
                  <a:pt x="627833" y="547379"/>
                </a:cubicBezTo>
                <a:lnTo>
                  <a:pt x="408859" y="547379"/>
                </a:lnTo>
                <a:cubicBezTo>
                  <a:pt x="407367" y="547379"/>
                  <a:pt x="406195" y="546207"/>
                  <a:pt x="406195" y="544716"/>
                </a:cubicBezTo>
                <a:lnTo>
                  <a:pt x="406195" y="518187"/>
                </a:lnTo>
                <a:lnTo>
                  <a:pt x="350466" y="518187"/>
                </a:lnTo>
                <a:cubicBezTo>
                  <a:pt x="348974" y="518187"/>
                  <a:pt x="347802" y="517015"/>
                  <a:pt x="347802" y="515524"/>
                </a:cubicBezTo>
                <a:lnTo>
                  <a:pt x="347802" y="499223"/>
                </a:lnTo>
                <a:lnTo>
                  <a:pt x="148753" y="117169"/>
                </a:lnTo>
                <a:lnTo>
                  <a:pt x="148753" y="442437"/>
                </a:lnTo>
                <a:cubicBezTo>
                  <a:pt x="219081" y="451067"/>
                  <a:pt x="266179" y="503804"/>
                  <a:pt x="266179" y="574547"/>
                </a:cubicBezTo>
                <a:cubicBezTo>
                  <a:pt x="266286" y="649551"/>
                  <a:pt x="208745" y="708255"/>
                  <a:pt x="135434" y="708255"/>
                </a:cubicBezTo>
                <a:close/>
                <a:moveTo>
                  <a:pt x="104532" y="448616"/>
                </a:moveTo>
                <a:cubicBezTo>
                  <a:pt x="104106" y="449149"/>
                  <a:pt x="103573" y="449469"/>
                  <a:pt x="102934" y="449682"/>
                </a:cubicBezTo>
                <a:cubicBezTo>
                  <a:pt x="45500" y="462147"/>
                  <a:pt x="5328" y="513606"/>
                  <a:pt x="5328" y="574760"/>
                </a:cubicBezTo>
                <a:cubicBezTo>
                  <a:pt x="5328" y="645503"/>
                  <a:pt x="63721" y="703035"/>
                  <a:pt x="135434" y="703035"/>
                </a:cubicBezTo>
                <a:cubicBezTo>
                  <a:pt x="205761" y="703035"/>
                  <a:pt x="260958" y="646675"/>
                  <a:pt x="260958" y="574760"/>
                </a:cubicBezTo>
                <a:cubicBezTo>
                  <a:pt x="260958" y="506148"/>
                  <a:pt x="214712" y="455115"/>
                  <a:pt x="145983" y="447657"/>
                </a:cubicBezTo>
                <a:cubicBezTo>
                  <a:pt x="144598" y="447551"/>
                  <a:pt x="143639" y="446379"/>
                  <a:pt x="143639" y="444994"/>
                </a:cubicBezTo>
                <a:lnTo>
                  <a:pt x="143639" y="106622"/>
                </a:lnTo>
                <a:cubicBezTo>
                  <a:pt x="143639" y="105450"/>
                  <a:pt x="144491" y="104384"/>
                  <a:pt x="145663" y="104065"/>
                </a:cubicBezTo>
                <a:cubicBezTo>
                  <a:pt x="146835" y="103745"/>
                  <a:pt x="148114" y="104278"/>
                  <a:pt x="148647" y="105450"/>
                </a:cubicBezTo>
                <a:lnTo>
                  <a:pt x="177843" y="160531"/>
                </a:lnTo>
                <a:lnTo>
                  <a:pt x="353023" y="497625"/>
                </a:lnTo>
                <a:cubicBezTo>
                  <a:pt x="353236" y="498051"/>
                  <a:pt x="353343" y="498477"/>
                  <a:pt x="353343" y="498903"/>
                </a:cubicBezTo>
                <a:lnTo>
                  <a:pt x="353343" y="513180"/>
                </a:lnTo>
                <a:lnTo>
                  <a:pt x="409072" y="513180"/>
                </a:lnTo>
                <a:cubicBezTo>
                  <a:pt x="410564" y="513180"/>
                  <a:pt x="411736" y="514352"/>
                  <a:pt x="411736" y="515843"/>
                </a:cubicBezTo>
                <a:lnTo>
                  <a:pt x="411736" y="542372"/>
                </a:lnTo>
                <a:lnTo>
                  <a:pt x="625382" y="542372"/>
                </a:lnTo>
                <a:lnTo>
                  <a:pt x="625382" y="515843"/>
                </a:lnTo>
                <a:cubicBezTo>
                  <a:pt x="625382" y="514352"/>
                  <a:pt x="626554" y="513180"/>
                  <a:pt x="628046" y="513180"/>
                </a:cubicBezTo>
                <a:lnTo>
                  <a:pt x="712972" y="513180"/>
                </a:lnTo>
                <a:lnTo>
                  <a:pt x="712972" y="241289"/>
                </a:lnTo>
                <a:lnTo>
                  <a:pt x="499112" y="241289"/>
                </a:lnTo>
                <a:lnTo>
                  <a:pt x="499112" y="377874"/>
                </a:lnTo>
                <a:lnTo>
                  <a:pt x="517547" y="427415"/>
                </a:lnTo>
                <a:cubicBezTo>
                  <a:pt x="517866" y="428267"/>
                  <a:pt x="517760" y="429119"/>
                  <a:pt x="517227" y="429865"/>
                </a:cubicBezTo>
                <a:cubicBezTo>
                  <a:pt x="516694" y="430611"/>
                  <a:pt x="515948" y="431037"/>
                  <a:pt x="514989" y="431037"/>
                </a:cubicBezTo>
                <a:lnTo>
                  <a:pt x="483662" y="431037"/>
                </a:lnTo>
                <a:cubicBezTo>
                  <a:pt x="482809" y="431037"/>
                  <a:pt x="481957" y="430611"/>
                  <a:pt x="481531" y="429972"/>
                </a:cubicBezTo>
                <a:lnTo>
                  <a:pt x="177630" y="6687"/>
                </a:lnTo>
                <a:lnTo>
                  <a:pt x="114655" y="44615"/>
                </a:lnTo>
                <a:lnTo>
                  <a:pt x="119131" y="52499"/>
                </a:lnTo>
                <a:cubicBezTo>
                  <a:pt x="119344" y="52926"/>
                  <a:pt x="119450" y="53352"/>
                  <a:pt x="119450" y="53778"/>
                </a:cubicBezTo>
                <a:lnTo>
                  <a:pt x="119450" y="444461"/>
                </a:lnTo>
                <a:cubicBezTo>
                  <a:pt x="119450" y="445740"/>
                  <a:pt x="118491" y="446912"/>
                  <a:pt x="117213" y="447125"/>
                </a:cubicBezTo>
                <a:lnTo>
                  <a:pt x="109114" y="448510"/>
                </a:lnTo>
                <a:lnTo>
                  <a:pt x="104532" y="448616"/>
                </a:lnTo>
                <a:close/>
                <a:moveTo>
                  <a:pt x="365703" y="461827"/>
                </a:moveTo>
                <a:cubicBezTo>
                  <a:pt x="365064" y="461827"/>
                  <a:pt x="364425" y="461614"/>
                  <a:pt x="363892" y="461082"/>
                </a:cubicBezTo>
                <a:cubicBezTo>
                  <a:pt x="363039" y="460336"/>
                  <a:pt x="362826" y="459057"/>
                  <a:pt x="363252" y="457992"/>
                </a:cubicBezTo>
                <a:lnTo>
                  <a:pt x="406408" y="364982"/>
                </a:lnTo>
                <a:cubicBezTo>
                  <a:pt x="406834" y="364130"/>
                  <a:pt x="407580" y="363597"/>
                  <a:pt x="408539" y="363491"/>
                </a:cubicBezTo>
                <a:cubicBezTo>
                  <a:pt x="409498" y="363384"/>
                  <a:pt x="410350" y="363810"/>
                  <a:pt x="410990" y="364556"/>
                </a:cubicBezTo>
                <a:lnTo>
                  <a:pt x="446154" y="412393"/>
                </a:lnTo>
                <a:cubicBezTo>
                  <a:pt x="446580" y="413032"/>
                  <a:pt x="446793" y="413778"/>
                  <a:pt x="446580" y="414523"/>
                </a:cubicBezTo>
                <a:cubicBezTo>
                  <a:pt x="446473" y="415269"/>
                  <a:pt x="445941" y="415908"/>
                  <a:pt x="445301" y="416335"/>
                </a:cubicBezTo>
                <a:lnTo>
                  <a:pt x="366982" y="461508"/>
                </a:lnTo>
                <a:cubicBezTo>
                  <a:pt x="366662" y="461721"/>
                  <a:pt x="366236" y="461827"/>
                  <a:pt x="365703" y="461827"/>
                </a:cubicBezTo>
                <a:close/>
                <a:moveTo>
                  <a:pt x="409392" y="371375"/>
                </a:moveTo>
                <a:lnTo>
                  <a:pt x="371670" y="452665"/>
                </a:lnTo>
                <a:lnTo>
                  <a:pt x="440080" y="413245"/>
                </a:lnTo>
                <a:lnTo>
                  <a:pt x="409392" y="371375"/>
                </a:lnTo>
                <a:close/>
                <a:moveTo>
                  <a:pt x="345884" y="429972"/>
                </a:moveTo>
                <a:cubicBezTo>
                  <a:pt x="344925" y="429972"/>
                  <a:pt x="344072" y="429439"/>
                  <a:pt x="343539" y="428587"/>
                </a:cubicBezTo>
                <a:lnTo>
                  <a:pt x="318072" y="383733"/>
                </a:lnTo>
                <a:cubicBezTo>
                  <a:pt x="317433" y="382561"/>
                  <a:pt x="317753" y="381070"/>
                  <a:pt x="318818" y="380217"/>
                </a:cubicBezTo>
                <a:lnTo>
                  <a:pt x="382006" y="335151"/>
                </a:lnTo>
                <a:cubicBezTo>
                  <a:pt x="382965" y="334512"/>
                  <a:pt x="384244" y="334512"/>
                  <a:pt x="385203" y="335257"/>
                </a:cubicBezTo>
                <a:cubicBezTo>
                  <a:pt x="386162" y="336003"/>
                  <a:pt x="386482" y="337282"/>
                  <a:pt x="385949" y="338347"/>
                </a:cubicBezTo>
                <a:lnTo>
                  <a:pt x="348228" y="428374"/>
                </a:lnTo>
                <a:cubicBezTo>
                  <a:pt x="347802" y="429332"/>
                  <a:pt x="346949" y="429972"/>
                  <a:pt x="345884" y="429972"/>
                </a:cubicBezTo>
                <a:cubicBezTo>
                  <a:pt x="345990" y="429972"/>
                  <a:pt x="345990" y="429972"/>
                  <a:pt x="345884" y="429972"/>
                </a:cubicBezTo>
                <a:close/>
                <a:moveTo>
                  <a:pt x="323933" y="383201"/>
                </a:moveTo>
                <a:lnTo>
                  <a:pt x="345564" y="421235"/>
                </a:lnTo>
                <a:lnTo>
                  <a:pt x="377531" y="344846"/>
                </a:lnTo>
                <a:lnTo>
                  <a:pt x="323933" y="383201"/>
                </a:lnTo>
                <a:close/>
                <a:moveTo>
                  <a:pt x="657030" y="387036"/>
                </a:moveTo>
                <a:lnTo>
                  <a:pt x="554842" y="387036"/>
                </a:lnTo>
                <a:cubicBezTo>
                  <a:pt x="553350" y="387036"/>
                  <a:pt x="552178" y="385864"/>
                  <a:pt x="552178" y="384373"/>
                </a:cubicBezTo>
                <a:lnTo>
                  <a:pt x="552178" y="296796"/>
                </a:lnTo>
                <a:cubicBezTo>
                  <a:pt x="552178" y="295305"/>
                  <a:pt x="553350" y="294133"/>
                  <a:pt x="554842" y="294133"/>
                </a:cubicBezTo>
                <a:lnTo>
                  <a:pt x="657030" y="294133"/>
                </a:lnTo>
                <a:cubicBezTo>
                  <a:pt x="658521" y="294133"/>
                  <a:pt x="659694" y="295305"/>
                  <a:pt x="659694" y="296796"/>
                </a:cubicBezTo>
                <a:lnTo>
                  <a:pt x="659694" y="384373"/>
                </a:lnTo>
                <a:cubicBezTo>
                  <a:pt x="659694" y="385864"/>
                  <a:pt x="658521" y="387036"/>
                  <a:pt x="657030" y="387036"/>
                </a:cubicBezTo>
                <a:close/>
                <a:moveTo>
                  <a:pt x="557506" y="381709"/>
                </a:moveTo>
                <a:lnTo>
                  <a:pt x="654366" y="381709"/>
                </a:lnTo>
                <a:lnTo>
                  <a:pt x="654366" y="299460"/>
                </a:lnTo>
                <a:lnTo>
                  <a:pt x="557506" y="299460"/>
                </a:lnTo>
                <a:lnTo>
                  <a:pt x="557506" y="381709"/>
                </a:lnTo>
                <a:close/>
                <a:moveTo>
                  <a:pt x="310826" y="356033"/>
                </a:moveTo>
                <a:cubicBezTo>
                  <a:pt x="310187" y="356033"/>
                  <a:pt x="309654" y="355820"/>
                  <a:pt x="309121" y="355393"/>
                </a:cubicBezTo>
                <a:cubicBezTo>
                  <a:pt x="308269" y="354648"/>
                  <a:pt x="307949" y="353476"/>
                  <a:pt x="308269" y="352410"/>
                </a:cubicBezTo>
                <a:lnTo>
                  <a:pt x="338957" y="273890"/>
                </a:lnTo>
                <a:cubicBezTo>
                  <a:pt x="339277" y="273038"/>
                  <a:pt x="340130" y="272292"/>
                  <a:pt x="341089" y="272186"/>
                </a:cubicBezTo>
                <a:cubicBezTo>
                  <a:pt x="342048" y="272079"/>
                  <a:pt x="343007" y="272505"/>
                  <a:pt x="343539" y="273251"/>
                </a:cubicBezTo>
                <a:lnTo>
                  <a:pt x="372310" y="312777"/>
                </a:lnTo>
                <a:cubicBezTo>
                  <a:pt x="372736" y="313417"/>
                  <a:pt x="372949" y="314269"/>
                  <a:pt x="372843" y="314908"/>
                </a:cubicBezTo>
                <a:cubicBezTo>
                  <a:pt x="372736" y="315654"/>
                  <a:pt x="372416" y="316400"/>
                  <a:pt x="371777" y="316826"/>
                </a:cubicBezTo>
                <a:lnTo>
                  <a:pt x="312212" y="355607"/>
                </a:lnTo>
                <a:cubicBezTo>
                  <a:pt x="311892" y="355820"/>
                  <a:pt x="311359" y="356033"/>
                  <a:pt x="310826" y="356033"/>
                </a:cubicBezTo>
                <a:close/>
                <a:moveTo>
                  <a:pt x="342154" y="280283"/>
                </a:moveTo>
                <a:lnTo>
                  <a:pt x="316261" y="346551"/>
                </a:lnTo>
                <a:lnTo>
                  <a:pt x="366556" y="313843"/>
                </a:lnTo>
                <a:lnTo>
                  <a:pt x="342154" y="280283"/>
                </a:lnTo>
                <a:close/>
                <a:moveTo>
                  <a:pt x="290581" y="335470"/>
                </a:moveTo>
                <a:cubicBezTo>
                  <a:pt x="289622" y="335470"/>
                  <a:pt x="288663" y="334938"/>
                  <a:pt x="288236" y="333979"/>
                </a:cubicBezTo>
                <a:lnTo>
                  <a:pt x="265540" y="289658"/>
                </a:lnTo>
                <a:cubicBezTo>
                  <a:pt x="264900" y="288486"/>
                  <a:pt x="265327" y="286995"/>
                  <a:pt x="266392" y="286249"/>
                </a:cubicBezTo>
                <a:lnTo>
                  <a:pt x="319138" y="250132"/>
                </a:lnTo>
                <a:cubicBezTo>
                  <a:pt x="320097" y="249492"/>
                  <a:pt x="321376" y="249492"/>
                  <a:pt x="322228" y="250238"/>
                </a:cubicBezTo>
                <a:cubicBezTo>
                  <a:pt x="323187" y="250984"/>
                  <a:pt x="323507" y="252156"/>
                  <a:pt x="323081" y="253221"/>
                </a:cubicBezTo>
                <a:lnTo>
                  <a:pt x="293031" y="333659"/>
                </a:lnTo>
                <a:cubicBezTo>
                  <a:pt x="292712" y="334618"/>
                  <a:pt x="291753" y="335364"/>
                  <a:pt x="290687" y="335364"/>
                </a:cubicBezTo>
                <a:cubicBezTo>
                  <a:pt x="290687" y="335470"/>
                  <a:pt x="290581" y="335470"/>
                  <a:pt x="290581" y="335470"/>
                </a:cubicBezTo>
                <a:close/>
                <a:moveTo>
                  <a:pt x="271294" y="289338"/>
                </a:moveTo>
                <a:lnTo>
                  <a:pt x="290154" y="326202"/>
                </a:lnTo>
                <a:lnTo>
                  <a:pt x="315089" y="259294"/>
                </a:lnTo>
                <a:lnTo>
                  <a:pt x="271294" y="289338"/>
                </a:lnTo>
                <a:close/>
                <a:moveTo>
                  <a:pt x="256909" y="256311"/>
                </a:moveTo>
                <a:cubicBezTo>
                  <a:pt x="256376" y="256311"/>
                  <a:pt x="255843" y="256204"/>
                  <a:pt x="255417" y="255885"/>
                </a:cubicBezTo>
                <a:cubicBezTo>
                  <a:pt x="254564" y="255246"/>
                  <a:pt x="254138" y="254180"/>
                  <a:pt x="254351" y="253115"/>
                </a:cubicBezTo>
                <a:lnTo>
                  <a:pt x="270122" y="177152"/>
                </a:lnTo>
                <a:cubicBezTo>
                  <a:pt x="270335" y="176086"/>
                  <a:pt x="271187" y="175340"/>
                  <a:pt x="272253" y="175127"/>
                </a:cubicBezTo>
                <a:cubicBezTo>
                  <a:pt x="273318" y="174914"/>
                  <a:pt x="274384" y="175340"/>
                  <a:pt x="275023" y="176193"/>
                </a:cubicBezTo>
                <a:lnTo>
                  <a:pt x="306458" y="222005"/>
                </a:lnTo>
                <a:cubicBezTo>
                  <a:pt x="306884" y="222644"/>
                  <a:pt x="306990" y="223283"/>
                  <a:pt x="306884" y="224029"/>
                </a:cubicBezTo>
                <a:cubicBezTo>
                  <a:pt x="306777" y="224775"/>
                  <a:pt x="306351" y="225308"/>
                  <a:pt x="305712" y="225734"/>
                </a:cubicBezTo>
                <a:lnTo>
                  <a:pt x="258507" y="255991"/>
                </a:lnTo>
                <a:cubicBezTo>
                  <a:pt x="257868" y="256204"/>
                  <a:pt x="257335" y="256311"/>
                  <a:pt x="256909" y="256311"/>
                </a:cubicBezTo>
                <a:close/>
                <a:moveTo>
                  <a:pt x="274064" y="184290"/>
                </a:moveTo>
                <a:lnTo>
                  <a:pt x="260851" y="248001"/>
                </a:lnTo>
                <a:lnTo>
                  <a:pt x="300384" y="222644"/>
                </a:lnTo>
                <a:lnTo>
                  <a:pt x="274064" y="184290"/>
                </a:lnTo>
                <a:close/>
                <a:moveTo>
                  <a:pt x="238048" y="231381"/>
                </a:moveTo>
                <a:cubicBezTo>
                  <a:pt x="237089" y="231381"/>
                  <a:pt x="236130" y="230848"/>
                  <a:pt x="235704" y="229996"/>
                </a:cubicBezTo>
                <a:lnTo>
                  <a:pt x="209811" y="181839"/>
                </a:lnTo>
                <a:cubicBezTo>
                  <a:pt x="209171" y="180667"/>
                  <a:pt x="209597" y="179069"/>
                  <a:pt x="210663" y="178324"/>
                </a:cubicBezTo>
                <a:lnTo>
                  <a:pt x="253286" y="150623"/>
                </a:lnTo>
                <a:cubicBezTo>
                  <a:pt x="254138" y="149984"/>
                  <a:pt x="255417" y="150090"/>
                  <a:pt x="256269" y="150623"/>
                </a:cubicBezTo>
                <a:cubicBezTo>
                  <a:pt x="257122" y="151262"/>
                  <a:pt x="257548" y="152328"/>
                  <a:pt x="257335" y="153393"/>
                </a:cubicBezTo>
                <a:lnTo>
                  <a:pt x="240712" y="229250"/>
                </a:lnTo>
                <a:cubicBezTo>
                  <a:pt x="240499" y="230315"/>
                  <a:pt x="239540" y="231167"/>
                  <a:pt x="238474" y="231274"/>
                </a:cubicBezTo>
                <a:cubicBezTo>
                  <a:pt x="238261" y="231381"/>
                  <a:pt x="238155" y="231381"/>
                  <a:pt x="238048" y="231381"/>
                </a:cubicBezTo>
                <a:close/>
                <a:moveTo>
                  <a:pt x="215671" y="181520"/>
                </a:moveTo>
                <a:lnTo>
                  <a:pt x="236983" y="221153"/>
                </a:lnTo>
                <a:lnTo>
                  <a:pt x="250728" y="158720"/>
                </a:lnTo>
                <a:lnTo>
                  <a:pt x="215671" y="181520"/>
                </a:lnTo>
                <a:close/>
                <a:moveTo>
                  <a:pt x="190417" y="155311"/>
                </a:moveTo>
                <a:cubicBezTo>
                  <a:pt x="189884" y="155311"/>
                  <a:pt x="189352" y="155098"/>
                  <a:pt x="188925" y="154885"/>
                </a:cubicBezTo>
                <a:cubicBezTo>
                  <a:pt x="188073" y="154245"/>
                  <a:pt x="187647" y="153180"/>
                  <a:pt x="187860" y="152115"/>
                </a:cubicBezTo>
                <a:lnTo>
                  <a:pt x="205015" y="74447"/>
                </a:lnTo>
                <a:cubicBezTo>
                  <a:pt x="205229" y="73381"/>
                  <a:pt x="206081" y="72529"/>
                  <a:pt x="207253" y="72422"/>
                </a:cubicBezTo>
                <a:cubicBezTo>
                  <a:pt x="208319" y="72209"/>
                  <a:pt x="209384" y="72742"/>
                  <a:pt x="209917" y="73701"/>
                </a:cubicBezTo>
                <a:lnTo>
                  <a:pt x="237942" y="122283"/>
                </a:lnTo>
                <a:cubicBezTo>
                  <a:pt x="238687" y="123562"/>
                  <a:pt x="238261" y="125053"/>
                  <a:pt x="237089" y="125799"/>
                </a:cubicBezTo>
                <a:lnTo>
                  <a:pt x="191909" y="154885"/>
                </a:lnTo>
                <a:cubicBezTo>
                  <a:pt x="191483" y="155204"/>
                  <a:pt x="190950" y="155311"/>
                  <a:pt x="190417" y="155311"/>
                </a:cubicBezTo>
                <a:close/>
                <a:moveTo>
                  <a:pt x="208745" y="82331"/>
                </a:moveTo>
                <a:lnTo>
                  <a:pt x="194466" y="147001"/>
                </a:lnTo>
                <a:lnTo>
                  <a:pt x="232081" y="122816"/>
                </a:lnTo>
                <a:lnTo>
                  <a:pt x="208745" y="82331"/>
                </a:lnTo>
                <a:close/>
                <a:moveTo>
                  <a:pt x="173475" y="121537"/>
                </a:moveTo>
                <a:cubicBezTo>
                  <a:pt x="172516" y="121537"/>
                  <a:pt x="171557" y="121005"/>
                  <a:pt x="171130" y="120153"/>
                </a:cubicBezTo>
                <a:lnTo>
                  <a:pt x="145983" y="72316"/>
                </a:lnTo>
                <a:cubicBezTo>
                  <a:pt x="145344" y="71144"/>
                  <a:pt x="145770" y="69652"/>
                  <a:pt x="146835" y="68800"/>
                </a:cubicBezTo>
                <a:lnTo>
                  <a:pt x="186155" y="43017"/>
                </a:lnTo>
                <a:cubicBezTo>
                  <a:pt x="187007" y="42485"/>
                  <a:pt x="188179" y="42485"/>
                  <a:pt x="189138" y="43017"/>
                </a:cubicBezTo>
                <a:cubicBezTo>
                  <a:pt x="189991" y="43657"/>
                  <a:pt x="190524" y="44722"/>
                  <a:pt x="190311" y="45681"/>
                </a:cubicBezTo>
                <a:lnTo>
                  <a:pt x="176245" y="119300"/>
                </a:lnTo>
                <a:cubicBezTo>
                  <a:pt x="176032" y="120366"/>
                  <a:pt x="175180" y="121218"/>
                  <a:pt x="174007" y="121431"/>
                </a:cubicBezTo>
                <a:cubicBezTo>
                  <a:pt x="173794" y="121537"/>
                  <a:pt x="173581" y="121537"/>
                  <a:pt x="173475" y="121537"/>
                </a:cubicBezTo>
                <a:close/>
                <a:moveTo>
                  <a:pt x="151737" y="71890"/>
                </a:moveTo>
                <a:lnTo>
                  <a:pt x="172302" y="110883"/>
                </a:lnTo>
                <a:lnTo>
                  <a:pt x="183811" y="50901"/>
                </a:lnTo>
                <a:lnTo>
                  <a:pt x="151737" y="71890"/>
                </a:lnTo>
                <a:close/>
              </a:path>
            </a:pathLst>
          </a:custGeom>
          <a:solidFill>
            <a:srgbClr val="003A78"/>
          </a:solidFill>
          <a:ln w="6350" cap="flat">
            <a:solidFill>
              <a:srgbClr val="003A78"/>
            </a:solidFill>
            <a:prstDash val="solid"/>
            <a:miter/>
          </a:ln>
        </p:spPr>
        <p:txBody>
          <a:bodyPr rtlCol="0" anchor="ctr"/>
          <a:lstStyle/>
          <a:p>
            <a:endParaRPr lang="en-GB" sz="1539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AF38F-4C75-DFC3-F71A-7DE8850A5484}"/>
              </a:ext>
            </a:extLst>
          </p:cNvPr>
          <p:cNvSpPr txBox="1"/>
          <p:nvPr/>
        </p:nvSpPr>
        <p:spPr>
          <a:xfrm>
            <a:off x="1344024" y="2001267"/>
            <a:ext cx="1605951" cy="1267492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none" lIns="78067" tIns="39033" rIns="78067" bIns="39033" rtlCol="0">
            <a:noAutofit/>
          </a:bodyPr>
          <a:lstStyle/>
          <a:p>
            <a:pPr>
              <a:lnSpc>
                <a:spcPct val="100000"/>
              </a:lnSpc>
            </a:pPr>
            <a:endParaRPr lang="en-GB" sz="1026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DB15C7-B1A1-5E37-44AC-7E193BACDA50}"/>
              </a:ext>
            </a:extLst>
          </p:cNvPr>
          <p:cNvGrpSpPr>
            <a:grpSpLocks noChangeAspect="1"/>
          </p:cNvGrpSpPr>
          <p:nvPr/>
        </p:nvGrpSpPr>
        <p:grpSpPr>
          <a:xfrm>
            <a:off x="1673379" y="2981838"/>
            <a:ext cx="170150" cy="207176"/>
            <a:chOff x="-1263289" y="2400381"/>
            <a:chExt cx="291284" cy="354672"/>
          </a:xfrm>
        </p:grpSpPr>
        <p:sp>
          <p:nvSpPr>
            <p:cNvPr id="88" name="Dowolny kształt 182">
              <a:extLst>
                <a:ext uri="{FF2B5EF4-FFF2-40B4-BE49-F238E27FC236}">
                  <a16:creationId xmlns:a16="http://schemas.microsoft.com/office/drawing/2014/main" id="{998FE77A-B17E-4A00-987E-2600DA256973}"/>
                </a:ext>
              </a:extLst>
            </p:cNvPr>
            <p:cNvSpPr/>
            <p:nvPr/>
          </p:nvSpPr>
          <p:spPr>
            <a:xfrm>
              <a:off x="-1263289" y="2476335"/>
              <a:ext cx="291284" cy="278718"/>
            </a:xfrm>
            <a:custGeom>
              <a:avLst/>
              <a:gdLst>
                <a:gd name="connsiteX0" fmla="*/ 266431 w 291284"/>
                <a:gd name="connsiteY0" fmla="*/ 13433 h 278718"/>
                <a:gd name="connsiteX1" fmla="*/ 167546 w 291284"/>
                <a:gd name="connsiteY1" fmla="*/ 9171 h 278718"/>
                <a:gd name="connsiteX2" fmla="*/ 144849 w 291284"/>
                <a:gd name="connsiteY2" fmla="*/ 14285 h 278718"/>
                <a:gd name="connsiteX3" fmla="*/ 121300 w 291284"/>
                <a:gd name="connsiteY3" fmla="*/ 9598 h 278718"/>
                <a:gd name="connsiteX4" fmla="*/ 22948 w 291284"/>
                <a:gd name="connsiteY4" fmla="*/ 15883 h 278718"/>
                <a:gd name="connsiteX5" fmla="*/ 465 w 291284"/>
                <a:gd name="connsiteY5" fmla="*/ 38044 h 278718"/>
                <a:gd name="connsiteX6" fmla="*/ 38 w 291284"/>
                <a:gd name="connsiteY6" fmla="*/ 40068 h 278718"/>
                <a:gd name="connsiteX7" fmla="*/ 1211 w 291284"/>
                <a:gd name="connsiteY7" fmla="*/ 41773 h 278718"/>
                <a:gd name="connsiteX8" fmla="*/ 9309 w 291284"/>
                <a:gd name="connsiteY8" fmla="*/ 46567 h 278718"/>
                <a:gd name="connsiteX9" fmla="*/ 23161 w 291284"/>
                <a:gd name="connsiteY9" fmla="*/ 48272 h 278718"/>
                <a:gd name="connsiteX10" fmla="*/ 25292 w 291284"/>
                <a:gd name="connsiteY10" fmla="*/ 48272 h 278718"/>
                <a:gd name="connsiteX11" fmla="*/ 30194 w 291284"/>
                <a:gd name="connsiteY11" fmla="*/ 47952 h 278718"/>
                <a:gd name="connsiteX12" fmla="*/ 35735 w 291284"/>
                <a:gd name="connsiteY12" fmla="*/ 47632 h 278718"/>
                <a:gd name="connsiteX13" fmla="*/ 41170 w 291284"/>
                <a:gd name="connsiteY13" fmla="*/ 56475 h 278718"/>
                <a:gd name="connsiteX14" fmla="*/ 46391 w 291284"/>
                <a:gd name="connsiteY14" fmla="*/ 65105 h 278718"/>
                <a:gd name="connsiteX15" fmla="*/ 58538 w 291284"/>
                <a:gd name="connsiteY15" fmla="*/ 70965 h 278718"/>
                <a:gd name="connsiteX16" fmla="*/ 70259 w 291284"/>
                <a:gd name="connsiteY16" fmla="*/ 76185 h 278718"/>
                <a:gd name="connsiteX17" fmla="*/ 80596 w 291284"/>
                <a:gd name="connsiteY17" fmla="*/ 97493 h 278718"/>
                <a:gd name="connsiteX18" fmla="*/ 73989 w 291284"/>
                <a:gd name="connsiteY18" fmla="*/ 127964 h 278718"/>
                <a:gd name="connsiteX19" fmla="*/ 74096 w 291284"/>
                <a:gd name="connsiteY19" fmla="*/ 162376 h 278718"/>
                <a:gd name="connsiteX20" fmla="*/ 81022 w 291284"/>
                <a:gd name="connsiteY20" fmla="*/ 174202 h 278718"/>
                <a:gd name="connsiteX21" fmla="*/ 87095 w 291284"/>
                <a:gd name="connsiteY21" fmla="*/ 186987 h 278718"/>
                <a:gd name="connsiteX22" fmla="*/ 81022 w 291284"/>
                <a:gd name="connsiteY22" fmla="*/ 193273 h 278718"/>
                <a:gd name="connsiteX23" fmla="*/ 74308 w 291284"/>
                <a:gd name="connsiteY23" fmla="*/ 197109 h 278718"/>
                <a:gd name="connsiteX24" fmla="*/ 71005 w 291284"/>
                <a:gd name="connsiteY24" fmla="*/ 206164 h 278718"/>
                <a:gd name="connsiteX25" fmla="*/ 69300 w 291284"/>
                <a:gd name="connsiteY25" fmla="*/ 210746 h 278718"/>
                <a:gd name="connsiteX26" fmla="*/ 60456 w 291284"/>
                <a:gd name="connsiteY26" fmla="*/ 219056 h 278718"/>
                <a:gd name="connsiteX27" fmla="*/ 55768 w 291284"/>
                <a:gd name="connsiteY27" fmla="*/ 225448 h 278718"/>
                <a:gd name="connsiteX28" fmla="*/ 42661 w 291284"/>
                <a:gd name="connsiteY28" fmla="*/ 230349 h 278718"/>
                <a:gd name="connsiteX29" fmla="*/ 36694 w 291284"/>
                <a:gd name="connsiteY29" fmla="*/ 233119 h 278718"/>
                <a:gd name="connsiteX30" fmla="*/ 36694 w 291284"/>
                <a:gd name="connsiteY30" fmla="*/ 233332 h 278718"/>
                <a:gd name="connsiteX31" fmla="*/ 36587 w 291284"/>
                <a:gd name="connsiteY31" fmla="*/ 233439 h 278718"/>
                <a:gd name="connsiteX32" fmla="*/ 36694 w 291284"/>
                <a:gd name="connsiteY32" fmla="*/ 235570 h 278718"/>
                <a:gd name="connsiteX33" fmla="*/ 36694 w 291284"/>
                <a:gd name="connsiteY33" fmla="*/ 235570 h 278718"/>
                <a:gd name="connsiteX34" fmla="*/ 92956 w 291284"/>
                <a:gd name="connsiteY34" fmla="*/ 275735 h 278718"/>
                <a:gd name="connsiteX35" fmla="*/ 111177 w 291284"/>
                <a:gd name="connsiteY35" fmla="*/ 278718 h 278718"/>
                <a:gd name="connsiteX36" fmla="*/ 126521 w 291284"/>
                <a:gd name="connsiteY36" fmla="*/ 277227 h 278718"/>
                <a:gd name="connsiteX37" fmla="*/ 147406 w 291284"/>
                <a:gd name="connsiteY37" fmla="*/ 275309 h 278718"/>
                <a:gd name="connsiteX38" fmla="*/ 168611 w 291284"/>
                <a:gd name="connsiteY38" fmla="*/ 276801 h 278718"/>
                <a:gd name="connsiteX39" fmla="*/ 202816 w 291284"/>
                <a:gd name="connsiteY39" fmla="*/ 274563 h 278718"/>
                <a:gd name="connsiteX40" fmla="*/ 257480 w 291284"/>
                <a:gd name="connsiteY40" fmla="*/ 233865 h 278718"/>
                <a:gd name="connsiteX41" fmla="*/ 258013 w 291284"/>
                <a:gd name="connsiteY41" fmla="*/ 231201 h 278718"/>
                <a:gd name="connsiteX42" fmla="*/ 255988 w 291284"/>
                <a:gd name="connsiteY42" fmla="*/ 229497 h 278718"/>
                <a:gd name="connsiteX43" fmla="*/ 244799 w 291284"/>
                <a:gd name="connsiteY43" fmla="*/ 227473 h 278718"/>
                <a:gd name="connsiteX44" fmla="*/ 243840 w 291284"/>
                <a:gd name="connsiteY44" fmla="*/ 227473 h 278718"/>
                <a:gd name="connsiteX45" fmla="*/ 231374 w 291284"/>
                <a:gd name="connsiteY45" fmla="*/ 229710 h 278718"/>
                <a:gd name="connsiteX46" fmla="*/ 226472 w 291284"/>
                <a:gd name="connsiteY46" fmla="*/ 227686 h 278718"/>
                <a:gd name="connsiteX47" fmla="*/ 221251 w 291284"/>
                <a:gd name="connsiteY47" fmla="*/ 223317 h 278718"/>
                <a:gd name="connsiteX48" fmla="*/ 220078 w 291284"/>
                <a:gd name="connsiteY48" fmla="*/ 222785 h 278718"/>
                <a:gd name="connsiteX49" fmla="*/ 211554 w 291284"/>
                <a:gd name="connsiteY49" fmla="*/ 221187 h 278718"/>
                <a:gd name="connsiteX50" fmla="*/ 198234 w 291284"/>
                <a:gd name="connsiteY50" fmla="*/ 200944 h 278718"/>
                <a:gd name="connsiteX51" fmla="*/ 204947 w 291284"/>
                <a:gd name="connsiteY51" fmla="*/ 193806 h 278718"/>
                <a:gd name="connsiteX52" fmla="*/ 216562 w 291284"/>
                <a:gd name="connsiteY52" fmla="*/ 175481 h 278718"/>
                <a:gd name="connsiteX53" fmla="*/ 216562 w 291284"/>
                <a:gd name="connsiteY53" fmla="*/ 145436 h 278718"/>
                <a:gd name="connsiteX54" fmla="*/ 218906 w 291284"/>
                <a:gd name="connsiteY54" fmla="*/ 135528 h 278718"/>
                <a:gd name="connsiteX55" fmla="*/ 221144 w 291284"/>
                <a:gd name="connsiteY55" fmla="*/ 124768 h 278718"/>
                <a:gd name="connsiteX56" fmla="*/ 218373 w 291284"/>
                <a:gd name="connsiteY56" fmla="*/ 110811 h 278718"/>
                <a:gd name="connsiteX57" fmla="*/ 217627 w 291284"/>
                <a:gd name="connsiteY57" fmla="*/ 109213 h 278718"/>
                <a:gd name="connsiteX58" fmla="*/ 212726 w 291284"/>
                <a:gd name="connsiteY58" fmla="*/ 101861 h 278718"/>
                <a:gd name="connsiteX59" fmla="*/ 207078 w 291284"/>
                <a:gd name="connsiteY59" fmla="*/ 90675 h 278718"/>
                <a:gd name="connsiteX60" fmla="*/ 210488 w 291284"/>
                <a:gd name="connsiteY60" fmla="*/ 76824 h 278718"/>
                <a:gd name="connsiteX61" fmla="*/ 210808 w 291284"/>
                <a:gd name="connsiteY61" fmla="*/ 76079 h 278718"/>
                <a:gd name="connsiteX62" fmla="*/ 211980 w 291284"/>
                <a:gd name="connsiteY62" fmla="*/ 71071 h 278718"/>
                <a:gd name="connsiteX63" fmla="*/ 218480 w 291284"/>
                <a:gd name="connsiteY63" fmla="*/ 64359 h 278718"/>
                <a:gd name="connsiteX64" fmla="*/ 225939 w 291284"/>
                <a:gd name="connsiteY64" fmla="*/ 60843 h 278718"/>
                <a:gd name="connsiteX65" fmla="*/ 229349 w 291284"/>
                <a:gd name="connsiteY65" fmla="*/ 60098 h 278718"/>
                <a:gd name="connsiteX66" fmla="*/ 258652 w 291284"/>
                <a:gd name="connsiteY66" fmla="*/ 53599 h 278718"/>
                <a:gd name="connsiteX67" fmla="*/ 279644 w 291284"/>
                <a:gd name="connsiteY67" fmla="*/ 52427 h 278718"/>
                <a:gd name="connsiteX68" fmla="*/ 290725 w 291284"/>
                <a:gd name="connsiteY68" fmla="*/ 38257 h 278718"/>
                <a:gd name="connsiteX69" fmla="*/ 290725 w 291284"/>
                <a:gd name="connsiteY69" fmla="*/ 35061 h 278718"/>
                <a:gd name="connsiteX70" fmla="*/ 266431 w 291284"/>
                <a:gd name="connsiteY70" fmla="*/ 13433 h 278718"/>
                <a:gd name="connsiteX71" fmla="*/ 223382 w 291284"/>
                <a:gd name="connsiteY71" fmla="*/ 232054 h 278718"/>
                <a:gd name="connsiteX72" fmla="*/ 224127 w 291284"/>
                <a:gd name="connsiteY72" fmla="*/ 232480 h 278718"/>
                <a:gd name="connsiteX73" fmla="*/ 230201 w 291284"/>
                <a:gd name="connsiteY73" fmla="*/ 234930 h 278718"/>
                <a:gd name="connsiteX74" fmla="*/ 231693 w 291284"/>
                <a:gd name="connsiteY74" fmla="*/ 235037 h 278718"/>
                <a:gd name="connsiteX75" fmla="*/ 244373 w 291284"/>
                <a:gd name="connsiteY75" fmla="*/ 232800 h 278718"/>
                <a:gd name="connsiteX76" fmla="*/ 250447 w 291284"/>
                <a:gd name="connsiteY76" fmla="*/ 233971 h 278718"/>
                <a:gd name="connsiteX77" fmla="*/ 201218 w 291284"/>
                <a:gd name="connsiteY77" fmla="*/ 269662 h 278718"/>
                <a:gd name="connsiteX78" fmla="*/ 169357 w 291284"/>
                <a:gd name="connsiteY78" fmla="*/ 271580 h 278718"/>
                <a:gd name="connsiteX79" fmla="*/ 147513 w 291284"/>
                <a:gd name="connsiteY79" fmla="*/ 270089 h 278718"/>
                <a:gd name="connsiteX80" fmla="*/ 125882 w 291284"/>
                <a:gd name="connsiteY80" fmla="*/ 272113 h 278718"/>
                <a:gd name="connsiteX81" fmla="*/ 94767 w 291284"/>
                <a:gd name="connsiteY81" fmla="*/ 270834 h 278718"/>
                <a:gd name="connsiteX82" fmla="*/ 45538 w 291284"/>
                <a:gd name="connsiteY82" fmla="*/ 239618 h 278718"/>
                <a:gd name="connsiteX83" fmla="*/ 59178 w 291284"/>
                <a:gd name="connsiteY83" fmla="*/ 243134 h 278718"/>
                <a:gd name="connsiteX84" fmla="*/ 68768 w 291284"/>
                <a:gd name="connsiteY84" fmla="*/ 248035 h 278718"/>
                <a:gd name="connsiteX85" fmla="*/ 74522 w 291284"/>
                <a:gd name="connsiteY85" fmla="*/ 251764 h 278718"/>
                <a:gd name="connsiteX86" fmla="*/ 78997 w 291284"/>
                <a:gd name="connsiteY86" fmla="*/ 252403 h 278718"/>
                <a:gd name="connsiteX87" fmla="*/ 102546 w 291284"/>
                <a:gd name="connsiteY87" fmla="*/ 248994 h 278718"/>
                <a:gd name="connsiteX88" fmla="*/ 104997 w 291284"/>
                <a:gd name="connsiteY88" fmla="*/ 248567 h 278718"/>
                <a:gd name="connsiteX89" fmla="*/ 110005 w 291284"/>
                <a:gd name="connsiteY89" fmla="*/ 248035 h 278718"/>
                <a:gd name="connsiteX90" fmla="*/ 117570 w 291284"/>
                <a:gd name="connsiteY90" fmla="*/ 247396 h 278718"/>
                <a:gd name="connsiteX91" fmla="*/ 126308 w 291284"/>
                <a:gd name="connsiteY91" fmla="*/ 246330 h 278718"/>
                <a:gd name="connsiteX92" fmla="*/ 149111 w 291284"/>
                <a:gd name="connsiteY92" fmla="*/ 243347 h 278718"/>
                <a:gd name="connsiteX93" fmla="*/ 170636 w 291284"/>
                <a:gd name="connsiteY93" fmla="*/ 234611 h 278718"/>
                <a:gd name="connsiteX94" fmla="*/ 196529 w 291284"/>
                <a:gd name="connsiteY94" fmla="*/ 224383 h 278718"/>
                <a:gd name="connsiteX95" fmla="*/ 196743 w 291284"/>
                <a:gd name="connsiteY95" fmla="*/ 224383 h 278718"/>
                <a:gd name="connsiteX96" fmla="*/ 200259 w 291284"/>
                <a:gd name="connsiteY96" fmla="*/ 224809 h 278718"/>
                <a:gd name="connsiteX97" fmla="*/ 209636 w 291284"/>
                <a:gd name="connsiteY97" fmla="*/ 226620 h 278718"/>
                <a:gd name="connsiteX98" fmla="*/ 209849 w 291284"/>
                <a:gd name="connsiteY98" fmla="*/ 226620 h 278718"/>
                <a:gd name="connsiteX99" fmla="*/ 209849 w 291284"/>
                <a:gd name="connsiteY99" fmla="*/ 226620 h 278718"/>
                <a:gd name="connsiteX100" fmla="*/ 218480 w 291284"/>
                <a:gd name="connsiteY100" fmla="*/ 228325 h 278718"/>
                <a:gd name="connsiteX101" fmla="*/ 223382 w 291284"/>
                <a:gd name="connsiteY101" fmla="*/ 232054 h 278718"/>
                <a:gd name="connsiteX102" fmla="*/ 228070 w 291284"/>
                <a:gd name="connsiteY102" fmla="*/ 54984 h 278718"/>
                <a:gd name="connsiteX103" fmla="*/ 226046 w 291284"/>
                <a:gd name="connsiteY103" fmla="*/ 55516 h 278718"/>
                <a:gd name="connsiteX104" fmla="*/ 216456 w 291284"/>
                <a:gd name="connsiteY104" fmla="*/ 59565 h 278718"/>
                <a:gd name="connsiteX105" fmla="*/ 206972 w 291284"/>
                <a:gd name="connsiteY105" fmla="*/ 70858 h 278718"/>
                <a:gd name="connsiteX106" fmla="*/ 206439 w 291284"/>
                <a:gd name="connsiteY106" fmla="*/ 73628 h 278718"/>
                <a:gd name="connsiteX107" fmla="*/ 206119 w 291284"/>
                <a:gd name="connsiteY107" fmla="*/ 74374 h 278718"/>
                <a:gd name="connsiteX108" fmla="*/ 202070 w 291284"/>
                <a:gd name="connsiteY108" fmla="*/ 90675 h 278718"/>
                <a:gd name="connsiteX109" fmla="*/ 208890 w 291284"/>
                <a:gd name="connsiteY109" fmla="*/ 105271 h 278718"/>
                <a:gd name="connsiteX110" fmla="*/ 213046 w 291284"/>
                <a:gd name="connsiteY110" fmla="*/ 111237 h 278718"/>
                <a:gd name="connsiteX111" fmla="*/ 213792 w 291284"/>
                <a:gd name="connsiteY111" fmla="*/ 112942 h 278718"/>
                <a:gd name="connsiteX112" fmla="*/ 216242 w 291284"/>
                <a:gd name="connsiteY112" fmla="*/ 124235 h 278718"/>
                <a:gd name="connsiteX113" fmla="*/ 214111 w 291284"/>
                <a:gd name="connsiteY113" fmla="*/ 134250 h 278718"/>
                <a:gd name="connsiteX114" fmla="*/ 211661 w 291284"/>
                <a:gd name="connsiteY114" fmla="*/ 144371 h 278718"/>
                <a:gd name="connsiteX115" fmla="*/ 211554 w 291284"/>
                <a:gd name="connsiteY115" fmla="*/ 176120 h 278718"/>
                <a:gd name="connsiteX116" fmla="*/ 201964 w 291284"/>
                <a:gd name="connsiteY116" fmla="*/ 189544 h 278718"/>
                <a:gd name="connsiteX117" fmla="*/ 193119 w 291284"/>
                <a:gd name="connsiteY117" fmla="*/ 200518 h 278718"/>
                <a:gd name="connsiteX118" fmla="*/ 202923 w 291284"/>
                <a:gd name="connsiteY118" fmla="*/ 219375 h 278718"/>
                <a:gd name="connsiteX119" fmla="*/ 200792 w 291284"/>
                <a:gd name="connsiteY119" fmla="*/ 219162 h 278718"/>
                <a:gd name="connsiteX120" fmla="*/ 197381 w 291284"/>
                <a:gd name="connsiteY120" fmla="*/ 218736 h 278718"/>
                <a:gd name="connsiteX121" fmla="*/ 168398 w 291284"/>
                <a:gd name="connsiteY121" fmla="*/ 229390 h 278718"/>
                <a:gd name="connsiteX122" fmla="*/ 148153 w 291284"/>
                <a:gd name="connsiteY122" fmla="*/ 237807 h 278718"/>
                <a:gd name="connsiteX123" fmla="*/ 125776 w 291284"/>
                <a:gd name="connsiteY123" fmla="*/ 240790 h 278718"/>
                <a:gd name="connsiteX124" fmla="*/ 116931 w 291284"/>
                <a:gd name="connsiteY124" fmla="*/ 241855 h 278718"/>
                <a:gd name="connsiteX125" fmla="*/ 109792 w 291284"/>
                <a:gd name="connsiteY125" fmla="*/ 242495 h 278718"/>
                <a:gd name="connsiteX126" fmla="*/ 104144 w 291284"/>
                <a:gd name="connsiteY126" fmla="*/ 243027 h 278718"/>
                <a:gd name="connsiteX127" fmla="*/ 101587 w 291284"/>
                <a:gd name="connsiteY127" fmla="*/ 243560 h 278718"/>
                <a:gd name="connsiteX128" fmla="*/ 76546 w 291284"/>
                <a:gd name="connsiteY128" fmla="*/ 246650 h 278718"/>
                <a:gd name="connsiteX129" fmla="*/ 72071 w 291284"/>
                <a:gd name="connsiteY129" fmla="*/ 243667 h 278718"/>
                <a:gd name="connsiteX130" fmla="*/ 59817 w 291284"/>
                <a:gd name="connsiteY130" fmla="*/ 237700 h 278718"/>
                <a:gd name="connsiteX131" fmla="*/ 47989 w 291284"/>
                <a:gd name="connsiteY131" fmla="*/ 234717 h 278718"/>
                <a:gd name="connsiteX132" fmla="*/ 59817 w 291284"/>
                <a:gd name="connsiteY132" fmla="*/ 229284 h 278718"/>
                <a:gd name="connsiteX133" fmla="*/ 65358 w 291284"/>
                <a:gd name="connsiteY133" fmla="*/ 221613 h 278718"/>
                <a:gd name="connsiteX134" fmla="*/ 72284 w 291284"/>
                <a:gd name="connsiteY134" fmla="*/ 215433 h 278718"/>
                <a:gd name="connsiteX135" fmla="*/ 76439 w 291284"/>
                <a:gd name="connsiteY135" fmla="*/ 206377 h 278718"/>
                <a:gd name="connsiteX136" fmla="*/ 78038 w 291284"/>
                <a:gd name="connsiteY136" fmla="*/ 201157 h 278718"/>
                <a:gd name="connsiteX137" fmla="*/ 83153 w 291284"/>
                <a:gd name="connsiteY137" fmla="*/ 198387 h 278718"/>
                <a:gd name="connsiteX138" fmla="*/ 92530 w 291284"/>
                <a:gd name="connsiteY138" fmla="*/ 187946 h 278718"/>
                <a:gd name="connsiteX139" fmla="*/ 85497 w 291284"/>
                <a:gd name="connsiteY139" fmla="*/ 171219 h 278718"/>
                <a:gd name="connsiteX140" fmla="*/ 79317 w 291284"/>
                <a:gd name="connsiteY140" fmla="*/ 160991 h 278718"/>
                <a:gd name="connsiteX141" fmla="*/ 79210 w 291284"/>
                <a:gd name="connsiteY141" fmla="*/ 129988 h 278718"/>
                <a:gd name="connsiteX142" fmla="*/ 86030 w 291284"/>
                <a:gd name="connsiteY142" fmla="*/ 98665 h 278718"/>
                <a:gd name="connsiteX143" fmla="*/ 74202 w 291284"/>
                <a:gd name="connsiteY143" fmla="*/ 72669 h 278718"/>
                <a:gd name="connsiteX144" fmla="*/ 60350 w 291284"/>
                <a:gd name="connsiteY144" fmla="*/ 66064 h 278718"/>
                <a:gd name="connsiteX145" fmla="*/ 50546 w 291284"/>
                <a:gd name="connsiteY145" fmla="*/ 61802 h 278718"/>
                <a:gd name="connsiteX146" fmla="*/ 45965 w 291284"/>
                <a:gd name="connsiteY146" fmla="*/ 54025 h 278718"/>
                <a:gd name="connsiteX147" fmla="*/ 41702 w 291284"/>
                <a:gd name="connsiteY147" fmla="*/ 46674 h 278718"/>
                <a:gd name="connsiteX148" fmla="*/ 60030 w 291284"/>
                <a:gd name="connsiteY148" fmla="*/ 46461 h 278718"/>
                <a:gd name="connsiteX149" fmla="*/ 65145 w 291284"/>
                <a:gd name="connsiteY149" fmla="*/ 48485 h 278718"/>
                <a:gd name="connsiteX150" fmla="*/ 69833 w 291284"/>
                <a:gd name="connsiteY150" fmla="*/ 50509 h 278718"/>
                <a:gd name="connsiteX151" fmla="*/ 83153 w 291284"/>
                <a:gd name="connsiteY151" fmla="*/ 51468 h 278718"/>
                <a:gd name="connsiteX152" fmla="*/ 89972 w 291284"/>
                <a:gd name="connsiteY152" fmla="*/ 48059 h 278718"/>
                <a:gd name="connsiteX153" fmla="*/ 98710 w 291284"/>
                <a:gd name="connsiteY153" fmla="*/ 44543 h 278718"/>
                <a:gd name="connsiteX154" fmla="*/ 102759 w 291284"/>
                <a:gd name="connsiteY154" fmla="*/ 45502 h 278718"/>
                <a:gd name="connsiteX155" fmla="*/ 113308 w 291284"/>
                <a:gd name="connsiteY155" fmla="*/ 47100 h 278718"/>
                <a:gd name="connsiteX156" fmla="*/ 115439 w 291284"/>
                <a:gd name="connsiteY156" fmla="*/ 46887 h 278718"/>
                <a:gd name="connsiteX157" fmla="*/ 123644 w 291284"/>
                <a:gd name="connsiteY157" fmla="*/ 46993 h 278718"/>
                <a:gd name="connsiteX158" fmla="*/ 125136 w 291284"/>
                <a:gd name="connsiteY158" fmla="*/ 47313 h 278718"/>
                <a:gd name="connsiteX159" fmla="*/ 153374 w 291284"/>
                <a:gd name="connsiteY159" fmla="*/ 49870 h 278718"/>
                <a:gd name="connsiteX160" fmla="*/ 174366 w 291284"/>
                <a:gd name="connsiteY160" fmla="*/ 41879 h 278718"/>
                <a:gd name="connsiteX161" fmla="*/ 184169 w 291284"/>
                <a:gd name="connsiteY161" fmla="*/ 37831 h 278718"/>
                <a:gd name="connsiteX162" fmla="*/ 190136 w 291284"/>
                <a:gd name="connsiteY162" fmla="*/ 34315 h 278718"/>
                <a:gd name="connsiteX163" fmla="*/ 208464 w 291284"/>
                <a:gd name="connsiteY163" fmla="*/ 27603 h 278718"/>
                <a:gd name="connsiteX164" fmla="*/ 208570 w 291284"/>
                <a:gd name="connsiteY164" fmla="*/ 27603 h 278718"/>
                <a:gd name="connsiteX165" fmla="*/ 240750 w 291284"/>
                <a:gd name="connsiteY165" fmla="*/ 39216 h 278718"/>
                <a:gd name="connsiteX166" fmla="*/ 253431 w 291284"/>
                <a:gd name="connsiteY166" fmla="*/ 49231 h 278718"/>
                <a:gd name="connsiteX167" fmla="*/ 228070 w 291284"/>
                <a:gd name="connsiteY167" fmla="*/ 54984 h 278718"/>
                <a:gd name="connsiteX168" fmla="*/ 275914 w 291284"/>
                <a:gd name="connsiteY168" fmla="*/ 49018 h 278718"/>
                <a:gd name="connsiteX169" fmla="*/ 261103 w 291284"/>
                <a:gd name="connsiteY169" fmla="*/ 48485 h 278718"/>
                <a:gd name="connsiteX170" fmla="*/ 260996 w 291284"/>
                <a:gd name="connsiteY170" fmla="*/ 48485 h 278718"/>
                <a:gd name="connsiteX171" fmla="*/ 243947 w 291284"/>
                <a:gd name="connsiteY171" fmla="*/ 35061 h 278718"/>
                <a:gd name="connsiteX172" fmla="*/ 208464 w 291284"/>
                <a:gd name="connsiteY172" fmla="*/ 22276 h 278718"/>
                <a:gd name="connsiteX173" fmla="*/ 208357 w 291284"/>
                <a:gd name="connsiteY173" fmla="*/ 22276 h 278718"/>
                <a:gd name="connsiteX174" fmla="*/ 186726 w 291284"/>
                <a:gd name="connsiteY174" fmla="*/ 30160 h 278718"/>
                <a:gd name="connsiteX175" fmla="*/ 182784 w 291284"/>
                <a:gd name="connsiteY175" fmla="*/ 32717 h 278718"/>
                <a:gd name="connsiteX176" fmla="*/ 172128 w 291284"/>
                <a:gd name="connsiteY176" fmla="*/ 37085 h 278718"/>
                <a:gd name="connsiteX177" fmla="*/ 152308 w 291284"/>
                <a:gd name="connsiteY177" fmla="*/ 44649 h 278718"/>
                <a:gd name="connsiteX178" fmla="*/ 126202 w 291284"/>
                <a:gd name="connsiteY178" fmla="*/ 42092 h 278718"/>
                <a:gd name="connsiteX179" fmla="*/ 124710 w 291284"/>
                <a:gd name="connsiteY179" fmla="*/ 41773 h 278718"/>
                <a:gd name="connsiteX180" fmla="*/ 114800 w 291284"/>
                <a:gd name="connsiteY180" fmla="*/ 41560 h 278718"/>
                <a:gd name="connsiteX181" fmla="*/ 112775 w 291284"/>
                <a:gd name="connsiteY181" fmla="*/ 41773 h 278718"/>
                <a:gd name="connsiteX182" fmla="*/ 104038 w 291284"/>
                <a:gd name="connsiteY182" fmla="*/ 40388 h 278718"/>
                <a:gd name="connsiteX183" fmla="*/ 99882 w 291284"/>
                <a:gd name="connsiteY183" fmla="*/ 39429 h 278718"/>
                <a:gd name="connsiteX184" fmla="*/ 87308 w 291284"/>
                <a:gd name="connsiteY184" fmla="*/ 43584 h 278718"/>
                <a:gd name="connsiteX185" fmla="*/ 81661 w 291284"/>
                <a:gd name="connsiteY185" fmla="*/ 46461 h 278718"/>
                <a:gd name="connsiteX186" fmla="*/ 71644 w 291284"/>
                <a:gd name="connsiteY186" fmla="*/ 45608 h 278718"/>
                <a:gd name="connsiteX187" fmla="*/ 67489 w 291284"/>
                <a:gd name="connsiteY187" fmla="*/ 43797 h 278718"/>
                <a:gd name="connsiteX188" fmla="*/ 61095 w 291284"/>
                <a:gd name="connsiteY188" fmla="*/ 41347 h 278718"/>
                <a:gd name="connsiteX189" fmla="*/ 19432 w 291284"/>
                <a:gd name="connsiteY189" fmla="*/ 42412 h 278718"/>
                <a:gd name="connsiteX190" fmla="*/ 18260 w 291284"/>
                <a:gd name="connsiteY190" fmla="*/ 42945 h 278718"/>
                <a:gd name="connsiteX191" fmla="*/ 12079 w 291284"/>
                <a:gd name="connsiteY191" fmla="*/ 41986 h 278718"/>
                <a:gd name="connsiteX192" fmla="*/ 6645 w 291284"/>
                <a:gd name="connsiteY192" fmla="*/ 38790 h 278718"/>
                <a:gd name="connsiteX193" fmla="*/ 25932 w 291284"/>
                <a:gd name="connsiteY193" fmla="*/ 20465 h 278718"/>
                <a:gd name="connsiteX194" fmla="*/ 120022 w 291284"/>
                <a:gd name="connsiteY194" fmla="*/ 14818 h 278718"/>
                <a:gd name="connsiteX195" fmla="*/ 144743 w 291284"/>
                <a:gd name="connsiteY195" fmla="*/ 19719 h 278718"/>
                <a:gd name="connsiteX196" fmla="*/ 145062 w 291284"/>
                <a:gd name="connsiteY196" fmla="*/ 19719 h 278718"/>
                <a:gd name="connsiteX197" fmla="*/ 169144 w 291284"/>
                <a:gd name="connsiteY197" fmla="*/ 14392 h 278718"/>
                <a:gd name="connsiteX198" fmla="*/ 263873 w 291284"/>
                <a:gd name="connsiteY198" fmla="*/ 18121 h 278718"/>
                <a:gd name="connsiteX199" fmla="*/ 285718 w 291284"/>
                <a:gd name="connsiteY199" fmla="*/ 36765 h 278718"/>
                <a:gd name="connsiteX200" fmla="*/ 275914 w 291284"/>
                <a:gd name="connsiteY200" fmla="*/ 49018 h 2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291284" h="278718">
                  <a:moveTo>
                    <a:pt x="266431" y="13433"/>
                  </a:moveTo>
                  <a:cubicBezTo>
                    <a:pt x="227750" y="-8834"/>
                    <a:pt x="193013" y="1607"/>
                    <a:pt x="167546" y="9171"/>
                  </a:cubicBezTo>
                  <a:cubicBezTo>
                    <a:pt x="158488" y="11835"/>
                    <a:pt x="150710" y="14179"/>
                    <a:pt x="144849" y="14285"/>
                  </a:cubicBezTo>
                  <a:cubicBezTo>
                    <a:pt x="138775" y="14285"/>
                    <a:pt x="130783" y="12154"/>
                    <a:pt x="121300" y="9598"/>
                  </a:cubicBezTo>
                  <a:cubicBezTo>
                    <a:pt x="95194" y="2566"/>
                    <a:pt x="59497" y="-7129"/>
                    <a:pt x="22948" y="15883"/>
                  </a:cubicBezTo>
                  <a:cubicBezTo>
                    <a:pt x="14104" y="21530"/>
                    <a:pt x="6751" y="28775"/>
                    <a:pt x="465" y="38044"/>
                  </a:cubicBezTo>
                  <a:cubicBezTo>
                    <a:pt x="38" y="38683"/>
                    <a:pt x="-68" y="39322"/>
                    <a:pt x="38" y="40068"/>
                  </a:cubicBezTo>
                  <a:cubicBezTo>
                    <a:pt x="145" y="40814"/>
                    <a:pt x="571" y="41347"/>
                    <a:pt x="1211" y="41773"/>
                  </a:cubicBezTo>
                  <a:cubicBezTo>
                    <a:pt x="1211" y="41773"/>
                    <a:pt x="6219" y="44969"/>
                    <a:pt x="9309" y="46567"/>
                  </a:cubicBezTo>
                  <a:cubicBezTo>
                    <a:pt x="12079" y="48165"/>
                    <a:pt x="17407" y="48272"/>
                    <a:pt x="23161" y="48272"/>
                  </a:cubicBezTo>
                  <a:cubicBezTo>
                    <a:pt x="24014" y="48272"/>
                    <a:pt x="24866" y="48272"/>
                    <a:pt x="25292" y="48272"/>
                  </a:cubicBezTo>
                  <a:cubicBezTo>
                    <a:pt x="26571" y="48378"/>
                    <a:pt x="28383" y="48165"/>
                    <a:pt x="30194" y="47952"/>
                  </a:cubicBezTo>
                  <a:cubicBezTo>
                    <a:pt x="31899" y="47739"/>
                    <a:pt x="35096" y="47313"/>
                    <a:pt x="35735" y="47632"/>
                  </a:cubicBezTo>
                  <a:cubicBezTo>
                    <a:pt x="36801" y="48485"/>
                    <a:pt x="39571" y="53492"/>
                    <a:pt x="41170" y="56475"/>
                  </a:cubicBezTo>
                  <a:cubicBezTo>
                    <a:pt x="43087" y="59991"/>
                    <a:pt x="44899" y="63294"/>
                    <a:pt x="46391" y="65105"/>
                  </a:cubicBezTo>
                  <a:cubicBezTo>
                    <a:pt x="48309" y="67449"/>
                    <a:pt x="53104" y="69047"/>
                    <a:pt x="58538" y="70965"/>
                  </a:cubicBezTo>
                  <a:cubicBezTo>
                    <a:pt x="63014" y="72563"/>
                    <a:pt x="68554" y="74481"/>
                    <a:pt x="70259" y="76185"/>
                  </a:cubicBezTo>
                  <a:cubicBezTo>
                    <a:pt x="74415" y="80447"/>
                    <a:pt x="81554" y="92060"/>
                    <a:pt x="80596" y="97493"/>
                  </a:cubicBezTo>
                  <a:cubicBezTo>
                    <a:pt x="79423" y="104312"/>
                    <a:pt x="75268" y="124235"/>
                    <a:pt x="73989" y="127964"/>
                  </a:cubicBezTo>
                  <a:cubicBezTo>
                    <a:pt x="72390" y="132545"/>
                    <a:pt x="71112" y="152894"/>
                    <a:pt x="74096" y="162376"/>
                  </a:cubicBezTo>
                  <a:cubicBezTo>
                    <a:pt x="75374" y="166638"/>
                    <a:pt x="78251" y="170473"/>
                    <a:pt x="81022" y="174202"/>
                  </a:cubicBezTo>
                  <a:cubicBezTo>
                    <a:pt x="84431" y="178784"/>
                    <a:pt x="87628" y="183045"/>
                    <a:pt x="87095" y="186987"/>
                  </a:cubicBezTo>
                  <a:cubicBezTo>
                    <a:pt x="86456" y="191036"/>
                    <a:pt x="84431" y="191888"/>
                    <a:pt x="81022" y="193273"/>
                  </a:cubicBezTo>
                  <a:cubicBezTo>
                    <a:pt x="78891" y="194125"/>
                    <a:pt x="76546" y="195084"/>
                    <a:pt x="74308" y="197109"/>
                  </a:cubicBezTo>
                  <a:cubicBezTo>
                    <a:pt x="71005" y="200092"/>
                    <a:pt x="71005" y="203607"/>
                    <a:pt x="71005" y="206164"/>
                  </a:cubicBezTo>
                  <a:cubicBezTo>
                    <a:pt x="71005" y="208828"/>
                    <a:pt x="70792" y="209787"/>
                    <a:pt x="69300" y="210746"/>
                  </a:cubicBezTo>
                  <a:cubicBezTo>
                    <a:pt x="63014" y="214688"/>
                    <a:pt x="61841" y="216392"/>
                    <a:pt x="60456" y="219056"/>
                  </a:cubicBezTo>
                  <a:cubicBezTo>
                    <a:pt x="59710" y="220547"/>
                    <a:pt x="58751" y="222252"/>
                    <a:pt x="55768" y="225448"/>
                  </a:cubicBezTo>
                  <a:cubicBezTo>
                    <a:pt x="53530" y="227792"/>
                    <a:pt x="46497" y="229497"/>
                    <a:pt x="42661" y="230349"/>
                  </a:cubicBezTo>
                  <a:cubicBezTo>
                    <a:pt x="38718" y="231201"/>
                    <a:pt x="37440" y="231521"/>
                    <a:pt x="36694" y="233119"/>
                  </a:cubicBezTo>
                  <a:cubicBezTo>
                    <a:pt x="36694" y="233226"/>
                    <a:pt x="36694" y="233226"/>
                    <a:pt x="36694" y="233332"/>
                  </a:cubicBezTo>
                  <a:cubicBezTo>
                    <a:pt x="36694" y="233332"/>
                    <a:pt x="36587" y="233332"/>
                    <a:pt x="36587" y="233439"/>
                  </a:cubicBezTo>
                  <a:cubicBezTo>
                    <a:pt x="36268" y="234184"/>
                    <a:pt x="36374" y="234930"/>
                    <a:pt x="36694" y="235570"/>
                  </a:cubicBezTo>
                  <a:cubicBezTo>
                    <a:pt x="36694" y="235570"/>
                    <a:pt x="36694" y="235570"/>
                    <a:pt x="36694" y="235570"/>
                  </a:cubicBezTo>
                  <a:cubicBezTo>
                    <a:pt x="48202" y="258795"/>
                    <a:pt x="72817" y="269236"/>
                    <a:pt x="92956" y="275735"/>
                  </a:cubicBezTo>
                  <a:cubicBezTo>
                    <a:pt x="99989" y="277973"/>
                    <a:pt x="105849" y="278718"/>
                    <a:pt x="111177" y="278718"/>
                  </a:cubicBezTo>
                  <a:cubicBezTo>
                    <a:pt x="116398" y="278718"/>
                    <a:pt x="121300" y="277973"/>
                    <a:pt x="126521" y="277227"/>
                  </a:cubicBezTo>
                  <a:cubicBezTo>
                    <a:pt x="132382" y="276374"/>
                    <a:pt x="138989" y="275416"/>
                    <a:pt x="147406" y="275309"/>
                  </a:cubicBezTo>
                  <a:cubicBezTo>
                    <a:pt x="155718" y="275203"/>
                    <a:pt x="162218" y="276055"/>
                    <a:pt x="168611" y="276801"/>
                  </a:cubicBezTo>
                  <a:cubicBezTo>
                    <a:pt x="179587" y="278186"/>
                    <a:pt x="189070" y="279358"/>
                    <a:pt x="202816" y="274563"/>
                  </a:cubicBezTo>
                  <a:cubicBezTo>
                    <a:pt x="220718" y="268491"/>
                    <a:pt x="240111" y="254001"/>
                    <a:pt x="257480" y="233865"/>
                  </a:cubicBezTo>
                  <a:cubicBezTo>
                    <a:pt x="258119" y="233119"/>
                    <a:pt x="258332" y="232160"/>
                    <a:pt x="258013" y="231201"/>
                  </a:cubicBezTo>
                  <a:cubicBezTo>
                    <a:pt x="257693" y="230349"/>
                    <a:pt x="256947" y="229603"/>
                    <a:pt x="255988" y="229497"/>
                  </a:cubicBezTo>
                  <a:lnTo>
                    <a:pt x="244799" y="227473"/>
                  </a:lnTo>
                  <a:cubicBezTo>
                    <a:pt x="244480" y="227473"/>
                    <a:pt x="244160" y="227366"/>
                    <a:pt x="243840" y="227473"/>
                  </a:cubicBezTo>
                  <a:lnTo>
                    <a:pt x="231374" y="229710"/>
                  </a:lnTo>
                  <a:lnTo>
                    <a:pt x="226472" y="227686"/>
                  </a:lnTo>
                  <a:lnTo>
                    <a:pt x="221251" y="223317"/>
                  </a:lnTo>
                  <a:cubicBezTo>
                    <a:pt x="220931" y="222998"/>
                    <a:pt x="220505" y="222785"/>
                    <a:pt x="220078" y="222785"/>
                  </a:cubicBezTo>
                  <a:lnTo>
                    <a:pt x="211554" y="221187"/>
                  </a:lnTo>
                  <a:cubicBezTo>
                    <a:pt x="205693" y="215220"/>
                    <a:pt x="198021" y="205312"/>
                    <a:pt x="198234" y="200944"/>
                  </a:cubicBezTo>
                  <a:cubicBezTo>
                    <a:pt x="198341" y="198920"/>
                    <a:pt x="201750" y="196363"/>
                    <a:pt x="204947" y="193806"/>
                  </a:cubicBezTo>
                  <a:cubicBezTo>
                    <a:pt x="210595" y="189544"/>
                    <a:pt x="217627" y="184217"/>
                    <a:pt x="216562" y="175481"/>
                  </a:cubicBezTo>
                  <a:cubicBezTo>
                    <a:pt x="215070" y="163229"/>
                    <a:pt x="214644" y="154812"/>
                    <a:pt x="216562" y="145436"/>
                  </a:cubicBezTo>
                  <a:cubicBezTo>
                    <a:pt x="217414" y="141494"/>
                    <a:pt x="218267" y="138298"/>
                    <a:pt x="218906" y="135528"/>
                  </a:cubicBezTo>
                  <a:cubicBezTo>
                    <a:pt x="219972" y="131480"/>
                    <a:pt x="220824" y="128177"/>
                    <a:pt x="221144" y="124768"/>
                  </a:cubicBezTo>
                  <a:cubicBezTo>
                    <a:pt x="221783" y="119014"/>
                    <a:pt x="220505" y="115925"/>
                    <a:pt x="218373" y="110811"/>
                  </a:cubicBezTo>
                  <a:lnTo>
                    <a:pt x="217627" y="109213"/>
                  </a:lnTo>
                  <a:cubicBezTo>
                    <a:pt x="216562" y="106549"/>
                    <a:pt x="214644" y="104205"/>
                    <a:pt x="212726" y="101861"/>
                  </a:cubicBezTo>
                  <a:cubicBezTo>
                    <a:pt x="209849" y="98239"/>
                    <a:pt x="207078" y="94936"/>
                    <a:pt x="207078" y="90675"/>
                  </a:cubicBezTo>
                  <a:cubicBezTo>
                    <a:pt x="207078" y="83430"/>
                    <a:pt x="208357" y="80980"/>
                    <a:pt x="210488" y="76824"/>
                  </a:cubicBezTo>
                  <a:lnTo>
                    <a:pt x="210808" y="76079"/>
                  </a:lnTo>
                  <a:cubicBezTo>
                    <a:pt x="211873" y="74161"/>
                    <a:pt x="211873" y="72456"/>
                    <a:pt x="211980" y="71071"/>
                  </a:cubicBezTo>
                  <a:cubicBezTo>
                    <a:pt x="212087" y="69047"/>
                    <a:pt x="212087" y="67555"/>
                    <a:pt x="218480" y="64359"/>
                  </a:cubicBezTo>
                  <a:cubicBezTo>
                    <a:pt x="220505" y="63400"/>
                    <a:pt x="225086" y="61056"/>
                    <a:pt x="225939" y="60843"/>
                  </a:cubicBezTo>
                  <a:cubicBezTo>
                    <a:pt x="226578" y="60843"/>
                    <a:pt x="227431" y="60737"/>
                    <a:pt x="229349" y="60098"/>
                  </a:cubicBezTo>
                  <a:cubicBezTo>
                    <a:pt x="233078" y="58819"/>
                    <a:pt x="249594" y="55410"/>
                    <a:pt x="258652" y="53599"/>
                  </a:cubicBezTo>
                  <a:cubicBezTo>
                    <a:pt x="263767" y="56688"/>
                    <a:pt x="273570" y="59885"/>
                    <a:pt x="279644" y="52427"/>
                  </a:cubicBezTo>
                  <a:cubicBezTo>
                    <a:pt x="286250" y="44330"/>
                    <a:pt x="290725" y="38363"/>
                    <a:pt x="290725" y="38257"/>
                  </a:cubicBezTo>
                  <a:cubicBezTo>
                    <a:pt x="291472" y="37298"/>
                    <a:pt x="291472" y="36020"/>
                    <a:pt x="290725" y="35061"/>
                  </a:cubicBezTo>
                  <a:cubicBezTo>
                    <a:pt x="284758" y="26431"/>
                    <a:pt x="276660" y="19399"/>
                    <a:pt x="266431" y="13433"/>
                  </a:cubicBezTo>
                  <a:close/>
                  <a:moveTo>
                    <a:pt x="223382" y="232054"/>
                  </a:moveTo>
                  <a:cubicBezTo>
                    <a:pt x="223595" y="232267"/>
                    <a:pt x="223808" y="232373"/>
                    <a:pt x="224127" y="232480"/>
                  </a:cubicBezTo>
                  <a:lnTo>
                    <a:pt x="230201" y="234930"/>
                  </a:lnTo>
                  <a:cubicBezTo>
                    <a:pt x="230627" y="235143"/>
                    <a:pt x="231160" y="235143"/>
                    <a:pt x="231693" y="235037"/>
                  </a:cubicBezTo>
                  <a:lnTo>
                    <a:pt x="244373" y="232800"/>
                  </a:lnTo>
                  <a:lnTo>
                    <a:pt x="250447" y="233971"/>
                  </a:lnTo>
                  <a:cubicBezTo>
                    <a:pt x="234464" y="251551"/>
                    <a:pt x="217095" y="264229"/>
                    <a:pt x="201218" y="269662"/>
                  </a:cubicBezTo>
                  <a:cubicBezTo>
                    <a:pt x="188537" y="274031"/>
                    <a:pt x="180120" y="272965"/>
                    <a:pt x="169357" y="271580"/>
                  </a:cubicBezTo>
                  <a:cubicBezTo>
                    <a:pt x="163177" y="270834"/>
                    <a:pt x="156144" y="269876"/>
                    <a:pt x="147513" y="270089"/>
                  </a:cubicBezTo>
                  <a:cubicBezTo>
                    <a:pt x="138775" y="270195"/>
                    <a:pt x="131956" y="271154"/>
                    <a:pt x="125882" y="272113"/>
                  </a:cubicBezTo>
                  <a:cubicBezTo>
                    <a:pt x="115546" y="273604"/>
                    <a:pt x="107448" y="274883"/>
                    <a:pt x="94767" y="270834"/>
                  </a:cubicBezTo>
                  <a:cubicBezTo>
                    <a:pt x="77612" y="265294"/>
                    <a:pt x="57259" y="256771"/>
                    <a:pt x="45538" y="239618"/>
                  </a:cubicBezTo>
                  <a:cubicBezTo>
                    <a:pt x="49907" y="241110"/>
                    <a:pt x="55235" y="242601"/>
                    <a:pt x="59178" y="243134"/>
                  </a:cubicBezTo>
                  <a:cubicBezTo>
                    <a:pt x="63014" y="243560"/>
                    <a:pt x="65890" y="245797"/>
                    <a:pt x="68768" y="248035"/>
                  </a:cubicBezTo>
                  <a:cubicBezTo>
                    <a:pt x="70685" y="249526"/>
                    <a:pt x="72497" y="250911"/>
                    <a:pt x="74522" y="251764"/>
                  </a:cubicBezTo>
                  <a:cubicBezTo>
                    <a:pt x="75587" y="252190"/>
                    <a:pt x="77079" y="252403"/>
                    <a:pt x="78997" y="252403"/>
                  </a:cubicBezTo>
                  <a:cubicBezTo>
                    <a:pt x="84218" y="252403"/>
                    <a:pt x="92317" y="251018"/>
                    <a:pt x="102546" y="248994"/>
                  </a:cubicBezTo>
                  <a:lnTo>
                    <a:pt x="104997" y="248567"/>
                  </a:lnTo>
                  <a:cubicBezTo>
                    <a:pt x="106595" y="248248"/>
                    <a:pt x="108194" y="248141"/>
                    <a:pt x="110005" y="248035"/>
                  </a:cubicBezTo>
                  <a:cubicBezTo>
                    <a:pt x="112136" y="247928"/>
                    <a:pt x="114480" y="247822"/>
                    <a:pt x="117570" y="247396"/>
                  </a:cubicBezTo>
                  <a:cubicBezTo>
                    <a:pt x="119489" y="247076"/>
                    <a:pt x="122579" y="246756"/>
                    <a:pt x="126308" y="246330"/>
                  </a:cubicBezTo>
                  <a:cubicBezTo>
                    <a:pt x="133980" y="245478"/>
                    <a:pt x="143570" y="244306"/>
                    <a:pt x="149111" y="243347"/>
                  </a:cubicBezTo>
                  <a:cubicBezTo>
                    <a:pt x="152948" y="242601"/>
                    <a:pt x="161152" y="238872"/>
                    <a:pt x="170636" y="234611"/>
                  </a:cubicBezTo>
                  <a:cubicBezTo>
                    <a:pt x="179587" y="230456"/>
                    <a:pt x="193119" y="224383"/>
                    <a:pt x="196529" y="224383"/>
                  </a:cubicBezTo>
                  <a:cubicBezTo>
                    <a:pt x="196636" y="224383"/>
                    <a:pt x="196743" y="224383"/>
                    <a:pt x="196743" y="224383"/>
                  </a:cubicBezTo>
                  <a:lnTo>
                    <a:pt x="200259" y="224809"/>
                  </a:lnTo>
                  <a:cubicBezTo>
                    <a:pt x="204095" y="225235"/>
                    <a:pt x="205906" y="225448"/>
                    <a:pt x="209636" y="226620"/>
                  </a:cubicBezTo>
                  <a:cubicBezTo>
                    <a:pt x="209742" y="226620"/>
                    <a:pt x="209742" y="226620"/>
                    <a:pt x="209849" y="226620"/>
                  </a:cubicBezTo>
                  <a:cubicBezTo>
                    <a:pt x="209849" y="226620"/>
                    <a:pt x="209849" y="226620"/>
                    <a:pt x="209849" y="226620"/>
                  </a:cubicBezTo>
                  <a:lnTo>
                    <a:pt x="218480" y="228325"/>
                  </a:lnTo>
                  <a:lnTo>
                    <a:pt x="223382" y="232054"/>
                  </a:lnTo>
                  <a:close/>
                  <a:moveTo>
                    <a:pt x="228070" y="54984"/>
                  </a:moveTo>
                  <a:cubicBezTo>
                    <a:pt x="226685" y="55410"/>
                    <a:pt x="226259" y="55516"/>
                    <a:pt x="226046" y="55516"/>
                  </a:cubicBezTo>
                  <a:cubicBezTo>
                    <a:pt x="224660" y="55623"/>
                    <a:pt x="224127" y="55729"/>
                    <a:pt x="216456" y="59565"/>
                  </a:cubicBezTo>
                  <a:cubicBezTo>
                    <a:pt x="207931" y="63827"/>
                    <a:pt x="207185" y="67023"/>
                    <a:pt x="206972" y="70858"/>
                  </a:cubicBezTo>
                  <a:cubicBezTo>
                    <a:pt x="206972" y="71924"/>
                    <a:pt x="206865" y="72669"/>
                    <a:pt x="206439" y="73628"/>
                  </a:cubicBezTo>
                  <a:lnTo>
                    <a:pt x="206119" y="74374"/>
                  </a:lnTo>
                  <a:cubicBezTo>
                    <a:pt x="203882" y="78742"/>
                    <a:pt x="202070" y="82152"/>
                    <a:pt x="202070" y="90675"/>
                  </a:cubicBezTo>
                  <a:cubicBezTo>
                    <a:pt x="202070" y="96747"/>
                    <a:pt x="205693" y="101329"/>
                    <a:pt x="208890" y="105271"/>
                  </a:cubicBezTo>
                  <a:cubicBezTo>
                    <a:pt x="210595" y="107402"/>
                    <a:pt x="212193" y="109319"/>
                    <a:pt x="213046" y="111237"/>
                  </a:cubicBezTo>
                  <a:lnTo>
                    <a:pt x="213792" y="112942"/>
                  </a:lnTo>
                  <a:cubicBezTo>
                    <a:pt x="215816" y="117843"/>
                    <a:pt x="216668" y="119760"/>
                    <a:pt x="216242" y="124235"/>
                  </a:cubicBezTo>
                  <a:cubicBezTo>
                    <a:pt x="215923" y="127325"/>
                    <a:pt x="215177" y="130414"/>
                    <a:pt x="214111" y="134250"/>
                  </a:cubicBezTo>
                  <a:cubicBezTo>
                    <a:pt x="213365" y="137126"/>
                    <a:pt x="212513" y="140323"/>
                    <a:pt x="211661" y="144371"/>
                  </a:cubicBezTo>
                  <a:cubicBezTo>
                    <a:pt x="209636" y="154386"/>
                    <a:pt x="210062" y="163655"/>
                    <a:pt x="211554" y="176120"/>
                  </a:cubicBezTo>
                  <a:cubicBezTo>
                    <a:pt x="212299" y="181767"/>
                    <a:pt x="207078" y="185709"/>
                    <a:pt x="201964" y="189544"/>
                  </a:cubicBezTo>
                  <a:cubicBezTo>
                    <a:pt x="197595" y="192847"/>
                    <a:pt x="193439" y="196043"/>
                    <a:pt x="193119" y="200518"/>
                  </a:cubicBezTo>
                  <a:cubicBezTo>
                    <a:pt x="192800" y="206058"/>
                    <a:pt x="198341" y="213835"/>
                    <a:pt x="202923" y="219375"/>
                  </a:cubicBezTo>
                  <a:cubicBezTo>
                    <a:pt x="202283" y="219269"/>
                    <a:pt x="201538" y="219162"/>
                    <a:pt x="200792" y="219162"/>
                  </a:cubicBezTo>
                  <a:lnTo>
                    <a:pt x="197381" y="218736"/>
                  </a:lnTo>
                  <a:cubicBezTo>
                    <a:pt x="193333" y="218097"/>
                    <a:pt x="183742" y="222465"/>
                    <a:pt x="168398" y="229390"/>
                  </a:cubicBezTo>
                  <a:cubicBezTo>
                    <a:pt x="159980" y="233226"/>
                    <a:pt x="151349" y="237168"/>
                    <a:pt x="148153" y="237807"/>
                  </a:cubicBezTo>
                  <a:cubicBezTo>
                    <a:pt x="142825" y="238872"/>
                    <a:pt x="133341" y="239938"/>
                    <a:pt x="125776" y="240790"/>
                  </a:cubicBezTo>
                  <a:cubicBezTo>
                    <a:pt x="122046" y="241216"/>
                    <a:pt x="118849" y="241642"/>
                    <a:pt x="116931" y="241855"/>
                  </a:cubicBezTo>
                  <a:cubicBezTo>
                    <a:pt x="114054" y="242282"/>
                    <a:pt x="111710" y="242388"/>
                    <a:pt x="109792" y="242495"/>
                  </a:cubicBezTo>
                  <a:cubicBezTo>
                    <a:pt x="107768" y="242601"/>
                    <a:pt x="105956" y="242708"/>
                    <a:pt x="104144" y="243027"/>
                  </a:cubicBezTo>
                  <a:lnTo>
                    <a:pt x="101587" y="243560"/>
                  </a:lnTo>
                  <a:cubicBezTo>
                    <a:pt x="83472" y="247182"/>
                    <a:pt x="78038" y="247289"/>
                    <a:pt x="76546" y="246650"/>
                  </a:cubicBezTo>
                  <a:cubicBezTo>
                    <a:pt x="75268" y="246117"/>
                    <a:pt x="73669" y="244945"/>
                    <a:pt x="72071" y="243667"/>
                  </a:cubicBezTo>
                  <a:cubicBezTo>
                    <a:pt x="68980" y="241216"/>
                    <a:pt x="65145" y="238233"/>
                    <a:pt x="59817" y="237700"/>
                  </a:cubicBezTo>
                  <a:cubicBezTo>
                    <a:pt x="56514" y="237274"/>
                    <a:pt x="51931" y="235996"/>
                    <a:pt x="47989" y="234717"/>
                  </a:cubicBezTo>
                  <a:cubicBezTo>
                    <a:pt x="52997" y="233439"/>
                    <a:pt x="57366" y="231841"/>
                    <a:pt x="59817" y="229284"/>
                  </a:cubicBezTo>
                  <a:cubicBezTo>
                    <a:pt x="63440" y="225448"/>
                    <a:pt x="64505" y="223317"/>
                    <a:pt x="65358" y="221613"/>
                  </a:cubicBezTo>
                  <a:cubicBezTo>
                    <a:pt x="66317" y="219802"/>
                    <a:pt x="66849" y="218736"/>
                    <a:pt x="72284" y="215433"/>
                  </a:cubicBezTo>
                  <a:cubicBezTo>
                    <a:pt x="76439" y="212876"/>
                    <a:pt x="76439" y="209148"/>
                    <a:pt x="76439" y="206377"/>
                  </a:cubicBezTo>
                  <a:cubicBezTo>
                    <a:pt x="76439" y="203927"/>
                    <a:pt x="76546" y="202542"/>
                    <a:pt x="78038" y="201157"/>
                  </a:cubicBezTo>
                  <a:cubicBezTo>
                    <a:pt x="79530" y="199879"/>
                    <a:pt x="81235" y="199133"/>
                    <a:pt x="83153" y="198387"/>
                  </a:cubicBezTo>
                  <a:cubicBezTo>
                    <a:pt x="86882" y="196895"/>
                    <a:pt x="91464" y="195084"/>
                    <a:pt x="92530" y="187946"/>
                  </a:cubicBezTo>
                  <a:cubicBezTo>
                    <a:pt x="93382" y="181767"/>
                    <a:pt x="89440" y="176440"/>
                    <a:pt x="85497" y="171219"/>
                  </a:cubicBezTo>
                  <a:cubicBezTo>
                    <a:pt x="82940" y="167916"/>
                    <a:pt x="80382" y="164401"/>
                    <a:pt x="79317" y="160991"/>
                  </a:cubicBezTo>
                  <a:cubicBezTo>
                    <a:pt x="76653" y="152468"/>
                    <a:pt x="78038" y="133184"/>
                    <a:pt x="79210" y="129988"/>
                  </a:cubicBezTo>
                  <a:cubicBezTo>
                    <a:pt x="80702" y="125727"/>
                    <a:pt x="84964" y="105164"/>
                    <a:pt x="86030" y="98665"/>
                  </a:cubicBezTo>
                  <a:cubicBezTo>
                    <a:pt x="87522" y="90249"/>
                    <a:pt x="78251" y="76824"/>
                    <a:pt x="74202" y="72669"/>
                  </a:cubicBezTo>
                  <a:cubicBezTo>
                    <a:pt x="71538" y="70006"/>
                    <a:pt x="66104" y="68088"/>
                    <a:pt x="60350" y="66064"/>
                  </a:cubicBezTo>
                  <a:cubicBezTo>
                    <a:pt x="56620" y="64785"/>
                    <a:pt x="51505" y="62974"/>
                    <a:pt x="50546" y="61802"/>
                  </a:cubicBezTo>
                  <a:cubicBezTo>
                    <a:pt x="49374" y="60417"/>
                    <a:pt x="47669" y="57115"/>
                    <a:pt x="45965" y="54025"/>
                  </a:cubicBezTo>
                  <a:cubicBezTo>
                    <a:pt x="44153" y="50722"/>
                    <a:pt x="42874" y="48378"/>
                    <a:pt x="41702" y="46674"/>
                  </a:cubicBezTo>
                  <a:cubicBezTo>
                    <a:pt x="51186" y="46354"/>
                    <a:pt x="58751" y="46141"/>
                    <a:pt x="60030" y="46461"/>
                  </a:cubicBezTo>
                  <a:cubicBezTo>
                    <a:pt x="61735" y="46780"/>
                    <a:pt x="63333" y="47526"/>
                    <a:pt x="65145" y="48485"/>
                  </a:cubicBezTo>
                  <a:cubicBezTo>
                    <a:pt x="66530" y="49124"/>
                    <a:pt x="68022" y="49870"/>
                    <a:pt x="69833" y="50509"/>
                  </a:cubicBezTo>
                  <a:cubicBezTo>
                    <a:pt x="73882" y="52001"/>
                    <a:pt x="77399" y="53279"/>
                    <a:pt x="83153" y="51468"/>
                  </a:cubicBezTo>
                  <a:cubicBezTo>
                    <a:pt x="85284" y="50829"/>
                    <a:pt x="87522" y="49444"/>
                    <a:pt x="89972" y="48059"/>
                  </a:cubicBezTo>
                  <a:cubicBezTo>
                    <a:pt x="92956" y="46247"/>
                    <a:pt x="96685" y="44117"/>
                    <a:pt x="98710" y="44543"/>
                  </a:cubicBezTo>
                  <a:cubicBezTo>
                    <a:pt x="99989" y="44862"/>
                    <a:pt x="101374" y="45182"/>
                    <a:pt x="102759" y="45502"/>
                  </a:cubicBezTo>
                  <a:cubicBezTo>
                    <a:pt x="106595" y="46461"/>
                    <a:pt x="110325" y="47419"/>
                    <a:pt x="113308" y="47100"/>
                  </a:cubicBezTo>
                  <a:lnTo>
                    <a:pt x="115439" y="46887"/>
                  </a:lnTo>
                  <a:cubicBezTo>
                    <a:pt x="118210" y="46567"/>
                    <a:pt x="120554" y="46354"/>
                    <a:pt x="123644" y="46993"/>
                  </a:cubicBezTo>
                  <a:lnTo>
                    <a:pt x="125136" y="47313"/>
                  </a:lnTo>
                  <a:cubicBezTo>
                    <a:pt x="130997" y="48591"/>
                    <a:pt x="144849" y="51574"/>
                    <a:pt x="153374" y="49870"/>
                  </a:cubicBezTo>
                  <a:cubicBezTo>
                    <a:pt x="159021" y="48804"/>
                    <a:pt x="167546" y="44969"/>
                    <a:pt x="174366" y="41879"/>
                  </a:cubicBezTo>
                  <a:cubicBezTo>
                    <a:pt x="178521" y="40068"/>
                    <a:pt x="182464" y="38257"/>
                    <a:pt x="184169" y="37831"/>
                  </a:cubicBezTo>
                  <a:cubicBezTo>
                    <a:pt x="186300" y="37298"/>
                    <a:pt x="188111" y="35913"/>
                    <a:pt x="190136" y="34315"/>
                  </a:cubicBezTo>
                  <a:cubicBezTo>
                    <a:pt x="193972" y="31332"/>
                    <a:pt x="198660" y="27603"/>
                    <a:pt x="208464" y="27603"/>
                  </a:cubicBezTo>
                  <a:cubicBezTo>
                    <a:pt x="208464" y="27603"/>
                    <a:pt x="208570" y="27603"/>
                    <a:pt x="208570" y="27603"/>
                  </a:cubicBezTo>
                  <a:cubicBezTo>
                    <a:pt x="223808" y="27603"/>
                    <a:pt x="235209" y="34848"/>
                    <a:pt x="240750" y="39216"/>
                  </a:cubicBezTo>
                  <a:cubicBezTo>
                    <a:pt x="244480" y="42199"/>
                    <a:pt x="249701" y="46354"/>
                    <a:pt x="253431" y="49231"/>
                  </a:cubicBezTo>
                  <a:cubicBezTo>
                    <a:pt x="245439" y="50829"/>
                    <a:pt x="231800" y="53705"/>
                    <a:pt x="228070" y="54984"/>
                  </a:cubicBezTo>
                  <a:close/>
                  <a:moveTo>
                    <a:pt x="275914" y="49018"/>
                  </a:moveTo>
                  <a:cubicBezTo>
                    <a:pt x="270906" y="55090"/>
                    <a:pt x="261422" y="48804"/>
                    <a:pt x="261103" y="48485"/>
                  </a:cubicBezTo>
                  <a:cubicBezTo>
                    <a:pt x="261103" y="48485"/>
                    <a:pt x="260996" y="48485"/>
                    <a:pt x="260996" y="48485"/>
                  </a:cubicBezTo>
                  <a:cubicBezTo>
                    <a:pt x="260144" y="47739"/>
                    <a:pt x="250021" y="39855"/>
                    <a:pt x="243947" y="35061"/>
                  </a:cubicBezTo>
                  <a:cubicBezTo>
                    <a:pt x="237980" y="30266"/>
                    <a:pt x="225300" y="22276"/>
                    <a:pt x="208464" y="22276"/>
                  </a:cubicBezTo>
                  <a:cubicBezTo>
                    <a:pt x="208464" y="22276"/>
                    <a:pt x="208357" y="22276"/>
                    <a:pt x="208357" y="22276"/>
                  </a:cubicBezTo>
                  <a:cubicBezTo>
                    <a:pt x="196743" y="22276"/>
                    <a:pt x="190775" y="26964"/>
                    <a:pt x="186726" y="30160"/>
                  </a:cubicBezTo>
                  <a:cubicBezTo>
                    <a:pt x="185127" y="31332"/>
                    <a:pt x="183849" y="32397"/>
                    <a:pt x="182784" y="32717"/>
                  </a:cubicBezTo>
                  <a:cubicBezTo>
                    <a:pt x="180546" y="33249"/>
                    <a:pt x="176816" y="34954"/>
                    <a:pt x="172128" y="37085"/>
                  </a:cubicBezTo>
                  <a:cubicBezTo>
                    <a:pt x="165521" y="40068"/>
                    <a:pt x="157423" y="43690"/>
                    <a:pt x="152308" y="44649"/>
                  </a:cubicBezTo>
                  <a:cubicBezTo>
                    <a:pt x="144849" y="46141"/>
                    <a:pt x="131316" y="43158"/>
                    <a:pt x="126202" y="42092"/>
                  </a:cubicBezTo>
                  <a:lnTo>
                    <a:pt x="124710" y="41773"/>
                  </a:lnTo>
                  <a:cubicBezTo>
                    <a:pt x="120767" y="40920"/>
                    <a:pt x="117784" y="41240"/>
                    <a:pt x="114800" y="41560"/>
                  </a:cubicBezTo>
                  <a:lnTo>
                    <a:pt x="112775" y="41773"/>
                  </a:lnTo>
                  <a:cubicBezTo>
                    <a:pt x="110751" y="41986"/>
                    <a:pt x="107341" y="41133"/>
                    <a:pt x="104038" y="40388"/>
                  </a:cubicBezTo>
                  <a:cubicBezTo>
                    <a:pt x="102653" y="40068"/>
                    <a:pt x="101161" y="39642"/>
                    <a:pt x="99882" y="39429"/>
                  </a:cubicBezTo>
                  <a:cubicBezTo>
                    <a:pt x="95940" y="38576"/>
                    <a:pt x="91464" y="41133"/>
                    <a:pt x="87308" y="43584"/>
                  </a:cubicBezTo>
                  <a:cubicBezTo>
                    <a:pt x="85284" y="44756"/>
                    <a:pt x="83153" y="46034"/>
                    <a:pt x="81661" y="46461"/>
                  </a:cubicBezTo>
                  <a:cubicBezTo>
                    <a:pt x="77612" y="47632"/>
                    <a:pt x="75481" y="46887"/>
                    <a:pt x="71644" y="45608"/>
                  </a:cubicBezTo>
                  <a:cubicBezTo>
                    <a:pt x="70046" y="45075"/>
                    <a:pt x="68768" y="44330"/>
                    <a:pt x="67489" y="43797"/>
                  </a:cubicBezTo>
                  <a:cubicBezTo>
                    <a:pt x="65464" y="42838"/>
                    <a:pt x="63546" y="41879"/>
                    <a:pt x="61095" y="41347"/>
                  </a:cubicBezTo>
                  <a:cubicBezTo>
                    <a:pt x="57473" y="40601"/>
                    <a:pt x="25825" y="42092"/>
                    <a:pt x="19432" y="42412"/>
                  </a:cubicBezTo>
                  <a:cubicBezTo>
                    <a:pt x="18899" y="42412"/>
                    <a:pt x="18579" y="42732"/>
                    <a:pt x="18260" y="42945"/>
                  </a:cubicBezTo>
                  <a:cubicBezTo>
                    <a:pt x="15702" y="42838"/>
                    <a:pt x="13038" y="42625"/>
                    <a:pt x="12079" y="41986"/>
                  </a:cubicBezTo>
                  <a:cubicBezTo>
                    <a:pt x="10481" y="41133"/>
                    <a:pt x="8243" y="39748"/>
                    <a:pt x="6645" y="38790"/>
                  </a:cubicBezTo>
                  <a:cubicBezTo>
                    <a:pt x="12079" y="31225"/>
                    <a:pt x="18473" y="25152"/>
                    <a:pt x="25932" y="20465"/>
                  </a:cubicBezTo>
                  <a:cubicBezTo>
                    <a:pt x="60563" y="-1376"/>
                    <a:pt x="94874" y="7999"/>
                    <a:pt x="120022" y="14818"/>
                  </a:cubicBezTo>
                  <a:cubicBezTo>
                    <a:pt x="129718" y="17481"/>
                    <a:pt x="138136" y="19719"/>
                    <a:pt x="144743" y="19719"/>
                  </a:cubicBezTo>
                  <a:cubicBezTo>
                    <a:pt x="144849" y="19719"/>
                    <a:pt x="144956" y="19719"/>
                    <a:pt x="145062" y="19719"/>
                  </a:cubicBezTo>
                  <a:cubicBezTo>
                    <a:pt x="151562" y="19612"/>
                    <a:pt x="159767" y="17162"/>
                    <a:pt x="169144" y="14392"/>
                  </a:cubicBezTo>
                  <a:cubicBezTo>
                    <a:pt x="193652" y="7041"/>
                    <a:pt x="227217" y="-2974"/>
                    <a:pt x="263873" y="18121"/>
                  </a:cubicBezTo>
                  <a:cubicBezTo>
                    <a:pt x="272824" y="23341"/>
                    <a:pt x="280070" y="29414"/>
                    <a:pt x="285718" y="36765"/>
                  </a:cubicBezTo>
                  <a:cubicBezTo>
                    <a:pt x="283906" y="38896"/>
                    <a:pt x="280390" y="43477"/>
                    <a:pt x="275914" y="49018"/>
                  </a:cubicBezTo>
                  <a:close/>
                </a:path>
              </a:pathLst>
            </a:custGeom>
            <a:solidFill>
              <a:srgbClr val="003A78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90" name="Dowolny kształt 183">
              <a:extLst>
                <a:ext uri="{FF2B5EF4-FFF2-40B4-BE49-F238E27FC236}">
                  <a16:creationId xmlns:a16="http://schemas.microsoft.com/office/drawing/2014/main" id="{7209F5F4-1C7D-43FC-F432-A7AB31DFCB88}"/>
                </a:ext>
              </a:extLst>
            </p:cNvPr>
            <p:cNvSpPr/>
            <p:nvPr/>
          </p:nvSpPr>
          <p:spPr>
            <a:xfrm>
              <a:off x="-1123448" y="2400381"/>
              <a:ext cx="48483" cy="90239"/>
            </a:xfrm>
            <a:custGeom>
              <a:avLst/>
              <a:gdLst>
                <a:gd name="connsiteX0" fmla="*/ 6181 w 48483"/>
                <a:gd name="connsiteY0" fmla="*/ 85552 h 90239"/>
                <a:gd name="connsiteX1" fmla="*/ 22697 w 48483"/>
                <a:gd name="connsiteY1" fmla="*/ 42190 h 90239"/>
                <a:gd name="connsiteX2" fmla="*/ 48483 w 48483"/>
                <a:gd name="connsiteY2" fmla="*/ 5221 h 90239"/>
                <a:gd name="connsiteX3" fmla="*/ 47738 w 48483"/>
                <a:gd name="connsiteY3" fmla="*/ 2664 h 90239"/>
                <a:gd name="connsiteX4" fmla="*/ 47418 w 48483"/>
                <a:gd name="connsiteY4" fmla="*/ 0 h 90239"/>
                <a:gd name="connsiteX5" fmla="*/ 18009 w 48483"/>
                <a:gd name="connsiteY5" fmla="*/ 39526 h 90239"/>
                <a:gd name="connsiteX6" fmla="*/ 959 w 48483"/>
                <a:gd name="connsiteY6" fmla="*/ 84487 h 90239"/>
                <a:gd name="connsiteX7" fmla="*/ 0 w 48483"/>
                <a:gd name="connsiteY7" fmla="*/ 89068 h 90239"/>
                <a:gd name="connsiteX8" fmla="*/ 5222 w 48483"/>
                <a:gd name="connsiteY8" fmla="*/ 90240 h 90239"/>
                <a:gd name="connsiteX9" fmla="*/ 6181 w 48483"/>
                <a:gd name="connsiteY9" fmla="*/ 85552 h 9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83" h="90239">
                  <a:moveTo>
                    <a:pt x="6181" y="85552"/>
                  </a:moveTo>
                  <a:cubicBezTo>
                    <a:pt x="8312" y="75431"/>
                    <a:pt x="10976" y="62965"/>
                    <a:pt x="22697" y="42190"/>
                  </a:cubicBezTo>
                  <a:cubicBezTo>
                    <a:pt x="41771" y="8417"/>
                    <a:pt x="48164" y="5327"/>
                    <a:pt x="48483" y="5221"/>
                  </a:cubicBezTo>
                  <a:lnTo>
                    <a:pt x="47738" y="2664"/>
                  </a:lnTo>
                  <a:lnTo>
                    <a:pt x="47418" y="0"/>
                  </a:lnTo>
                  <a:cubicBezTo>
                    <a:pt x="42623" y="533"/>
                    <a:pt x="31967" y="14916"/>
                    <a:pt x="18009" y="39526"/>
                  </a:cubicBezTo>
                  <a:cubicBezTo>
                    <a:pt x="5861" y="61048"/>
                    <a:pt x="2984" y="74578"/>
                    <a:pt x="959" y="84487"/>
                  </a:cubicBezTo>
                  <a:cubicBezTo>
                    <a:pt x="639" y="86085"/>
                    <a:pt x="320" y="87576"/>
                    <a:pt x="0" y="89068"/>
                  </a:cubicBezTo>
                  <a:lnTo>
                    <a:pt x="5222" y="90240"/>
                  </a:lnTo>
                  <a:cubicBezTo>
                    <a:pt x="5435" y="88748"/>
                    <a:pt x="5754" y="87150"/>
                    <a:pt x="6181" y="85552"/>
                  </a:cubicBezTo>
                  <a:close/>
                </a:path>
              </a:pathLst>
            </a:custGeom>
            <a:solidFill>
              <a:srgbClr val="003A78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91" name="Dowolny kształt 184">
              <a:extLst>
                <a:ext uri="{FF2B5EF4-FFF2-40B4-BE49-F238E27FC236}">
                  <a16:creationId xmlns:a16="http://schemas.microsoft.com/office/drawing/2014/main" id="{C7978CD9-20ED-52B8-68A1-664BA74B2354}"/>
                </a:ext>
              </a:extLst>
            </p:cNvPr>
            <p:cNvSpPr/>
            <p:nvPr/>
          </p:nvSpPr>
          <p:spPr>
            <a:xfrm>
              <a:off x="-1103557" y="2528481"/>
              <a:ext cx="38079" cy="96486"/>
            </a:xfrm>
            <a:custGeom>
              <a:avLst/>
              <a:gdLst>
                <a:gd name="connsiteX0" fmla="*/ 34452 w 38079"/>
                <a:gd name="connsiteY0" fmla="*/ 67 h 96486"/>
                <a:gd name="connsiteX1" fmla="*/ 248 w 38079"/>
                <a:gd name="connsiteY1" fmla="*/ 36930 h 96486"/>
                <a:gd name="connsiteX2" fmla="*/ 5363 w 38079"/>
                <a:gd name="connsiteY2" fmla="*/ 61008 h 96486"/>
                <a:gd name="connsiteX3" fmla="*/ 9092 w 38079"/>
                <a:gd name="connsiteY3" fmla="*/ 69638 h 96486"/>
                <a:gd name="connsiteX4" fmla="*/ 12715 w 38079"/>
                <a:gd name="connsiteY4" fmla="*/ 92971 h 96486"/>
                <a:gd name="connsiteX5" fmla="*/ 14420 w 38079"/>
                <a:gd name="connsiteY5" fmla="*/ 96380 h 96486"/>
                <a:gd name="connsiteX6" fmla="*/ 15272 w 38079"/>
                <a:gd name="connsiteY6" fmla="*/ 96486 h 96486"/>
                <a:gd name="connsiteX7" fmla="*/ 17830 w 38079"/>
                <a:gd name="connsiteY7" fmla="*/ 94675 h 96486"/>
                <a:gd name="connsiteX8" fmla="*/ 14313 w 38079"/>
                <a:gd name="connsiteY8" fmla="*/ 68040 h 96486"/>
                <a:gd name="connsiteX9" fmla="*/ 10371 w 38079"/>
                <a:gd name="connsiteY9" fmla="*/ 58665 h 96486"/>
                <a:gd name="connsiteX10" fmla="*/ 5789 w 38079"/>
                <a:gd name="connsiteY10" fmla="*/ 37463 h 96486"/>
                <a:gd name="connsiteX11" fmla="*/ 36157 w 38079"/>
                <a:gd name="connsiteY11" fmla="*/ 5181 h 96486"/>
                <a:gd name="connsiteX12" fmla="*/ 37969 w 38079"/>
                <a:gd name="connsiteY12" fmla="*/ 1879 h 96486"/>
                <a:gd name="connsiteX13" fmla="*/ 34452 w 38079"/>
                <a:gd name="connsiteY13" fmla="*/ 67 h 96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079" h="96486">
                  <a:moveTo>
                    <a:pt x="34452" y="67"/>
                  </a:moveTo>
                  <a:cubicBezTo>
                    <a:pt x="30723" y="1133"/>
                    <a:pt x="1846" y="20417"/>
                    <a:pt x="248" y="36930"/>
                  </a:cubicBezTo>
                  <a:cubicBezTo>
                    <a:pt x="-924" y="48117"/>
                    <a:pt x="2272" y="54616"/>
                    <a:pt x="5363" y="61008"/>
                  </a:cubicBezTo>
                  <a:cubicBezTo>
                    <a:pt x="6641" y="63672"/>
                    <a:pt x="8026" y="66548"/>
                    <a:pt x="9092" y="69638"/>
                  </a:cubicBezTo>
                  <a:cubicBezTo>
                    <a:pt x="13674" y="84021"/>
                    <a:pt x="13568" y="90307"/>
                    <a:pt x="12715" y="92971"/>
                  </a:cubicBezTo>
                  <a:cubicBezTo>
                    <a:pt x="12289" y="94356"/>
                    <a:pt x="13035" y="95847"/>
                    <a:pt x="14420" y="96380"/>
                  </a:cubicBezTo>
                  <a:cubicBezTo>
                    <a:pt x="14739" y="96486"/>
                    <a:pt x="14953" y="96486"/>
                    <a:pt x="15272" y="96486"/>
                  </a:cubicBezTo>
                  <a:cubicBezTo>
                    <a:pt x="16338" y="96486"/>
                    <a:pt x="17403" y="95741"/>
                    <a:pt x="17830" y="94675"/>
                  </a:cubicBezTo>
                  <a:cubicBezTo>
                    <a:pt x="19534" y="89561"/>
                    <a:pt x="18363" y="80931"/>
                    <a:pt x="14313" y="68040"/>
                  </a:cubicBezTo>
                  <a:cubicBezTo>
                    <a:pt x="13141" y="64524"/>
                    <a:pt x="11756" y="61541"/>
                    <a:pt x="10371" y="58665"/>
                  </a:cubicBezTo>
                  <a:cubicBezTo>
                    <a:pt x="7387" y="52485"/>
                    <a:pt x="4723" y="47158"/>
                    <a:pt x="5789" y="37463"/>
                  </a:cubicBezTo>
                  <a:cubicBezTo>
                    <a:pt x="7068" y="24039"/>
                    <a:pt x="32748" y="6353"/>
                    <a:pt x="36157" y="5181"/>
                  </a:cubicBezTo>
                  <a:cubicBezTo>
                    <a:pt x="37543" y="4755"/>
                    <a:pt x="38395" y="3370"/>
                    <a:pt x="37969" y="1879"/>
                  </a:cubicBezTo>
                  <a:cubicBezTo>
                    <a:pt x="37330" y="600"/>
                    <a:pt x="35945" y="-252"/>
                    <a:pt x="34452" y="67"/>
                  </a:cubicBezTo>
                  <a:close/>
                </a:path>
              </a:pathLst>
            </a:custGeom>
            <a:solidFill>
              <a:srgbClr val="003A78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92" name="Dowolny kształt 185">
              <a:extLst>
                <a:ext uri="{FF2B5EF4-FFF2-40B4-BE49-F238E27FC236}">
                  <a16:creationId xmlns:a16="http://schemas.microsoft.com/office/drawing/2014/main" id="{E2FBF8F3-73A8-3A14-4AAF-97DAD07619AB}"/>
                </a:ext>
              </a:extLst>
            </p:cNvPr>
            <p:cNvSpPr/>
            <p:nvPr/>
          </p:nvSpPr>
          <p:spPr>
            <a:xfrm>
              <a:off x="-1082453" y="2602034"/>
              <a:ext cx="16060" cy="50420"/>
            </a:xfrm>
            <a:custGeom>
              <a:avLst/>
              <a:gdLst>
                <a:gd name="connsiteX0" fmla="*/ 12710 w 16060"/>
                <a:gd name="connsiteY0" fmla="*/ 27 h 50420"/>
                <a:gd name="connsiteX1" fmla="*/ 10472 w 16060"/>
                <a:gd name="connsiteY1" fmla="*/ 3010 h 50420"/>
                <a:gd name="connsiteX2" fmla="*/ 6956 w 16060"/>
                <a:gd name="connsiteY2" fmla="*/ 24532 h 50420"/>
                <a:gd name="connsiteX3" fmla="*/ 456 w 16060"/>
                <a:gd name="connsiteY3" fmla="*/ 44774 h 50420"/>
                <a:gd name="connsiteX4" fmla="*/ 30 w 16060"/>
                <a:gd name="connsiteY4" fmla="*/ 47331 h 50420"/>
                <a:gd name="connsiteX5" fmla="*/ 2161 w 16060"/>
                <a:gd name="connsiteY5" fmla="*/ 50421 h 50420"/>
                <a:gd name="connsiteX6" fmla="*/ 2587 w 16060"/>
                <a:gd name="connsiteY6" fmla="*/ 50421 h 50420"/>
                <a:gd name="connsiteX7" fmla="*/ 5251 w 16060"/>
                <a:gd name="connsiteY7" fmla="*/ 48184 h 50420"/>
                <a:gd name="connsiteX8" fmla="*/ 5677 w 16060"/>
                <a:gd name="connsiteY8" fmla="*/ 45520 h 50420"/>
                <a:gd name="connsiteX9" fmla="*/ 11325 w 16060"/>
                <a:gd name="connsiteY9" fmla="*/ 27408 h 50420"/>
                <a:gd name="connsiteX10" fmla="*/ 15694 w 16060"/>
                <a:gd name="connsiteY10" fmla="*/ 2052 h 50420"/>
                <a:gd name="connsiteX11" fmla="*/ 12710 w 16060"/>
                <a:gd name="connsiteY11" fmla="*/ 27 h 5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60" h="50420">
                  <a:moveTo>
                    <a:pt x="12710" y="27"/>
                  </a:moveTo>
                  <a:cubicBezTo>
                    <a:pt x="11218" y="240"/>
                    <a:pt x="10259" y="1625"/>
                    <a:pt x="10472" y="3010"/>
                  </a:cubicBezTo>
                  <a:cubicBezTo>
                    <a:pt x="11431" y="9723"/>
                    <a:pt x="10366" y="19631"/>
                    <a:pt x="6956" y="24532"/>
                  </a:cubicBezTo>
                  <a:cubicBezTo>
                    <a:pt x="2907" y="30391"/>
                    <a:pt x="1841" y="36677"/>
                    <a:pt x="456" y="44774"/>
                  </a:cubicBezTo>
                  <a:lnTo>
                    <a:pt x="30" y="47331"/>
                  </a:lnTo>
                  <a:cubicBezTo>
                    <a:pt x="-183" y="48823"/>
                    <a:pt x="776" y="50208"/>
                    <a:pt x="2161" y="50421"/>
                  </a:cubicBezTo>
                  <a:cubicBezTo>
                    <a:pt x="2267" y="50421"/>
                    <a:pt x="2481" y="50421"/>
                    <a:pt x="2587" y="50421"/>
                  </a:cubicBezTo>
                  <a:cubicBezTo>
                    <a:pt x="3866" y="50421"/>
                    <a:pt x="5038" y="49462"/>
                    <a:pt x="5251" y="48184"/>
                  </a:cubicBezTo>
                  <a:lnTo>
                    <a:pt x="5677" y="45520"/>
                  </a:lnTo>
                  <a:cubicBezTo>
                    <a:pt x="6956" y="37849"/>
                    <a:pt x="7915" y="32202"/>
                    <a:pt x="11325" y="27408"/>
                  </a:cubicBezTo>
                  <a:cubicBezTo>
                    <a:pt x="16226" y="20483"/>
                    <a:pt x="16546" y="8444"/>
                    <a:pt x="15694" y="2052"/>
                  </a:cubicBezTo>
                  <a:cubicBezTo>
                    <a:pt x="15587" y="880"/>
                    <a:pt x="14202" y="-186"/>
                    <a:pt x="12710" y="27"/>
                  </a:cubicBezTo>
                  <a:close/>
                </a:path>
              </a:pathLst>
            </a:custGeom>
            <a:solidFill>
              <a:srgbClr val="003A78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</p:grpSp>
      <p:sp>
        <p:nvSpPr>
          <p:cNvPr id="93" name="Dowolny kształt 186">
            <a:extLst>
              <a:ext uri="{FF2B5EF4-FFF2-40B4-BE49-F238E27FC236}">
                <a16:creationId xmlns:a16="http://schemas.microsoft.com/office/drawing/2014/main" id="{C6DC1F95-A3C7-39D7-9871-27B762A88F6B}"/>
              </a:ext>
            </a:extLst>
          </p:cNvPr>
          <p:cNvSpPr>
            <a:spLocks noChangeAspect="1"/>
          </p:cNvSpPr>
          <p:nvPr/>
        </p:nvSpPr>
        <p:spPr>
          <a:xfrm>
            <a:off x="2337399" y="2972934"/>
            <a:ext cx="212212" cy="236528"/>
          </a:xfrm>
          <a:custGeom>
            <a:avLst/>
            <a:gdLst>
              <a:gd name="connsiteX0" fmla="*/ 342802 w 363292"/>
              <a:gd name="connsiteY0" fmla="*/ 7523 h 404918"/>
              <a:gd name="connsiteX1" fmla="*/ 337581 w 363292"/>
              <a:gd name="connsiteY1" fmla="*/ 1131 h 404918"/>
              <a:gd name="connsiteX2" fmla="*/ 323728 w 363292"/>
              <a:gd name="connsiteY2" fmla="*/ 5499 h 404918"/>
              <a:gd name="connsiteX3" fmla="*/ 323622 w 363292"/>
              <a:gd name="connsiteY3" fmla="*/ 5605 h 404918"/>
              <a:gd name="connsiteX4" fmla="*/ 169114 w 363292"/>
              <a:gd name="connsiteY4" fmla="*/ 91796 h 404918"/>
              <a:gd name="connsiteX5" fmla="*/ 123614 w 363292"/>
              <a:gd name="connsiteY5" fmla="*/ 103942 h 404918"/>
              <a:gd name="connsiteX6" fmla="*/ 62664 w 363292"/>
              <a:gd name="connsiteY6" fmla="*/ 159982 h 404918"/>
              <a:gd name="connsiteX7" fmla="*/ 47959 w 363292"/>
              <a:gd name="connsiteY7" fmla="*/ 236265 h 404918"/>
              <a:gd name="connsiteX8" fmla="*/ 58188 w 363292"/>
              <a:gd name="connsiteY8" fmla="*/ 274406 h 404918"/>
              <a:gd name="connsiteX9" fmla="*/ 73746 w 363292"/>
              <a:gd name="connsiteY9" fmla="*/ 300083 h 404918"/>
              <a:gd name="connsiteX10" fmla="*/ 8 w 363292"/>
              <a:gd name="connsiteY10" fmla="*/ 401935 h 404918"/>
              <a:gd name="connsiteX11" fmla="*/ 2353 w 363292"/>
              <a:gd name="connsiteY11" fmla="*/ 404918 h 404918"/>
              <a:gd name="connsiteX12" fmla="*/ 2672 w 363292"/>
              <a:gd name="connsiteY12" fmla="*/ 404918 h 404918"/>
              <a:gd name="connsiteX13" fmla="*/ 5336 w 363292"/>
              <a:gd name="connsiteY13" fmla="*/ 402574 h 404918"/>
              <a:gd name="connsiteX14" fmla="*/ 76942 w 363292"/>
              <a:gd name="connsiteY14" fmla="*/ 304557 h 404918"/>
              <a:gd name="connsiteX15" fmla="*/ 173696 w 363292"/>
              <a:gd name="connsiteY15" fmla="*/ 351755 h 404918"/>
              <a:gd name="connsiteX16" fmla="*/ 184351 w 363292"/>
              <a:gd name="connsiteY16" fmla="*/ 352074 h 404918"/>
              <a:gd name="connsiteX17" fmla="*/ 248818 w 363292"/>
              <a:gd name="connsiteY17" fmla="*/ 338970 h 404918"/>
              <a:gd name="connsiteX18" fmla="*/ 314990 w 363292"/>
              <a:gd name="connsiteY18" fmla="*/ 289642 h 404918"/>
              <a:gd name="connsiteX19" fmla="*/ 342802 w 363292"/>
              <a:gd name="connsiteY19" fmla="*/ 7523 h 404918"/>
              <a:gd name="connsiteX20" fmla="*/ 310941 w 363292"/>
              <a:gd name="connsiteY20" fmla="*/ 286019 h 404918"/>
              <a:gd name="connsiteX21" fmla="*/ 246794 w 363292"/>
              <a:gd name="connsiteY21" fmla="*/ 333856 h 404918"/>
              <a:gd name="connsiteX22" fmla="*/ 174122 w 363292"/>
              <a:gd name="connsiteY22" fmla="*/ 346215 h 404918"/>
              <a:gd name="connsiteX23" fmla="*/ 81417 w 363292"/>
              <a:gd name="connsiteY23" fmla="*/ 301361 h 404918"/>
              <a:gd name="connsiteX24" fmla="*/ 135335 w 363292"/>
              <a:gd name="connsiteY24" fmla="*/ 270145 h 404918"/>
              <a:gd name="connsiteX25" fmla="*/ 176680 w 363292"/>
              <a:gd name="connsiteY25" fmla="*/ 246599 h 404918"/>
              <a:gd name="connsiteX26" fmla="*/ 242532 w 363292"/>
              <a:gd name="connsiteY26" fmla="*/ 258958 h 404918"/>
              <a:gd name="connsiteX27" fmla="*/ 245622 w 363292"/>
              <a:gd name="connsiteY27" fmla="*/ 256827 h 404918"/>
              <a:gd name="connsiteX28" fmla="*/ 243491 w 363292"/>
              <a:gd name="connsiteY28" fmla="*/ 253738 h 404918"/>
              <a:gd name="connsiteX29" fmla="*/ 183073 w 363292"/>
              <a:gd name="connsiteY29" fmla="*/ 242444 h 404918"/>
              <a:gd name="connsiteX30" fmla="*/ 255212 w 363292"/>
              <a:gd name="connsiteY30" fmla="*/ 184060 h 404918"/>
              <a:gd name="connsiteX31" fmla="*/ 255212 w 363292"/>
              <a:gd name="connsiteY31" fmla="*/ 183954 h 404918"/>
              <a:gd name="connsiteX32" fmla="*/ 255318 w 363292"/>
              <a:gd name="connsiteY32" fmla="*/ 183954 h 404918"/>
              <a:gd name="connsiteX33" fmla="*/ 332679 w 363292"/>
              <a:gd name="connsiteY33" fmla="*/ 27446 h 404918"/>
              <a:gd name="connsiteX34" fmla="*/ 327351 w 363292"/>
              <a:gd name="connsiteY34" fmla="*/ 27020 h 404918"/>
              <a:gd name="connsiteX35" fmla="*/ 255318 w 363292"/>
              <a:gd name="connsiteY35" fmla="*/ 175750 h 404918"/>
              <a:gd name="connsiteX36" fmla="*/ 249884 w 363292"/>
              <a:gd name="connsiteY36" fmla="*/ 122054 h 404918"/>
              <a:gd name="connsiteX37" fmla="*/ 247007 w 363292"/>
              <a:gd name="connsiteY37" fmla="*/ 119710 h 404918"/>
              <a:gd name="connsiteX38" fmla="*/ 244663 w 363292"/>
              <a:gd name="connsiteY38" fmla="*/ 122586 h 404918"/>
              <a:gd name="connsiteX39" fmla="*/ 250630 w 363292"/>
              <a:gd name="connsiteY39" fmla="*/ 181290 h 404918"/>
              <a:gd name="connsiteX40" fmla="*/ 175827 w 363292"/>
              <a:gd name="connsiteY40" fmla="*/ 241059 h 404918"/>
              <a:gd name="connsiteX41" fmla="*/ 174868 w 363292"/>
              <a:gd name="connsiteY41" fmla="*/ 241698 h 404918"/>
              <a:gd name="connsiteX42" fmla="*/ 174868 w 363292"/>
              <a:gd name="connsiteY42" fmla="*/ 241698 h 404918"/>
              <a:gd name="connsiteX43" fmla="*/ 132991 w 363292"/>
              <a:gd name="connsiteY43" fmla="*/ 265670 h 404918"/>
              <a:gd name="connsiteX44" fmla="*/ 78541 w 363292"/>
              <a:gd name="connsiteY44" fmla="*/ 297206 h 404918"/>
              <a:gd name="connsiteX45" fmla="*/ 63516 w 363292"/>
              <a:gd name="connsiteY45" fmla="*/ 272382 h 404918"/>
              <a:gd name="connsiteX46" fmla="*/ 53606 w 363292"/>
              <a:gd name="connsiteY46" fmla="*/ 235839 h 404918"/>
              <a:gd name="connsiteX47" fmla="*/ 67778 w 363292"/>
              <a:gd name="connsiteY47" fmla="*/ 162646 h 404918"/>
              <a:gd name="connsiteX48" fmla="*/ 126171 w 363292"/>
              <a:gd name="connsiteY48" fmla="*/ 109056 h 404918"/>
              <a:gd name="connsiteX49" fmla="*/ 170073 w 363292"/>
              <a:gd name="connsiteY49" fmla="*/ 97336 h 404918"/>
              <a:gd name="connsiteX50" fmla="*/ 170073 w 363292"/>
              <a:gd name="connsiteY50" fmla="*/ 97336 h 404918"/>
              <a:gd name="connsiteX51" fmla="*/ 328736 w 363292"/>
              <a:gd name="connsiteY51" fmla="*/ 8375 h 404918"/>
              <a:gd name="connsiteX52" fmla="*/ 328843 w 363292"/>
              <a:gd name="connsiteY52" fmla="*/ 8162 h 404918"/>
              <a:gd name="connsiteX53" fmla="*/ 335556 w 363292"/>
              <a:gd name="connsiteY53" fmla="*/ 6031 h 404918"/>
              <a:gd name="connsiteX54" fmla="*/ 338007 w 363292"/>
              <a:gd name="connsiteY54" fmla="*/ 9121 h 404918"/>
              <a:gd name="connsiteX55" fmla="*/ 310941 w 363292"/>
              <a:gd name="connsiteY55" fmla="*/ 286019 h 40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63292" h="404918">
                <a:moveTo>
                  <a:pt x="342802" y="7523"/>
                </a:moveTo>
                <a:cubicBezTo>
                  <a:pt x="342056" y="4753"/>
                  <a:pt x="340138" y="2409"/>
                  <a:pt x="337581" y="1131"/>
                </a:cubicBezTo>
                <a:cubicBezTo>
                  <a:pt x="332572" y="-1426"/>
                  <a:pt x="326392" y="491"/>
                  <a:pt x="323728" y="5499"/>
                </a:cubicBezTo>
                <a:cubicBezTo>
                  <a:pt x="323728" y="5499"/>
                  <a:pt x="323622" y="5605"/>
                  <a:pt x="323622" y="5605"/>
                </a:cubicBezTo>
                <a:cubicBezTo>
                  <a:pt x="319359" y="13169"/>
                  <a:pt x="278868" y="79651"/>
                  <a:pt x="169114" y="91796"/>
                </a:cubicBezTo>
                <a:cubicBezTo>
                  <a:pt x="153343" y="93501"/>
                  <a:pt x="138106" y="97549"/>
                  <a:pt x="123614" y="103942"/>
                </a:cubicBezTo>
                <a:cubicBezTo>
                  <a:pt x="97721" y="115235"/>
                  <a:pt x="76090" y="135052"/>
                  <a:pt x="62664" y="159982"/>
                </a:cubicBezTo>
                <a:cubicBezTo>
                  <a:pt x="50090" y="183421"/>
                  <a:pt x="44975" y="209843"/>
                  <a:pt x="47959" y="236265"/>
                </a:cubicBezTo>
                <a:cubicBezTo>
                  <a:pt x="49344" y="249369"/>
                  <a:pt x="52860" y="262261"/>
                  <a:pt x="58188" y="274406"/>
                </a:cubicBezTo>
                <a:cubicBezTo>
                  <a:pt x="62344" y="283675"/>
                  <a:pt x="67672" y="292199"/>
                  <a:pt x="73746" y="300083"/>
                </a:cubicBezTo>
                <a:cubicBezTo>
                  <a:pt x="36131" y="325333"/>
                  <a:pt x="4910" y="356549"/>
                  <a:pt x="8" y="401935"/>
                </a:cubicBezTo>
                <a:cubicBezTo>
                  <a:pt x="-99" y="403427"/>
                  <a:pt x="861" y="404705"/>
                  <a:pt x="2353" y="404918"/>
                </a:cubicBezTo>
                <a:cubicBezTo>
                  <a:pt x="2459" y="404918"/>
                  <a:pt x="2565" y="404918"/>
                  <a:pt x="2672" y="404918"/>
                </a:cubicBezTo>
                <a:cubicBezTo>
                  <a:pt x="4058" y="404918"/>
                  <a:pt x="5123" y="403959"/>
                  <a:pt x="5336" y="402574"/>
                </a:cubicBezTo>
                <a:cubicBezTo>
                  <a:pt x="10024" y="359319"/>
                  <a:pt x="40287" y="329062"/>
                  <a:pt x="76942" y="304557"/>
                </a:cubicBezTo>
                <a:cubicBezTo>
                  <a:pt x="99852" y="331938"/>
                  <a:pt x="134057" y="348985"/>
                  <a:pt x="173696" y="351755"/>
                </a:cubicBezTo>
                <a:cubicBezTo>
                  <a:pt x="177212" y="351968"/>
                  <a:pt x="180835" y="352074"/>
                  <a:pt x="184351" y="352074"/>
                </a:cubicBezTo>
                <a:cubicBezTo>
                  <a:pt x="206409" y="352074"/>
                  <a:pt x="228573" y="347600"/>
                  <a:pt x="248818" y="338970"/>
                </a:cubicBezTo>
                <a:cubicBezTo>
                  <a:pt x="274499" y="328103"/>
                  <a:pt x="297302" y="311056"/>
                  <a:pt x="314990" y="289642"/>
                </a:cubicBezTo>
                <a:cubicBezTo>
                  <a:pt x="367843" y="225717"/>
                  <a:pt x="377646" y="125570"/>
                  <a:pt x="342802" y="7523"/>
                </a:cubicBezTo>
                <a:close/>
                <a:moveTo>
                  <a:pt x="310941" y="286019"/>
                </a:moveTo>
                <a:cubicBezTo>
                  <a:pt x="293892" y="306795"/>
                  <a:pt x="271728" y="323415"/>
                  <a:pt x="246794" y="333856"/>
                </a:cubicBezTo>
                <a:cubicBezTo>
                  <a:pt x="223991" y="343551"/>
                  <a:pt x="198843" y="347706"/>
                  <a:pt x="174122" y="346215"/>
                </a:cubicBezTo>
                <a:cubicBezTo>
                  <a:pt x="136294" y="343551"/>
                  <a:pt x="103475" y="327357"/>
                  <a:pt x="81417" y="301361"/>
                </a:cubicBezTo>
                <a:cubicBezTo>
                  <a:pt x="98786" y="290068"/>
                  <a:pt x="117434" y="279946"/>
                  <a:pt x="135335" y="270145"/>
                </a:cubicBezTo>
                <a:cubicBezTo>
                  <a:pt x="150147" y="262048"/>
                  <a:pt x="164212" y="254377"/>
                  <a:pt x="176680" y="246599"/>
                </a:cubicBezTo>
                <a:lnTo>
                  <a:pt x="242532" y="258958"/>
                </a:lnTo>
                <a:cubicBezTo>
                  <a:pt x="244023" y="259171"/>
                  <a:pt x="245409" y="258319"/>
                  <a:pt x="245622" y="256827"/>
                </a:cubicBezTo>
                <a:cubicBezTo>
                  <a:pt x="245942" y="255336"/>
                  <a:pt x="244982" y="253951"/>
                  <a:pt x="243491" y="253738"/>
                </a:cubicBezTo>
                <a:lnTo>
                  <a:pt x="183073" y="242444"/>
                </a:lnTo>
                <a:cubicBezTo>
                  <a:pt x="209073" y="225504"/>
                  <a:pt x="233368" y="206007"/>
                  <a:pt x="255212" y="184060"/>
                </a:cubicBezTo>
                <a:cubicBezTo>
                  <a:pt x="255212" y="184060"/>
                  <a:pt x="255212" y="184060"/>
                  <a:pt x="255212" y="183954"/>
                </a:cubicBezTo>
                <a:cubicBezTo>
                  <a:pt x="255212" y="183954"/>
                  <a:pt x="255318" y="183954"/>
                  <a:pt x="255318" y="183954"/>
                </a:cubicBezTo>
                <a:cubicBezTo>
                  <a:pt x="325220" y="105540"/>
                  <a:pt x="332466" y="30642"/>
                  <a:pt x="332679" y="27446"/>
                </a:cubicBezTo>
                <a:lnTo>
                  <a:pt x="327351" y="27020"/>
                </a:lnTo>
                <a:cubicBezTo>
                  <a:pt x="327138" y="30003"/>
                  <a:pt x="320105" y="100320"/>
                  <a:pt x="255318" y="175750"/>
                </a:cubicBezTo>
                <a:lnTo>
                  <a:pt x="249884" y="122054"/>
                </a:lnTo>
                <a:cubicBezTo>
                  <a:pt x="249777" y="120562"/>
                  <a:pt x="248499" y="119497"/>
                  <a:pt x="247007" y="119710"/>
                </a:cubicBezTo>
                <a:cubicBezTo>
                  <a:pt x="245515" y="119816"/>
                  <a:pt x="244449" y="121201"/>
                  <a:pt x="244663" y="122586"/>
                </a:cubicBezTo>
                <a:lnTo>
                  <a:pt x="250630" y="181290"/>
                </a:lnTo>
                <a:cubicBezTo>
                  <a:pt x="228040" y="203877"/>
                  <a:pt x="202892" y="223906"/>
                  <a:pt x="175827" y="241059"/>
                </a:cubicBezTo>
                <a:lnTo>
                  <a:pt x="174868" y="241698"/>
                </a:lnTo>
                <a:cubicBezTo>
                  <a:pt x="174868" y="241698"/>
                  <a:pt x="174868" y="241698"/>
                  <a:pt x="174868" y="241698"/>
                </a:cubicBezTo>
                <a:cubicBezTo>
                  <a:pt x="162295" y="249689"/>
                  <a:pt x="148015" y="257360"/>
                  <a:pt x="132991" y="265670"/>
                </a:cubicBezTo>
                <a:cubicBezTo>
                  <a:pt x="114877" y="275472"/>
                  <a:pt x="96123" y="285806"/>
                  <a:pt x="78541" y="297206"/>
                </a:cubicBezTo>
                <a:cubicBezTo>
                  <a:pt x="72680" y="289642"/>
                  <a:pt x="67459" y="281438"/>
                  <a:pt x="63516" y="272382"/>
                </a:cubicBezTo>
                <a:cubicBezTo>
                  <a:pt x="58402" y="260769"/>
                  <a:pt x="55098" y="248517"/>
                  <a:pt x="53606" y="235839"/>
                </a:cubicBezTo>
                <a:cubicBezTo>
                  <a:pt x="50836" y="210482"/>
                  <a:pt x="55738" y="185126"/>
                  <a:pt x="67778" y="162646"/>
                </a:cubicBezTo>
                <a:cubicBezTo>
                  <a:pt x="80672" y="138887"/>
                  <a:pt x="101344" y="119816"/>
                  <a:pt x="126171" y="109056"/>
                </a:cubicBezTo>
                <a:cubicBezTo>
                  <a:pt x="140130" y="102877"/>
                  <a:pt x="154942" y="98934"/>
                  <a:pt x="170073" y="97336"/>
                </a:cubicBezTo>
                <a:lnTo>
                  <a:pt x="170073" y="97336"/>
                </a:lnTo>
                <a:cubicBezTo>
                  <a:pt x="282384" y="84978"/>
                  <a:pt x="324154" y="16472"/>
                  <a:pt x="328736" y="8375"/>
                </a:cubicBezTo>
                <a:cubicBezTo>
                  <a:pt x="328736" y="8269"/>
                  <a:pt x="328843" y="8269"/>
                  <a:pt x="328843" y="8162"/>
                </a:cubicBezTo>
                <a:cubicBezTo>
                  <a:pt x="330122" y="5712"/>
                  <a:pt x="333105" y="4859"/>
                  <a:pt x="335556" y="6031"/>
                </a:cubicBezTo>
                <a:cubicBezTo>
                  <a:pt x="336728" y="6671"/>
                  <a:pt x="337687" y="7842"/>
                  <a:pt x="338007" y="9121"/>
                </a:cubicBezTo>
                <a:cubicBezTo>
                  <a:pt x="371998" y="125356"/>
                  <a:pt x="362515" y="223693"/>
                  <a:pt x="310941" y="286019"/>
                </a:cubicBezTo>
                <a:close/>
              </a:path>
            </a:pathLst>
          </a:custGeom>
          <a:solidFill>
            <a:srgbClr val="003A78"/>
          </a:solidFill>
          <a:ln w="63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 sz="1539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32DE17-A5CE-F9CF-C54C-FE500C8D286D}"/>
              </a:ext>
            </a:extLst>
          </p:cNvPr>
          <p:cNvGrpSpPr>
            <a:grpSpLocks noChangeAspect="1"/>
          </p:cNvGrpSpPr>
          <p:nvPr/>
        </p:nvGrpSpPr>
        <p:grpSpPr>
          <a:xfrm>
            <a:off x="1546226" y="3817094"/>
            <a:ext cx="291494" cy="172386"/>
            <a:chOff x="-925996" y="2943051"/>
            <a:chExt cx="499017" cy="295113"/>
          </a:xfrm>
        </p:grpSpPr>
        <p:sp>
          <p:nvSpPr>
            <p:cNvPr id="94" name="Dowolny kształt 187">
              <a:extLst>
                <a:ext uri="{FF2B5EF4-FFF2-40B4-BE49-F238E27FC236}">
                  <a16:creationId xmlns:a16="http://schemas.microsoft.com/office/drawing/2014/main" id="{3EBA9939-674F-4977-B254-7F4A3F156575}"/>
                </a:ext>
              </a:extLst>
            </p:cNvPr>
            <p:cNvSpPr/>
            <p:nvPr/>
          </p:nvSpPr>
          <p:spPr>
            <a:xfrm>
              <a:off x="-925996" y="2943051"/>
              <a:ext cx="499017" cy="295113"/>
            </a:xfrm>
            <a:custGeom>
              <a:avLst/>
              <a:gdLst>
                <a:gd name="connsiteX0" fmla="*/ 485585 w 499017"/>
                <a:gd name="connsiteY0" fmla="*/ 170141 h 295113"/>
                <a:gd name="connsiteX1" fmla="*/ 363257 w 499017"/>
                <a:gd name="connsiteY1" fmla="*/ 186442 h 295113"/>
                <a:gd name="connsiteX2" fmla="*/ 325749 w 499017"/>
                <a:gd name="connsiteY2" fmla="*/ 169928 h 295113"/>
                <a:gd name="connsiteX3" fmla="*/ 366880 w 499017"/>
                <a:gd name="connsiteY3" fmla="*/ 165667 h 295113"/>
                <a:gd name="connsiteX4" fmla="*/ 369225 w 499017"/>
                <a:gd name="connsiteY4" fmla="*/ 162790 h 295113"/>
                <a:gd name="connsiteX5" fmla="*/ 366348 w 499017"/>
                <a:gd name="connsiteY5" fmla="*/ 160446 h 295113"/>
                <a:gd name="connsiteX6" fmla="*/ 315840 w 499017"/>
                <a:gd name="connsiteY6" fmla="*/ 165667 h 295113"/>
                <a:gd name="connsiteX7" fmla="*/ 289840 w 499017"/>
                <a:gd name="connsiteY7" fmla="*/ 154267 h 295113"/>
                <a:gd name="connsiteX8" fmla="*/ 342053 w 499017"/>
                <a:gd name="connsiteY8" fmla="*/ 132852 h 295113"/>
                <a:gd name="connsiteX9" fmla="*/ 343544 w 499017"/>
                <a:gd name="connsiteY9" fmla="*/ 129336 h 295113"/>
                <a:gd name="connsiteX10" fmla="*/ 340028 w 499017"/>
                <a:gd name="connsiteY10" fmla="*/ 127845 h 295113"/>
                <a:gd name="connsiteX11" fmla="*/ 283126 w 499017"/>
                <a:gd name="connsiteY11" fmla="*/ 151177 h 295113"/>
                <a:gd name="connsiteX12" fmla="*/ 257447 w 499017"/>
                <a:gd name="connsiteY12" fmla="*/ 139884 h 295113"/>
                <a:gd name="connsiteX13" fmla="*/ 317225 w 499017"/>
                <a:gd name="connsiteY13" fmla="*/ 102808 h 295113"/>
                <a:gd name="connsiteX14" fmla="*/ 318077 w 499017"/>
                <a:gd name="connsiteY14" fmla="*/ 99185 h 295113"/>
                <a:gd name="connsiteX15" fmla="*/ 314455 w 499017"/>
                <a:gd name="connsiteY15" fmla="*/ 98333 h 295113"/>
                <a:gd name="connsiteX16" fmla="*/ 251479 w 499017"/>
                <a:gd name="connsiteY16" fmla="*/ 137327 h 295113"/>
                <a:gd name="connsiteX17" fmla="*/ 224840 w 499017"/>
                <a:gd name="connsiteY17" fmla="*/ 125607 h 295113"/>
                <a:gd name="connsiteX18" fmla="*/ 291758 w 499017"/>
                <a:gd name="connsiteY18" fmla="*/ 72550 h 295113"/>
                <a:gd name="connsiteX19" fmla="*/ 292184 w 499017"/>
                <a:gd name="connsiteY19" fmla="*/ 68821 h 295113"/>
                <a:gd name="connsiteX20" fmla="*/ 288454 w 499017"/>
                <a:gd name="connsiteY20" fmla="*/ 68395 h 295113"/>
                <a:gd name="connsiteX21" fmla="*/ 219406 w 499017"/>
                <a:gd name="connsiteY21" fmla="*/ 123264 h 295113"/>
                <a:gd name="connsiteX22" fmla="*/ 187758 w 499017"/>
                <a:gd name="connsiteY22" fmla="*/ 109413 h 295113"/>
                <a:gd name="connsiteX23" fmla="*/ 200439 w 499017"/>
                <a:gd name="connsiteY23" fmla="*/ 87892 h 295113"/>
                <a:gd name="connsiteX24" fmla="*/ 220685 w 499017"/>
                <a:gd name="connsiteY24" fmla="*/ 30786 h 295113"/>
                <a:gd name="connsiteX25" fmla="*/ 199479 w 499017"/>
                <a:gd name="connsiteY25" fmla="*/ 10757 h 295113"/>
                <a:gd name="connsiteX26" fmla="*/ 90046 w 499017"/>
                <a:gd name="connsiteY26" fmla="*/ 2979 h 295113"/>
                <a:gd name="connsiteX27" fmla="*/ 218 w 499017"/>
                <a:gd name="connsiteY27" fmla="*/ 48792 h 295113"/>
                <a:gd name="connsiteX28" fmla="*/ 431 w 499017"/>
                <a:gd name="connsiteY28" fmla="*/ 51242 h 295113"/>
                <a:gd name="connsiteX29" fmla="*/ 121054 w 499017"/>
                <a:gd name="connsiteY29" fmla="*/ 189425 h 295113"/>
                <a:gd name="connsiteX30" fmla="*/ 139169 w 499017"/>
                <a:gd name="connsiteY30" fmla="*/ 193793 h 295113"/>
                <a:gd name="connsiteX31" fmla="*/ 150144 w 499017"/>
                <a:gd name="connsiteY31" fmla="*/ 191449 h 295113"/>
                <a:gd name="connsiteX32" fmla="*/ 178488 w 499017"/>
                <a:gd name="connsiteY32" fmla="*/ 137966 h 295113"/>
                <a:gd name="connsiteX33" fmla="*/ 185734 w 499017"/>
                <a:gd name="connsiteY33" fmla="*/ 114101 h 295113"/>
                <a:gd name="connsiteX34" fmla="*/ 217275 w 499017"/>
                <a:gd name="connsiteY34" fmla="*/ 127951 h 295113"/>
                <a:gd name="connsiteX35" fmla="*/ 223668 w 499017"/>
                <a:gd name="connsiteY35" fmla="*/ 215954 h 295113"/>
                <a:gd name="connsiteX36" fmla="*/ 226332 w 499017"/>
                <a:gd name="connsiteY36" fmla="*/ 218404 h 295113"/>
                <a:gd name="connsiteX37" fmla="*/ 226545 w 499017"/>
                <a:gd name="connsiteY37" fmla="*/ 218404 h 295113"/>
                <a:gd name="connsiteX38" fmla="*/ 228996 w 499017"/>
                <a:gd name="connsiteY38" fmla="*/ 215527 h 295113"/>
                <a:gd name="connsiteX39" fmla="*/ 222816 w 499017"/>
                <a:gd name="connsiteY39" fmla="*/ 130295 h 295113"/>
                <a:gd name="connsiteX40" fmla="*/ 249455 w 499017"/>
                <a:gd name="connsiteY40" fmla="*/ 142015 h 295113"/>
                <a:gd name="connsiteX41" fmla="*/ 263307 w 499017"/>
                <a:gd name="connsiteY41" fmla="*/ 214675 h 295113"/>
                <a:gd name="connsiteX42" fmla="*/ 265971 w 499017"/>
                <a:gd name="connsiteY42" fmla="*/ 216806 h 295113"/>
                <a:gd name="connsiteX43" fmla="*/ 266504 w 499017"/>
                <a:gd name="connsiteY43" fmla="*/ 216806 h 295113"/>
                <a:gd name="connsiteX44" fmla="*/ 268635 w 499017"/>
                <a:gd name="connsiteY44" fmla="*/ 213716 h 295113"/>
                <a:gd name="connsiteX45" fmla="*/ 255422 w 499017"/>
                <a:gd name="connsiteY45" fmla="*/ 144572 h 295113"/>
                <a:gd name="connsiteX46" fmla="*/ 281102 w 499017"/>
                <a:gd name="connsiteY46" fmla="*/ 155865 h 295113"/>
                <a:gd name="connsiteX47" fmla="*/ 302413 w 499017"/>
                <a:gd name="connsiteY47" fmla="*/ 213610 h 295113"/>
                <a:gd name="connsiteX48" fmla="*/ 304865 w 499017"/>
                <a:gd name="connsiteY48" fmla="*/ 215314 h 295113"/>
                <a:gd name="connsiteX49" fmla="*/ 305823 w 499017"/>
                <a:gd name="connsiteY49" fmla="*/ 215101 h 295113"/>
                <a:gd name="connsiteX50" fmla="*/ 307422 w 499017"/>
                <a:gd name="connsiteY50" fmla="*/ 211692 h 295113"/>
                <a:gd name="connsiteX51" fmla="*/ 287922 w 499017"/>
                <a:gd name="connsiteY51" fmla="*/ 158741 h 295113"/>
                <a:gd name="connsiteX52" fmla="*/ 313922 w 499017"/>
                <a:gd name="connsiteY52" fmla="*/ 170141 h 295113"/>
                <a:gd name="connsiteX53" fmla="*/ 344291 w 499017"/>
                <a:gd name="connsiteY53" fmla="*/ 210840 h 295113"/>
                <a:gd name="connsiteX54" fmla="*/ 346422 w 499017"/>
                <a:gd name="connsiteY54" fmla="*/ 211905 h 295113"/>
                <a:gd name="connsiteX55" fmla="*/ 348020 w 499017"/>
                <a:gd name="connsiteY55" fmla="*/ 211372 h 295113"/>
                <a:gd name="connsiteX56" fmla="*/ 348553 w 499017"/>
                <a:gd name="connsiteY56" fmla="*/ 207643 h 295113"/>
                <a:gd name="connsiteX57" fmla="*/ 323831 w 499017"/>
                <a:gd name="connsiteY57" fmla="*/ 174509 h 295113"/>
                <a:gd name="connsiteX58" fmla="*/ 361340 w 499017"/>
                <a:gd name="connsiteY58" fmla="*/ 190917 h 295113"/>
                <a:gd name="connsiteX59" fmla="*/ 432093 w 499017"/>
                <a:gd name="connsiteY59" fmla="*/ 291917 h 295113"/>
                <a:gd name="connsiteX60" fmla="*/ 444027 w 499017"/>
                <a:gd name="connsiteY60" fmla="*/ 295113 h 295113"/>
                <a:gd name="connsiteX61" fmla="*/ 449782 w 499017"/>
                <a:gd name="connsiteY61" fmla="*/ 293515 h 295113"/>
                <a:gd name="connsiteX62" fmla="*/ 455642 w 499017"/>
                <a:gd name="connsiteY62" fmla="*/ 269224 h 295113"/>
                <a:gd name="connsiteX63" fmla="*/ 461183 w 499017"/>
                <a:gd name="connsiteY63" fmla="*/ 231828 h 295113"/>
                <a:gd name="connsiteX64" fmla="*/ 484946 w 499017"/>
                <a:gd name="connsiteY64" fmla="*/ 202423 h 295113"/>
                <a:gd name="connsiteX65" fmla="*/ 498904 w 499017"/>
                <a:gd name="connsiteY65" fmla="*/ 181648 h 295113"/>
                <a:gd name="connsiteX66" fmla="*/ 485585 w 499017"/>
                <a:gd name="connsiteY66" fmla="*/ 170141 h 295113"/>
                <a:gd name="connsiteX67" fmla="*/ 173267 w 499017"/>
                <a:gd name="connsiteY67" fmla="*/ 136688 h 295113"/>
                <a:gd name="connsiteX68" fmla="*/ 147799 w 499017"/>
                <a:gd name="connsiteY68" fmla="*/ 186868 h 295113"/>
                <a:gd name="connsiteX69" fmla="*/ 123185 w 499017"/>
                <a:gd name="connsiteY69" fmla="*/ 184737 h 295113"/>
                <a:gd name="connsiteX70" fmla="*/ 5652 w 499017"/>
                <a:gd name="connsiteY70" fmla="*/ 49857 h 295113"/>
                <a:gd name="connsiteX71" fmla="*/ 90791 w 499017"/>
                <a:gd name="connsiteY71" fmla="*/ 8413 h 295113"/>
                <a:gd name="connsiteX72" fmla="*/ 197348 w 499017"/>
                <a:gd name="connsiteY72" fmla="*/ 15764 h 295113"/>
                <a:gd name="connsiteX73" fmla="*/ 215570 w 499017"/>
                <a:gd name="connsiteY73" fmla="*/ 32491 h 295113"/>
                <a:gd name="connsiteX74" fmla="*/ 195857 w 499017"/>
                <a:gd name="connsiteY74" fmla="*/ 85229 h 295113"/>
                <a:gd name="connsiteX75" fmla="*/ 181685 w 499017"/>
                <a:gd name="connsiteY75" fmla="*/ 109520 h 295113"/>
                <a:gd name="connsiteX76" fmla="*/ 181578 w 499017"/>
                <a:gd name="connsiteY76" fmla="*/ 109733 h 295113"/>
                <a:gd name="connsiteX77" fmla="*/ 181578 w 499017"/>
                <a:gd name="connsiteY77" fmla="*/ 109733 h 295113"/>
                <a:gd name="connsiteX78" fmla="*/ 181578 w 499017"/>
                <a:gd name="connsiteY78" fmla="*/ 109733 h 295113"/>
                <a:gd name="connsiteX79" fmla="*/ 181471 w 499017"/>
                <a:gd name="connsiteY79" fmla="*/ 109946 h 295113"/>
                <a:gd name="connsiteX80" fmla="*/ 173267 w 499017"/>
                <a:gd name="connsiteY80" fmla="*/ 136688 h 295113"/>
                <a:gd name="connsiteX81" fmla="*/ 481109 w 499017"/>
                <a:gd name="connsiteY81" fmla="*/ 198907 h 295113"/>
                <a:gd name="connsiteX82" fmla="*/ 456069 w 499017"/>
                <a:gd name="connsiteY82" fmla="*/ 230124 h 295113"/>
                <a:gd name="connsiteX83" fmla="*/ 449995 w 499017"/>
                <a:gd name="connsiteY83" fmla="*/ 269650 h 295113"/>
                <a:gd name="connsiteX84" fmla="*/ 446585 w 499017"/>
                <a:gd name="connsiteY84" fmla="*/ 289466 h 295113"/>
                <a:gd name="connsiteX85" fmla="*/ 434011 w 499017"/>
                <a:gd name="connsiteY85" fmla="*/ 287442 h 295113"/>
                <a:gd name="connsiteX86" fmla="*/ 366454 w 499017"/>
                <a:gd name="connsiteY86" fmla="*/ 190704 h 295113"/>
                <a:gd name="connsiteX87" fmla="*/ 483347 w 499017"/>
                <a:gd name="connsiteY87" fmla="*/ 174936 h 295113"/>
                <a:gd name="connsiteX88" fmla="*/ 493364 w 499017"/>
                <a:gd name="connsiteY88" fmla="*/ 182820 h 295113"/>
                <a:gd name="connsiteX89" fmla="*/ 481109 w 499017"/>
                <a:gd name="connsiteY89" fmla="*/ 198907 h 29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99017" h="295113">
                  <a:moveTo>
                    <a:pt x="485585" y="170141"/>
                  </a:moveTo>
                  <a:cubicBezTo>
                    <a:pt x="457454" y="157783"/>
                    <a:pt x="381372" y="178451"/>
                    <a:pt x="363257" y="186442"/>
                  </a:cubicBezTo>
                  <a:lnTo>
                    <a:pt x="325749" y="169928"/>
                  </a:lnTo>
                  <a:lnTo>
                    <a:pt x="366880" y="165667"/>
                  </a:lnTo>
                  <a:cubicBezTo>
                    <a:pt x="368372" y="165560"/>
                    <a:pt x="369438" y="164175"/>
                    <a:pt x="369225" y="162790"/>
                  </a:cubicBezTo>
                  <a:cubicBezTo>
                    <a:pt x="369118" y="161298"/>
                    <a:pt x="367946" y="160233"/>
                    <a:pt x="366348" y="160446"/>
                  </a:cubicBezTo>
                  <a:lnTo>
                    <a:pt x="315840" y="165667"/>
                  </a:lnTo>
                  <a:lnTo>
                    <a:pt x="289840" y="154267"/>
                  </a:lnTo>
                  <a:lnTo>
                    <a:pt x="342053" y="132852"/>
                  </a:lnTo>
                  <a:cubicBezTo>
                    <a:pt x="343438" y="132319"/>
                    <a:pt x="344077" y="130721"/>
                    <a:pt x="343544" y="129336"/>
                  </a:cubicBezTo>
                  <a:cubicBezTo>
                    <a:pt x="343012" y="127951"/>
                    <a:pt x="341413" y="127312"/>
                    <a:pt x="340028" y="127845"/>
                  </a:cubicBezTo>
                  <a:lnTo>
                    <a:pt x="283126" y="151177"/>
                  </a:lnTo>
                  <a:lnTo>
                    <a:pt x="257447" y="139884"/>
                  </a:lnTo>
                  <a:lnTo>
                    <a:pt x="317225" y="102808"/>
                  </a:lnTo>
                  <a:cubicBezTo>
                    <a:pt x="318504" y="102062"/>
                    <a:pt x="318823" y="100357"/>
                    <a:pt x="318077" y="99185"/>
                  </a:cubicBezTo>
                  <a:cubicBezTo>
                    <a:pt x="317331" y="97907"/>
                    <a:pt x="315626" y="97587"/>
                    <a:pt x="314455" y="98333"/>
                  </a:cubicBezTo>
                  <a:lnTo>
                    <a:pt x="251479" y="137327"/>
                  </a:lnTo>
                  <a:lnTo>
                    <a:pt x="224840" y="125607"/>
                  </a:lnTo>
                  <a:lnTo>
                    <a:pt x="291758" y="72550"/>
                  </a:lnTo>
                  <a:cubicBezTo>
                    <a:pt x="292930" y="71591"/>
                    <a:pt x="293143" y="69993"/>
                    <a:pt x="292184" y="68821"/>
                  </a:cubicBezTo>
                  <a:cubicBezTo>
                    <a:pt x="291225" y="67650"/>
                    <a:pt x="289627" y="67543"/>
                    <a:pt x="288454" y="68395"/>
                  </a:cubicBezTo>
                  <a:lnTo>
                    <a:pt x="219406" y="123264"/>
                  </a:lnTo>
                  <a:lnTo>
                    <a:pt x="187758" y="109413"/>
                  </a:lnTo>
                  <a:cubicBezTo>
                    <a:pt x="191701" y="102062"/>
                    <a:pt x="196070" y="94924"/>
                    <a:pt x="200439" y="87892"/>
                  </a:cubicBezTo>
                  <a:cubicBezTo>
                    <a:pt x="213971" y="65838"/>
                    <a:pt x="225692" y="46874"/>
                    <a:pt x="220685" y="30786"/>
                  </a:cubicBezTo>
                  <a:cubicBezTo>
                    <a:pt x="218021" y="22370"/>
                    <a:pt x="211201" y="15871"/>
                    <a:pt x="199479" y="10757"/>
                  </a:cubicBezTo>
                  <a:cubicBezTo>
                    <a:pt x="175398" y="209"/>
                    <a:pt x="131390" y="-2987"/>
                    <a:pt x="90046" y="2979"/>
                  </a:cubicBezTo>
                  <a:cubicBezTo>
                    <a:pt x="42735" y="9798"/>
                    <a:pt x="10021" y="26525"/>
                    <a:pt x="218" y="48792"/>
                  </a:cubicBezTo>
                  <a:cubicBezTo>
                    <a:pt x="-101" y="49644"/>
                    <a:pt x="-101" y="50496"/>
                    <a:pt x="431" y="51242"/>
                  </a:cubicBezTo>
                  <a:cubicBezTo>
                    <a:pt x="3415" y="56037"/>
                    <a:pt x="72783" y="168223"/>
                    <a:pt x="121054" y="189425"/>
                  </a:cubicBezTo>
                  <a:cubicBezTo>
                    <a:pt x="127767" y="192408"/>
                    <a:pt x="133734" y="193793"/>
                    <a:pt x="139169" y="193793"/>
                  </a:cubicBezTo>
                  <a:cubicBezTo>
                    <a:pt x="143111" y="193793"/>
                    <a:pt x="146734" y="193047"/>
                    <a:pt x="150144" y="191449"/>
                  </a:cubicBezTo>
                  <a:cubicBezTo>
                    <a:pt x="165381" y="184311"/>
                    <a:pt x="171455" y="162790"/>
                    <a:pt x="178488" y="137966"/>
                  </a:cubicBezTo>
                  <a:cubicBezTo>
                    <a:pt x="180726" y="130082"/>
                    <a:pt x="183070" y="121985"/>
                    <a:pt x="185734" y="114101"/>
                  </a:cubicBezTo>
                  <a:lnTo>
                    <a:pt x="217275" y="127951"/>
                  </a:lnTo>
                  <a:lnTo>
                    <a:pt x="223668" y="215954"/>
                  </a:lnTo>
                  <a:cubicBezTo>
                    <a:pt x="223775" y="217339"/>
                    <a:pt x="224947" y="218404"/>
                    <a:pt x="226332" y="218404"/>
                  </a:cubicBezTo>
                  <a:cubicBezTo>
                    <a:pt x="226439" y="218404"/>
                    <a:pt x="226439" y="218404"/>
                    <a:pt x="226545" y="218404"/>
                  </a:cubicBezTo>
                  <a:cubicBezTo>
                    <a:pt x="228037" y="218297"/>
                    <a:pt x="229102" y="217019"/>
                    <a:pt x="228996" y="215527"/>
                  </a:cubicBezTo>
                  <a:lnTo>
                    <a:pt x="222816" y="130295"/>
                  </a:lnTo>
                  <a:lnTo>
                    <a:pt x="249455" y="142015"/>
                  </a:lnTo>
                  <a:lnTo>
                    <a:pt x="263307" y="214675"/>
                  </a:lnTo>
                  <a:cubicBezTo>
                    <a:pt x="263520" y="215954"/>
                    <a:pt x="264692" y="216806"/>
                    <a:pt x="265971" y="216806"/>
                  </a:cubicBezTo>
                  <a:cubicBezTo>
                    <a:pt x="266184" y="216806"/>
                    <a:pt x="266291" y="216806"/>
                    <a:pt x="266504" y="216806"/>
                  </a:cubicBezTo>
                  <a:cubicBezTo>
                    <a:pt x="267996" y="216486"/>
                    <a:pt x="268848" y="215101"/>
                    <a:pt x="268635" y="213716"/>
                  </a:cubicBezTo>
                  <a:lnTo>
                    <a:pt x="255422" y="144572"/>
                  </a:lnTo>
                  <a:lnTo>
                    <a:pt x="281102" y="155865"/>
                  </a:lnTo>
                  <a:lnTo>
                    <a:pt x="302413" y="213610"/>
                  </a:lnTo>
                  <a:cubicBezTo>
                    <a:pt x="302840" y="214675"/>
                    <a:pt x="303799" y="215314"/>
                    <a:pt x="304865" y="215314"/>
                  </a:cubicBezTo>
                  <a:cubicBezTo>
                    <a:pt x="305184" y="215314"/>
                    <a:pt x="305503" y="215314"/>
                    <a:pt x="305823" y="215101"/>
                  </a:cubicBezTo>
                  <a:cubicBezTo>
                    <a:pt x="307208" y="214569"/>
                    <a:pt x="307955" y="213077"/>
                    <a:pt x="307422" y="211692"/>
                  </a:cubicBezTo>
                  <a:lnTo>
                    <a:pt x="287922" y="158741"/>
                  </a:lnTo>
                  <a:lnTo>
                    <a:pt x="313922" y="170141"/>
                  </a:lnTo>
                  <a:lnTo>
                    <a:pt x="344291" y="210840"/>
                  </a:lnTo>
                  <a:cubicBezTo>
                    <a:pt x="344823" y="211585"/>
                    <a:pt x="345569" y="211905"/>
                    <a:pt x="346422" y="211905"/>
                  </a:cubicBezTo>
                  <a:cubicBezTo>
                    <a:pt x="346954" y="211905"/>
                    <a:pt x="347487" y="211692"/>
                    <a:pt x="348020" y="211372"/>
                  </a:cubicBezTo>
                  <a:cubicBezTo>
                    <a:pt x="349192" y="210520"/>
                    <a:pt x="349405" y="208815"/>
                    <a:pt x="348553" y="207643"/>
                  </a:cubicBezTo>
                  <a:lnTo>
                    <a:pt x="323831" y="174509"/>
                  </a:lnTo>
                  <a:lnTo>
                    <a:pt x="361340" y="190917"/>
                  </a:lnTo>
                  <a:cubicBezTo>
                    <a:pt x="367733" y="209668"/>
                    <a:pt x="404069" y="279665"/>
                    <a:pt x="432093" y="291917"/>
                  </a:cubicBezTo>
                  <a:cubicBezTo>
                    <a:pt x="436888" y="294048"/>
                    <a:pt x="440831" y="295113"/>
                    <a:pt x="444027" y="295113"/>
                  </a:cubicBezTo>
                  <a:cubicBezTo>
                    <a:pt x="446265" y="295113"/>
                    <a:pt x="448183" y="294580"/>
                    <a:pt x="449782" y="293515"/>
                  </a:cubicBezTo>
                  <a:cubicBezTo>
                    <a:pt x="455536" y="289786"/>
                    <a:pt x="455536" y="280730"/>
                    <a:pt x="455642" y="269224"/>
                  </a:cubicBezTo>
                  <a:cubicBezTo>
                    <a:pt x="455749" y="258037"/>
                    <a:pt x="455749" y="244187"/>
                    <a:pt x="461183" y="231828"/>
                  </a:cubicBezTo>
                  <a:cubicBezTo>
                    <a:pt x="466618" y="219469"/>
                    <a:pt x="476741" y="209987"/>
                    <a:pt x="484946" y="202423"/>
                  </a:cubicBezTo>
                  <a:cubicBezTo>
                    <a:pt x="493364" y="194539"/>
                    <a:pt x="499970" y="188360"/>
                    <a:pt x="498904" y="181648"/>
                  </a:cubicBezTo>
                  <a:cubicBezTo>
                    <a:pt x="497839" y="177493"/>
                    <a:pt x="493683" y="173764"/>
                    <a:pt x="485585" y="170141"/>
                  </a:cubicBezTo>
                  <a:close/>
                  <a:moveTo>
                    <a:pt x="173267" y="136688"/>
                  </a:moveTo>
                  <a:cubicBezTo>
                    <a:pt x="166873" y="159274"/>
                    <a:pt x="160799" y="180689"/>
                    <a:pt x="147799" y="186868"/>
                  </a:cubicBezTo>
                  <a:cubicBezTo>
                    <a:pt x="141300" y="189958"/>
                    <a:pt x="133308" y="189212"/>
                    <a:pt x="123185" y="184737"/>
                  </a:cubicBezTo>
                  <a:cubicBezTo>
                    <a:pt x="79070" y="165347"/>
                    <a:pt x="13431" y="62216"/>
                    <a:pt x="5652" y="49857"/>
                  </a:cubicBezTo>
                  <a:cubicBezTo>
                    <a:pt x="15456" y="29934"/>
                    <a:pt x="46251" y="14805"/>
                    <a:pt x="90791" y="8413"/>
                  </a:cubicBezTo>
                  <a:cubicBezTo>
                    <a:pt x="131177" y="2553"/>
                    <a:pt x="174012" y="5536"/>
                    <a:pt x="197348" y="15764"/>
                  </a:cubicBezTo>
                  <a:cubicBezTo>
                    <a:pt x="207471" y="20239"/>
                    <a:pt x="213438" y="25673"/>
                    <a:pt x="215570" y="32491"/>
                  </a:cubicBezTo>
                  <a:cubicBezTo>
                    <a:pt x="219832" y="46235"/>
                    <a:pt x="208217" y="65199"/>
                    <a:pt x="195857" y="85229"/>
                  </a:cubicBezTo>
                  <a:cubicBezTo>
                    <a:pt x="191061" y="93113"/>
                    <a:pt x="186054" y="101210"/>
                    <a:pt x="181685" y="109520"/>
                  </a:cubicBezTo>
                  <a:cubicBezTo>
                    <a:pt x="181685" y="109626"/>
                    <a:pt x="181685" y="109626"/>
                    <a:pt x="181578" y="109733"/>
                  </a:cubicBezTo>
                  <a:cubicBezTo>
                    <a:pt x="181578" y="109733"/>
                    <a:pt x="181578" y="109733"/>
                    <a:pt x="181578" y="109733"/>
                  </a:cubicBezTo>
                  <a:cubicBezTo>
                    <a:pt x="181578" y="109733"/>
                    <a:pt x="181578" y="109733"/>
                    <a:pt x="181578" y="109733"/>
                  </a:cubicBezTo>
                  <a:cubicBezTo>
                    <a:pt x="181578" y="109839"/>
                    <a:pt x="181471" y="109839"/>
                    <a:pt x="181471" y="109946"/>
                  </a:cubicBezTo>
                  <a:cubicBezTo>
                    <a:pt x="178381" y="118682"/>
                    <a:pt x="175717" y="127845"/>
                    <a:pt x="173267" y="136688"/>
                  </a:cubicBezTo>
                  <a:close/>
                  <a:moveTo>
                    <a:pt x="481109" y="198907"/>
                  </a:moveTo>
                  <a:cubicBezTo>
                    <a:pt x="472585" y="206898"/>
                    <a:pt x="461929" y="216699"/>
                    <a:pt x="456069" y="230124"/>
                  </a:cubicBezTo>
                  <a:cubicBezTo>
                    <a:pt x="450208" y="243548"/>
                    <a:pt x="450101" y="258037"/>
                    <a:pt x="449995" y="269650"/>
                  </a:cubicBezTo>
                  <a:cubicBezTo>
                    <a:pt x="449888" y="279132"/>
                    <a:pt x="449888" y="287336"/>
                    <a:pt x="446585" y="289466"/>
                  </a:cubicBezTo>
                  <a:cubicBezTo>
                    <a:pt x="444454" y="290851"/>
                    <a:pt x="440192" y="290212"/>
                    <a:pt x="434011" y="287442"/>
                  </a:cubicBezTo>
                  <a:cubicBezTo>
                    <a:pt x="409396" y="276682"/>
                    <a:pt x="374339" y="212544"/>
                    <a:pt x="366454" y="190704"/>
                  </a:cubicBezTo>
                  <a:cubicBezTo>
                    <a:pt x="387766" y="181648"/>
                    <a:pt x="458733" y="164175"/>
                    <a:pt x="483347" y="174936"/>
                  </a:cubicBezTo>
                  <a:cubicBezTo>
                    <a:pt x="489527" y="177706"/>
                    <a:pt x="492937" y="180263"/>
                    <a:pt x="493364" y="182820"/>
                  </a:cubicBezTo>
                  <a:cubicBezTo>
                    <a:pt x="494003" y="186868"/>
                    <a:pt x="488036" y="192408"/>
                    <a:pt x="481109" y="198907"/>
                  </a:cubicBezTo>
                  <a:close/>
                </a:path>
              </a:pathLst>
            </a:custGeom>
            <a:solidFill>
              <a:srgbClr val="003A78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95" name="Dowolny kształt 188">
              <a:extLst>
                <a:ext uri="{FF2B5EF4-FFF2-40B4-BE49-F238E27FC236}">
                  <a16:creationId xmlns:a16="http://schemas.microsoft.com/office/drawing/2014/main" id="{68B6F8D6-0F82-2313-D7D3-4E0E21835095}"/>
                </a:ext>
              </a:extLst>
            </p:cNvPr>
            <p:cNvSpPr/>
            <p:nvPr/>
          </p:nvSpPr>
          <p:spPr>
            <a:xfrm>
              <a:off x="-841826" y="2967520"/>
              <a:ext cx="35604" cy="35509"/>
            </a:xfrm>
            <a:custGeom>
              <a:avLst/>
              <a:gdLst>
                <a:gd name="connsiteX0" fmla="*/ 24950 w 35604"/>
                <a:gd name="connsiteY0" fmla="*/ 1523 h 35509"/>
                <a:gd name="connsiteX1" fmla="*/ 11310 w 35604"/>
                <a:gd name="connsiteY1" fmla="*/ 1203 h 35509"/>
                <a:gd name="connsiteX2" fmla="*/ 1507 w 35604"/>
                <a:gd name="connsiteY2" fmla="*/ 10579 h 35509"/>
                <a:gd name="connsiteX3" fmla="*/ 10671 w 35604"/>
                <a:gd name="connsiteY3" fmla="*/ 34018 h 35509"/>
                <a:gd name="connsiteX4" fmla="*/ 17810 w 35604"/>
                <a:gd name="connsiteY4" fmla="*/ 35509 h 35509"/>
                <a:gd name="connsiteX5" fmla="*/ 24310 w 35604"/>
                <a:gd name="connsiteY5" fmla="*/ 34231 h 35509"/>
                <a:gd name="connsiteX6" fmla="*/ 34114 w 35604"/>
                <a:gd name="connsiteY6" fmla="*/ 24855 h 35509"/>
                <a:gd name="connsiteX7" fmla="*/ 24950 w 35604"/>
                <a:gd name="connsiteY7" fmla="*/ 1523 h 35509"/>
                <a:gd name="connsiteX8" fmla="*/ 29212 w 35604"/>
                <a:gd name="connsiteY8" fmla="*/ 22831 h 35509"/>
                <a:gd name="connsiteX9" fmla="*/ 22286 w 35604"/>
                <a:gd name="connsiteY9" fmla="*/ 29436 h 35509"/>
                <a:gd name="connsiteX10" fmla="*/ 12695 w 35604"/>
                <a:gd name="connsiteY10" fmla="*/ 29223 h 35509"/>
                <a:gd name="connsiteX11" fmla="*/ 6302 w 35604"/>
                <a:gd name="connsiteY11" fmla="*/ 12816 h 35509"/>
                <a:gd name="connsiteX12" fmla="*/ 13228 w 35604"/>
                <a:gd name="connsiteY12" fmla="*/ 6211 h 35509"/>
                <a:gd name="connsiteX13" fmla="*/ 17810 w 35604"/>
                <a:gd name="connsiteY13" fmla="*/ 5358 h 35509"/>
                <a:gd name="connsiteX14" fmla="*/ 22818 w 35604"/>
                <a:gd name="connsiteY14" fmla="*/ 6424 h 35509"/>
                <a:gd name="connsiteX15" fmla="*/ 29212 w 35604"/>
                <a:gd name="connsiteY15" fmla="*/ 22831 h 3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604" h="35509">
                  <a:moveTo>
                    <a:pt x="24950" y="1523"/>
                  </a:moveTo>
                  <a:cubicBezTo>
                    <a:pt x="20581" y="-395"/>
                    <a:pt x="15786" y="-501"/>
                    <a:pt x="11310" y="1203"/>
                  </a:cubicBezTo>
                  <a:cubicBezTo>
                    <a:pt x="6835" y="2908"/>
                    <a:pt x="3425" y="6317"/>
                    <a:pt x="1507" y="10579"/>
                  </a:cubicBezTo>
                  <a:cubicBezTo>
                    <a:pt x="-2436" y="19528"/>
                    <a:pt x="1614" y="30076"/>
                    <a:pt x="10671" y="34018"/>
                  </a:cubicBezTo>
                  <a:cubicBezTo>
                    <a:pt x="12909" y="34977"/>
                    <a:pt x="15359" y="35509"/>
                    <a:pt x="17810" y="35509"/>
                  </a:cubicBezTo>
                  <a:cubicBezTo>
                    <a:pt x="20048" y="35509"/>
                    <a:pt x="22179" y="35083"/>
                    <a:pt x="24310" y="34231"/>
                  </a:cubicBezTo>
                  <a:cubicBezTo>
                    <a:pt x="28786" y="32526"/>
                    <a:pt x="32195" y="29117"/>
                    <a:pt x="34114" y="24855"/>
                  </a:cubicBezTo>
                  <a:cubicBezTo>
                    <a:pt x="38056" y="16012"/>
                    <a:pt x="33900" y="5465"/>
                    <a:pt x="24950" y="1523"/>
                  </a:cubicBezTo>
                  <a:close/>
                  <a:moveTo>
                    <a:pt x="29212" y="22831"/>
                  </a:moveTo>
                  <a:cubicBezTo>
                    <a:pt x="27933" y="25921"/>
                    <a:pt x="25482" y="28265"/>
                    <a:pt x="22286" y="29436"/>
                  </a:cubicBezTo>
                  <a:cubicBezTo>
                    <a:pt x="19196" y="30608"/>
                    <a:pt x="15786" y="30608"/>
                    <a:pt x="12695" y="29223"/>
                  </a:cubicBezTo>
                  <a:cubicBezTo>
                    <a:pt x="6409" y="26453"/>
                    <a:pt x="3532" y="19102"/>
                    <a:pt x="6302" y="12816"/>
                  </a:cubicBezTo>
                  <a:cubicBezTo>
                    <a:pt x="7687" y="9727"/>
                    <a:pt x="10138" y="7383"/>
                    <a:pt x="13228" y="6211"/>
                  </a:cubicBezTo>
                  <a:cubicBezTo>
                    <a:pt x="14720" y="5678"/>
                    <a:pt x="16212" y="5358"/>
                    <a:pt x="17810" y="5358"/>
                  </a:cubicBezTo>
                  <a:cubicBezTo>
                    <a:pt x="19515" y="5358"/>
                    <a:pt x="21220" y="5678"/>
                    <a:pt x="22818" y="6424"/>
                  </a:cubicBezTo>
                  <a:cubicBezTo>
                    <a:pt x="29105" y="9194"/>
                    <a:pt x="31982" y="16545"/>
                    <a:pt x="29212" y="22831"/>
                  </a:cubicBezTo>
                  <a:close/>
                </a:path>
              </a:pathLst>
            </a:custGeom>
            <a:solidFill>
              <a:srgbClr val="003A78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B4CACB5-9D71-1DD4-86A0-ACF579B59291}"/>
              </a:ext>
            </a:extLst>
          </p:cNvPr>
          <p:cNvGrpSpPr>
            <a:grpSpLocks noChangeAspect="1"/>
          </p:cNvGrpSpPr>
          <p:nvPr/>
        </p:nvGrpSpPr>
        <p:grpSpPr>
          <a:xfrm>
            <a:off x="1937451" y="3002576"/>
            <a:ext cx="371883" cy="194108"/>
            <a:chOff x="-749802" y="1810324"/>
            <a:chExt cx="636638" cy="332299"/>
          </a:xfrm>
        </p:grpSpPr>
        <p:sp>
          <p:nvSpPr>
            <p:cNvPr id="96" name="Dowolny kształt 189">
              <a:extLst>
                <a:ext uri="{FF2B5EF4-FFF2-40B4-BE49-F238E27FC236}">
                  <a16:creationId xmlns:a16="http://schemas.microsoft.com/office/drawing/2014/main" id="{E0BA3882-BE67-5E0A-1C91-0E0E21FF5C21}"/>
                </a:ext>
              </a:extLst>
            </p:cNvPr>
            <p:cNvSpPr/>
            <p:nvPr/>
          </p:nvSpPr>
          <p:spPr>
            <a:xfrm>
              <a:off x="-463646" y="1971685"/>
              <a:ext cx="88409" cy="135566"/>
            </a:xfrm>
            <a:custGeom>
              <a:avLst/>
              <a:gdLst>
                <a:gd name="connsiteX0" fmla="*/ 80080 w 88409"/>
                <a:gd name="connsiteY0" fmla="*/ 473 h 135566"/>
                <a:gd name="connsiteX1" fmla="*/ 77735 w 88409"/>
                <a:gd name="connsiteY1" fmla="*/ 154 h 135566"/>
                <a:gd name="connsiteX2" fmla="*/ 1867 w 88409"/>
                <a:gd name="connsiteY2" fmla="*/ 26043 h 135566"/>
                <a:gd name="connsiteX3" fmla="*/ 56 w 88409"/>
                <a:gd name="connsiteY3" fmla="*/ 28067 h 135566"/>
                <a:gd name="connsiteX4" fmla="*/ 908 w 88409"/>
                <a:gd name="connsiteY4" fmla="*/ 30624 h 135566"/>
                <a:gd name="connsiteX5" fmla="*/ 2506 w 88409"/>
                <a:gd name="connsiteY5" fmla="*/ 32329 h 135566"/>
                <a:gd name="connsiteX6" fmla="*/ 57596 w 88409"/>
                <a:gd name="connsiteY6" fmla="*/ 127363 h 135566"/>
                <a:gd name="connsiteX7" fmla="*/ 71768 w 88409"/>
                <a:gd name="connsiteY7" fmla="*/ 135567 h 135566"/>
                <a:gd name="connsiteX8" fmla="*/ 72834 w 88409"/>
                <a:gd name="connsiteY8" fmla="*/ 135567 h 135566"/>
                <a:gd name="connsiteX9" fmla="*/ 88391 w 88409"/>
                <a:gd name="connsiteY9" fmla="*/ 118094 h 135566"/>
                <a:gd name="connsiteX10" fmla="*/ 88391 w 88409"/>
                <a:gd name="connsiteY10" fmla="*/ 118094 h 135566"/>
                <a:gd name="connsiteX11" fmla="*/ 81358 w 88409"/>
                <a:gd name="connsiteY11" fmla="*/ 2498 h 135566"/>
                <a:gd name="connsiteX12" fmla="*/ 80080 w 88409"/>
                <a:gd name="connsiteY12" fmla="*/ 473 h 135566"/>
                <a:gd name="connsiteX13" fmla="*/ 72408 w 88409"/>
                <a:gd name="connsiteY13" fmla="*/ 130240 h 135566"/>
                <a:gd name="connsiteX14" fmla="*/ 62178 w 88409"/>
                <a:gd name="connsiteY14" fmla="*/ 124699 h 135566"/>
                <a:gd name="connsiteX15" fmla="*/ 7195 w 88409"/>
                <a:gd name="connsiteY15" fmla="*/ 29879 h 135566"/>
                <a:gd name="connsiteX16" fmla="*/ 76030 w 88409"/>
                <a:gd name="connsiteY16" fmla="*/ 6333 h 135566"/>
                <a:gd name="connsiteX17" fmla="*/ 82850 w 88409"/>
                <a:gd name="connsiteY17" fmla="*/ 118414 h 135566"/>
                <a:gd name="connsiteX18" fmla="*/ 72408 w 88409"/>
                <a:gd name="connsiteY18" fmla="*/ 130240 h 13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409" h="135566">
                  <a:moveTo>
                    <a:pt x="80080" y="473"/>
                  </a:moveTo>
                  <a:cubicBezTo>
                    <a:pt x="79440" y="47"/>
                    <a:pt x="78481" y="-166"/>
                    <a:pt x="77735" y="154"/>
                  </a:cubicBezTo>
                  <a:lnTo>
                    <a:pt x="1867" y="26043"/>
                  </a:lnTo>
                  <a:cubicBezTo>
                    <a:pt x="1014" y="26363"/>
                    <a:pt x="268" y="27109"/>
                    <a:pt x="56" y="28067"/>
                  </a:cubicBezTo>
                  <a:cubicBezTo>
                    <a:pt x="-158" y="29026"/>
                    <a:pt x="268" y="29985"/>
                    <a:pt x="908" y="30624"/>
                  </a:cubicBezTo>
                  <a:cubicBezTo>
                    <a:pt x="1654" y="31264"/>
                    <a:pt x="2187" y="31796"/>
                    <a:pt x="2506" y="32329"/>
                  </a:cubicBezTo>
                  <a:lnTo>
                    <a:pt x="57596" y="127363"/>
                  </a:lnTo>
                  <a:cubicBezTo>
                    <a:pt x="60473" y="132477"/>
                    <a:pt x="66014" y="135567"/>
                    <a:pt x="71768" y="135567"/>
                  </a:cubicBezTo>
                  <a:cubicBezTo>
                    <a:pt x="72088" y="135567"/>
                    <a:pt x="72408" y="135567"/>
                    <a:pt x="72834" y="135567"/>
                  </a:cubicBezTo>
                  <a:cubicBezTo>
                    <a:pt x="81891" y="135034"/>
                    <a:pt x="88817" y="127150"/>
                    <a:pt x="88391" y="118094"/>
                  </a:cubicBezTo>
                  <a:cubicBezTo>
                    <a:pt x="88391" y="118094"/>
                    <a:pt x="88391" y="118094"/>
                    <a:pt x="88391" y="118094"/>
                  </a:cubicBezTo>
                  <a:lnTo>
                    <a:pt x="81358" y="2498"/>
                  </a:lnTo>
                  <a:cubicBezTo>
                    <a:pt x="81145" y="1752"/>
                    <a:pt x="80719" y="1006"/>
                    <a:pt x="80080" y="473"/>
                  </a:cubicBezTo>
                  <a:close/>
                  <a:moveTo>
                    <a:pt x="72408" y="130240"/>
                  </a:moveTo>
                  <a:cubicBezTo>
                    <a:pt x="68465" y="130559"/>
                    <a:pt x="64202" y="128322"/>
                    <a:pt x="62178" y="124699"/>
                  </a:cubicBezTo>
                  <a:lnTo>
                    <a:pt x="7195" y="29879"/>
                  </a:lnTo>
                  <a:lnTo>
                    <a:pt x="76030" y="6333"/>
                  </a:lnTo>
                  <a:lnTo>
                    <a:pt x="82850" y="118414"/>
                  </a:lnTo>
                  <a:cubicBezTo>
                    <a:pt x="83277" y="124593"/>
                    <a:pt x="78588" y="129813"/>
                    <a:pt x="72408" y="130240"/>
                  </a:cubicBezTo>
                  <a:close/>
                </a:path>
              </a:pathLst>
            </a:custGeom>
            <a:solidFill>
              <a:srgbClr val="003A78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98" name="Dowolny kształt 190">
              <a:extLst>
                <a:ext uri="{FF2B5EF4-FFF2-40B4-BE49-F238E27FC236}">
                  <a16:creationId xmlns:a16="http://schemas.microsoft.com/office/drawing/2014/main" id="{140C0DDE-0C6F-AAC9-1172-71DBBFFC3716}"/>
                </a:ext>
              </a:extLst>
            </p:cNvPr>
            <p:cNvSpPr/>
            <p:nvPr/>
          </p:nvSpPr>
          <p:spPr>
            <a:xfrm>
              <a:off x="-749802" y="1810324"/>
              <a:ext cx="636638" cy="332299"/>
            </a:xfrm>
            <a:custGeom>
              <a:avLst/>
              <a:gdLst>
                <a:gd name="connsiteX0" fmla="*/ 574768 w 636638"/>
                <a:gd name="connsiteY0" fmla="*/ 99082 h 332299"/>
                <a:gd name="connsiteX1" fmla="*/ 606522 w 636638"/>
                <a:gd name="connsiteY1" fmla="*/ 111228 h 332299"/>
                <a:gd name="connsiteX2" fmla="*/ 634546 w 636638"/>
                <a:gd name="connsiteY2" fmla="*/ 101000 h 332299"/>
                <a:gd name="connsiteX3" fmla="*/ 635186 w 636638"/>
                <a:gd name="connsiteY3" fmla="*/ 83741 h 332299"/>
                <a:gd name="connsiteX4" fmla="*/ 622932 w 636638"/>
                <a:gd name="connsiteY4" fmla="*/ 71595 h 332299"/>
                <a:gd name="connsiteX5" fmla="*/ 582973 w 636638"/>
                <a:gd name="connsiteY5" fmla="*/ 56253 h 332299"/>
                <a:gd name="connsiteX6" fmla="*/ 555481 w 636638"/>
                <a:gd name="connsiteY6" fmla="*/ 55721 h 332299"/>
                <a:gd name="connsiteX7" fmla="*/ 420793 w 636638"/>
                <a:gd name="connsiteY7" fmla="*/ 101853 h 332299"/>
                <a:gd name="connsiteX8" fmla="*/ 439440 w 636638"/>
                <a:gd name="connsiteY8" fmla="*/ 3196 h 332299"/>
                <a:gd name="connsiteX9" fmla="*/ 438801 w 636638"/>
                <a:gd name="connsiteY9" fmla="*/ 959 h 332299"/>
                <a:gd name="connsiteX10" fmla="*/ 436670 w 636638"/>
                <a:gd name="connsiteY10" fmla="*/ 0 h 332299"/>
                <a:gd name="connsiteX11" fmla="*/ 89294 w 636638"/>
                <a:gd name="connsiteY11" fmla="*/ 13637 h 332299"/>
                <a:gd name="connsiteX12" fmla="*/ 87057 w 636638"/>
                <a:gd name="connsiteY12" fmla="*/ 14916 h 332299"/>
                <a:gd name="connsiteX13" fmla="*/ 86951 w 636638"/>
                <a:gd name="connsiteY13" fmla="*/ 17473 h 332299"/>
                <a:gd name="connsiteX14" fmla="*/ 163139 w 636638"/>
                <a:gd name="connsiteY14" fmla="*/ 165457 h 332299"/>
                <a:gd name="connsiteX15" fmla="*/ 96753 w 636638"/>
                <a:gd name="connsiteY15" fmla="*/ 138822 h 332299"/>
                <a:gd name="connsiteX16" fmla="*/ 0 w 636638"/>
                <a:gd name="connsiteY16" fmla="*/ 235561 h 332299"/>
                <a:gd name="connsiteX17" fmla="*/ 96753 w 636638"/>
                <a:gd name="connsiteY17" fmla="*/ 332299 h 332299"/>
                <a:gd name="connsiteX18" fmla="*/ 193507 w 636638"/>
                <a:gd name="connsiteY18" fmla="*/ 235561 h 332299"/>
                <a:gd name="connsiteX19" fmla="*/ 192868 w 636638"/>
                <a:gd name="connsiteY19" fmla="*/ 225013 h 332299"/>
                <a:gd name="connsiteX20" fmla="*/ 270761 w 636638"/>
                <a:gd name="connsiteY20" fmla="*/ 198804 h 332299"/>
                <a:gd name="connsiteX21" fmla="*/ 272253 w 636638"/>
                <a:gd name="connsiteY21" fmla="*/ 203066 h 332299"/>
                <a:gd name="connsiteX22" fmla="*/ 327343 w 636638"/>
                <a:gd name="connsiteY22" fmla="*/ 298100 h 332299"/>
                <a:gd name="connsiteX23" fmla="*/ 345244 w 636638"/>
                <a:gd name="connsiteY23" fmla="*/ 313442 h 332299"/>
                <a:gd name="connsiteX24" fmla="*/ 357818 w 636638"/>
                <a:gd name="connsiteY24" fmla="*/ 315786 h 332299"/>
                <a:gd name="connsiteX25" fmla="*/ 360162 w 636638"/>
                <a:gd name="connsiteY25" fmla="*/ 315679 h 332299"/>
                <a:gd name="connsiteX26" fmla="*/ 393195 w 636638"/>
                <a:gd name="connsiteY26" fmla="*/ 278283 h 332299"/>
                <a:gd name="connsiteX27" fmla="*/ 385949 w 636638"/>
                <a:gd name="connsiteY27" fmla="*/ 160024 h 332299"/>
                <a:gd name="connsiteX28" fmla="*/ 385949 w 636638"/>
                <a:gd name="connsiteY28" fmla="*/ 159597 h 332299"/>
                <a:gd name="connsiteX29" fmla="*/ 563793 w 636638"/>
                <a:gd name="connsiteY29" fmla="*/ 98869 h 332299"/>
                <a:gd name="connsiteX30" fmla="*/ 574768 w 636638"/>
                <a:gd name="connsiteY30" fmla="*/ 99082 h 332299"/>
                <a:gd name="connsiteX31" fmla="*/ 433580 w 636638"/>
                <a:gd name="connsiteY31" fmla="*/ 5540 h 332299"/>
                <a:gd name="connsiteX32" fmla="*/ 415039 w 636638"/>
                <a:gd name="connsiteY32" fmla="*/ 103877 h 332299"/>
                <a:gd name="connsiteX33" fmla="*/ 323293 w 636638"/>
                <a:gd name="connsiteY33" fmla="*/ 135306 h 332299"/>
                <a:gd name="connsiteX34" fmla="*/ 179229 w 636638"/>
                <a:gd name="connsiteY34" fmla="*/ 184634 h 332299"/>
                <a:gd name="connsiteX35" fmla="*/ 93877 w 636638"/>
                <a:gd name="connsiteY35" fmla="*/ 18858 h 332299"/>
                <a:gd name="connsiteX36" fmla="*/ 433580 w 636638"/>
                <a:gd name="connsiteY36" fmla="*/ 5540 h 332299"/>
                <a:gd name="connsiteX37" fmla="*/ 96860 w 636638"/>
                <a:gd name="connsiteY37" fmla="*/ 326972 h 332299"/>
                <a:gd name="connsiteX38" fmla="*/ 5435 w 636638"/>
                <a:gd name="connsiteY38" fmla="*/ 235561 h 332299"/>
                <a:gd name="connsiteX39" fmla="*/ 96860 w 636638"/>
                <a:gd name="connsiteY39" fmla="*/ 144149 h 332299"/>
                <a:gd name="connsiteX40" fmla="*/ 188286 w 636638"/>
                <a:gd name="connsiteY40" fmla="*/ 235561 h 332299"/>
                <a:gd name="connsiteX41" fmla="*/ 96860 w 636638"/>
                <a:gd name="connsiteY41" fmla="*/ 326972 h 332299"/>
                <a:gd name="connsiteX42" fmla="*/ 562088 w 636638"/>
                <a:gd name="connsiteY42" fmla="*/ 93862 h 332299"/>
                <a:gd name="connsiteX43" fmla="*/ 381793 w 636638"/>
                <a:gd name="connsiteY43" fmla="*/ 155442 h 332299"/>
                <a:gd name="connsiteX44" fmla="*/ 380301 w 636638"/>
                <a:gd name="connsiteY44" fmla="*/ 157040 h 332299"/>
                <a:gd name="connsiteX45" fmla="*/ 380301 w 636638"/>
                <a:gd name="connsiteY45" fmla="*/ 159278 h 332299"/>
                <a:gd name="connsiteX46" fmla="*/ 380621 w 636638"/>
                <a:gd name="connsiteY46" fmla="*/ 160450 h 332299"/>
                <a:gd name="connsiteX47" fmla="*/ 387867 w 636638"/>
                <a:gd name="connsiteY47" fmla="*/ 278603 h 332299"/>
                <a:gd name="connsiteX48" fmla="*/ 359736 w 636638"/>
                <a:gd name="connsiteY48" fmla="*/ 310352 h 332299"/>
                <a:gd name="connsiteX49" fmla="*/ 347162 w 636638"/>
                <a:gd name="connsiteY49" fmla="*/ 308434 h 332299"/>
                <a:gd name="connsiteX50" fmla="*/ 332031 w 636638"/>
                <a:gd name="connsiteY50" fmla="*/ 295436 h 332299"/>
                <a:gd name="connsiteX51" fmla="*/ 276941 w 636638"/>
                <a:gd name="connsiteY51" fmla="*/ 200402 h 332299"/>
                <a:gd name="connsiteX52" fmla="*/ 276302 w 636638"/>
                <a:gd name="connsiteY52" fmla="*/ 195608 h 332299"/>
                <a:gd name="connsiteX53" fmla="*/ 275450 w 636638"/>
                <a:gd name="connsiteY53" fmla="*/ 193051 h 332299"/>
                <a:gd name="connsiteX54" fmla="*/ 272786 w 636638"/>
                <a:gd name="connsiteY54" fmla="*/ 192518 h 332299"/>
                <a:gd name="connsiteX55" fmla="*/ 192122 w 636638"/>
                <a:gd name="connsiteY55" fmla="*/ 219686 h 332299"/>
                <a:gd name="connsiteX56" fmla="*/ 181786 w 636638"/>
                <a:gd name="connsiteY56" fmla="*/ 189322 h 332299"/>
                <a:gd name="connsiteX57" fmla="*/ 418236 w 636638"/>
                <a:gd name="connsiteY57" fmla="*/ 108352 h 332299"/>
                <a:gd name="connsiteX58" fmla="*/ 418236 w 636638"/>
                <a:gd name="connsiteY58" fmla="*/ 108352 h 332299"/>
                <a:gd name="connsiteX59" fmla="*/ 557292 w 636638"/>
                <a:gd name="connsiteY59" fmla="*/ 60728 h 332299"/>
                <a:gd name="connsiteX60" fmla="*/ 581161 w 636638"/>
                <a:gd name="connsiteY60" fmla="*/ 61154 h 332299"/>
                <a:gd name="connsiteX61" fmla="*/ 621120 w 636638"/>
                <a:gd name="connsiteY61" fmla="*/ 76496 h 332299"/>
                <a:gd name="connsiteX62" fmla="*/ 630391 w 636638"/>
                <a:gd name="connsiteY62" fmla="*/ 85658 h 332299"/>
                <a:gd name="connsiteX63" fmla="*/ 629964 w 636638"/>
                <a:gd name="connsiteY63" fmla="*/ 98550 h 332299"/>
                <a:gd name="connsiteX64" fmla="*/ 608653 w 636638"/>
                <a:gd name="connsiteY64" fmla="*/ 106221 h 332299"/>
                <a:gd name="connsiteX65" fmla="*/ 576792 w 636638"/>
                <a:gd name="connsiteY65" fmla="*/ 94075 h 332299"/>
                <a:gd name="connsiteX66" fmla="*/ 562088 w 636638"/>
                <a:gd name="connsiteY66" fmla="*/ 93862 h 33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36638" h="332299">
                  <a:moveTo>
                    <a:pt x="574768" y="99082"/>
                  </a:moveTo>
                  <a:lnTo>
                    <a:pt x="606522" y="111228"/>
                  </a:lnTo>
                  <a:cubicBezTo>
                    <a:pt x="617178" y="115596"/>
                    <a:pt x="629112" y="111228"/>
                    <a:pt x="634546" y="101000"/>
                  </a:cubicBezTo>
                  <a:cubicBezTo>
                    <a:pt x="637103" y="95567"/>
                    <a:pt x="637317" y="89281"/>
                    <a:pt x="635186" y="83741"/>
                  </a:cubicBezTo>
                  <a:cubicBezTo>
                    <a:pt x="632948" y="78201"/>
                    <a:pt x="628579" y="73726"/>
                    <a:pt x="622932" y="71595"/>
                  </a:cubicBezTo>
                  <a:lnTo>
                    <a:pt x="582973" y="56253"/>
                  </a:lnTo>
                  <a:cubicBezTo>
                    <a:pt x="574128" y="52844"/>
                    <a:pt x="564432" y="52737"/>
                    <a:pt x="555481" y="55721"/>
                  </a:cubicBezTo>
                  <a:lnTo>
                    <a:pt x="420793" y="101853"/>
                  </a:lnTo>
                  <a:lnTo>
                    <a:pt x="439440" y="3196"/>
                  </a:lnTo>
                  <a:cubicBezTo>
                    <a:pt x="439547" y="2450"/>
                    <a:pt x="439334" y="1598"/>
                    <a:pt x="438801" y="959"/>
                  </a:cubicBezTo>
                  <a:cubicBezTo>
                    <a:pt x="438268" y="320"/>
                    <a:pt x="437523" y="0"/>
                    <a:pt x="436670" y="0"/>
                  </a:cubicBezTo>
                  <a:lnTo>
                    <a:pt x="89294" y="13637"/>
                  </a:lnTo>
                  <a:cubicBezTo>
                    <a:pt x="88442" y="13637"/>
                    <a:pt x="87590" y="14170"/>
                    <a:pt x="87057" y="14916"/>
                  </a:cubicBezTo>
                  <a:cubicBezTo>
                    <a:pt x="86524" y="15662"/>
                    <a:pt x="86524" y="16620"/>
                    <a:pt x="86951" y="17473"/>
                  </a:cubicBezTo>
                  <a:lnTo>
                    <a:pt x="163139" y="165457"/>
                  </a:lnTo>
                  <a:cubicBezTo>
                    <a:pt x="145770" y="149050"/>
                    <a:pt x="122434" y="138822"/>
                    <a:pt x="96753" y="138822"/>
                  </a:cubicBezTo>
                  <a:cubicBezTo>
                    <a:pt x="43475" y="138822"/>
                    <a:pt x="0" y="182184"/>
                    <a:pt x="0" y="235561"/>
                  </a:cubicBezTo>
                  <a:cubicBezTo>
                    <a:pt x="0" y="288937"/>
                    <a:pt x="43369" y="332299"/>
                    <a:pt x="96753" y="332299"/>
                  </a:cubicBezTo>
                  <a:cubicBezTo>
                    <a:pt x="150139" y="332299"/>
                    <a:pt x="193507" y="288937"/>
                    <a:pt x="193507" y="235561"/>
                  </a:cubicBezTo>
                  <a:cubicBezTo>
                    <a:pt x="193507" y="232045"/>
                    <a:pt x="193294" y="228529"/>
                    <a:pt x="192868" y="225013"/>
                  </a:cubicBezTo>
                  <a:lnTo>
                    <a:pt x="270761" y="198804"/>
                  </a:lnTo>
                  <a:cubicBezTo>
                    <a:pt x="270974" y="200296"/>
                    <a:pt x="271401" y="201787"/>
                    <a:pt x="272253" y="203066"/>
                  </a:cubicBezTo>
                  <a:lnTo>
                    <a:pt x="327343" y="298100"/>
                  </a:lnTo>
                  <a:cubicBezTo>
                    <a:pt x="331392" y="305025"/>
                    <a:pt x="337679" y="310459"/>
                    <a:pt x="345244" y="313442"/>
                  </a:cubicBezTo>
                  <a:cubicBezTo>
                    <a:pt x="349187" y="314933"/>
                    <a:pt x="353555" y="315786"/>
                    <a:pt x="357818" y="315786"/>
                  </a:cubicBezTo>
                  <a:cubicBezTo>
                    <a:pt x="358564" y="315786"/>
                    <a:pt x="359310" y="315786"/>
                    <a:pt x="360162" y="315679"/>
                  </a:cubicBezTo>
                  <a:cubicBezTo>
                    <a:pt x="379556" y="314401"/>
                    <a:pt x="394367" y="297674"/>
                    <a:pt x="393195" y="278283"/>
                  </a:cubicBezTo>
                  <a:lnTo>
                    <a:pt x="385949" y="160024"/>
                  </a:lnTo>
                  <a:cubicBezTo>
                    <a:pt x="385949" y="159917"/>
                    <a:pt x="385949" y="159704"/>
                    <a:pt x="385949" y="159597"/>
                  </a:cubicBezTo>
                  <a:lnTo>
                    <a:pt x="563793" y="98869"/>
                  </a:lnTo>
                  <a:cubicBezTo>
                    <a:pt x="567309" y="97698"/>
                    <a:pt x="571252" y="97698"/>
                    <a:pt x="574768" y="99082"/>
                  </a:cubicBezTo>
                  <a:close/>
                  <a:moveTo>
                    <a:pt x="433580" y="5540"/>
                  </a:moveTo>
                  <a:lnTo>
                    <a:pt x="415039" y="103877"/>
                  </a:lnTo>
                  <a:lnTo>
                    <a:pt x="323293" y="135306"/>
                  </a:lnTo>
                  <a:lnTo>
                    <a:pt x="179229" y="184634"/>
                  </a:lnTo>
                  <a:lnTo>
                    <a:pt x="93877" y="18858"/>
                  </a:lnTo>
                  <a:lnTo>
                    <a:pt x="433580" y="5540"/>
                  </a:lnTo>
                  <a:close/>
                  <a:moveTo>
                    <a:pt x="96860" y="326972"/>
                  </a:moveTo>
                  <a:cubicBezTo>
                    <a:pt x="46459" y="326972"/>
                    <a:pt x="5435" y="285954"/>
                    <a:pt x="5435" y="235561"/>
                  </a:cubicBezTo>
                  <a:cubicBezTo>
                    <a:pt x="5435" y="185167"/>
                    <a:pt x="46459" y="144149"/>
                    <a:pt x="96860" y="144149"/>
                  </a:cubicBezTo>
                  <a:cubicBezTo>
                    <a:pt x="147262" y="144149"/>
                    <a:pt x="188286" y="185167"/>
                    <a:pt x="188286" y="235561"/>
                  </a:cubicBezTo>
                  <a:cubicBezTo>
                    <a:pt x="188286" y="286061"/>
                    <a:pt x="147262" y="326972"/>
                    <a:pt x="96860" y="326972"/>
                  </a:cubicBezTo>
                  <a:close/>
                  <a:moveTo>
                    <a:pt x="562088" y="93862"/>
                  </a:moveTo>
                  <a:lnTo>
                    <a:pt x="381793" y="155442"/>
                  </a:lnTo>
                  <a:cubicBezTo>
                    <a:pt x="381154" y="155656"/>
                    <a:pt x="380621" y="156401"/>
                    <a:pt x="380301" y="157040"/>
                  </a:cubicBezTo>
                  <a:cubicBezTo>
                    <a:pt x="379982" y="157680"/>
                    <a:pt x="379982" y="158639"/>
                    <a:pt x="380301" y="159278"/>
                  </a:cubicBezTo>
                  <a:cubicBezTo>
                    <a:pt x="380515" y="159810"/>
                    <a:pt x="380621" y="160130"/>
                    <a:pt x="380621" y="160450"/>
                  </a:cubicBezTo>
                  <a:lnTo>
                    <a:pt x="387867" y="278603"/>
                  </a:lnTo>
                  <a:cubicBezTo>
                    <a:pt x="388826" y="295010"/>
                    <a:pt x="376252" y="309287"/>
                    <a:pt x="359736" y="310352"/>
                  </a:cubicBezTo>
                  <a:cubicBezTo>
                    <a:pt x="355474" y="310672"/>
                    <a:pt x="351105" y="310032"/>
                    <a:pt x="347162" y="308434"/>
                  </a:cubicBezTo>
                  <a:cubicBezTo>
                    <a:pt x="340769" y="305984"/>
                    <a:pt x="335441" y="301403"/>
                    <a:pt x="332031" y="295436"/>
                  </a:cubicBezTo>
                  <a:lnTo>
                    <a:pt x="276941" y="200402"/>
                  </a:lnTo>
                  <a:cubicBezTo>
                    <a:pt x="275876" y="198591"/>
                    <a:pt x="275982" y="196780"/>
                    <a:pt x="276302" y="195608"/>
                  </a:cubicBezTo>
                  <a:cubicBezTo>
                    <a:pt x="276515" y="194649"/>
                    <a:pt x="276196" y="193690"/>
                    <a:pt x="275450" y="193051"/>
                  </a:cubicBezTo>
                  <a:cubicBezTo>
                    <a:pt x="274703" y="192412"/>
                    <a:pt x="273745" y="192199"/>
                    <a:pt x="272786" y="192518"/>
                  </a:cubicBezTo>
                  <a:lnTo>
                    <a:pt x="192122" y="219686"/>
                  </a:lnTo>
                  <a:cubicBezTo>
                    <a:pt x="190311" y="208926"/>
                    <a:pt x="186794" y="198591"/>
                    <a:pt x="181786" y="189322"/>
                  </a:cubicBezTo>
                  <a:lnTo>
                    <a:pt x="418236" y="108352"/>
                  </a:lnTo>
                  <a:cubicBezTo>
                    <a:pt x="418236" y="108352"/>
                    <a:pt x="418236" y="108352"/>
                    <a:pt x="418236" y="108352"/>
                  </a:cubicBezTo>
                  <a:lnTo>
                    <a:pt x="557292" y="60728"/>
                  </a:lnTo>
                  <a:cubicBezTo>
                    <a:pt x="564965" y="58064"/>
                    <a:pt x="573489" y="58278"/>
                    <a:pt x="581161" y="61154"/>
                  </a:cubicBezTo>
                  <a:lnTo>
                    <a:pt x="621120" y="76496"/>
                  </a:lnTo>
                  <a:cubicBezTo>
                    <a:pt x="625276" y="78094"/>
                    <a:pt x="628686" y="81503"/>
                    <a:pt x="630391" y="85658"/>
                  </a:cubicBezTo>
                  <a:cubicBezTo>
                    <a:pt x="632096" y="89920"/>
                    <a:pt x="631882" y="94608"/>
                    <a:pt x="629964" y="98550"/>
                  </a:cubicBezTo>
                  <a:cubicBezTo>
                    <a:pt x="625915" y="106221"/>
                    <a:pt x="616751" y="109523"/>
                    <a:pt x="608653" y="106221"/>
                  </a:cubicBezTo>
                  <a:lnTo>
                    <a:pt x="576792" y="94075"/>
                  </a:lnTo>
                  <a:cubicBezTo>
                    <a:pt x="571997" y="92371"/>
                    <a:pt x="566776" y="92264"/>
                    <a:pt x="562088" y="93862"/>
                  </a:cubicBezTo>
                  <a:close/>
                </a:path>
              </a:pathLst>
            </a:custGeom>
            <a:solidFill>
              <a:srgbClr val="003A78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01" name="Dowolny kształt 191">
              <a:extLst>
                <a:ext uri="{FF2B5EF4-FFF2-40B4-BE49-F238E27FC236}">
                  <a16:creationId xmlns:a16="http://schemas.microsoft.com/office/drawing/2014/main" id="{E122EA67-8235-85A8-0BFC-D00BB8305FFC}"/>
                </a:ext>
              </a:extLst>
            </p:cNvPr>
            <p:cNvSpPr/>
            <p:nvPr/>
          </p:nvSpPr>
          <p:spPr>
            <a:xfrm>
              <a:off x="-711974" y="1986968"/>
              <a:ext cx="118064" cy="118046"/>
            </a:xfrm>
            <a:custGeom>
              <a:avLst/>
              <a:gdLst>
                <a:gd name="connsiteX0" fmla="*/ 59032 w 118064"/>
                <a:gd name="connsiteY0" fmla="*/ 0 h 118046"/>
                <a:gd name="connsiteX1" fmla="*/ 0 w 118064"/>
                <a:gd name="connsiteY1" fmla="*/ 59023 h 118046"/>
                <a:gd name="connsiteX2" fmla="*/ 59032 w 118064"/>
                <a:gd name="connsiteY2" fmla="*/ 118047 h 118046"/>
                <a:gd name="connsiteX3" fmla="*/ 118065 w 118064"/>
                <a:gd name="connsiteY3" fmla="*/ 59023 h 118046"/>
                <a:gd name="connsiteX4" fmla="*/ 59032 w 118064"/>
                <a:gd name="connsiteY4" fmla="*/ 0 h 118046"/>
                <a:gd name="connsiteX5" fmla="*/ 59032 w 118064"/>
                <a:gd name="connsiteY5" fmla="*/ 112720 h 118046"/>
                <a:gd name="connsiteX6" fmla="*/ 5328 w 118064"/>
                <a:gd name="connsiteY6" fmla="*/ 59023 h 118046"/>
                <a:gd name="connsiteX7" fmla="*/ 59032 w 118064"/>
                <a:gd name="connsiteY7" fmla="*/ 5327 h 118046"/>
                <a:gd name="connsiteX8" fmla="*/ 98352 w 118064"/>
                <a:gd name="connsiteY8" fmla="*/ 22800 h 118046"/>
                <a:gd name="connsiteX9" fmla="*/ 52000 w 118064"/>
                <a:gd name="connsiteY9" fmla="*/ 38674 h 118046"/>
                <a:gd name="connsiteX10" fmla="*/ 38680 w 118064"/>
                <a:gd name="connsiteY10" fmla="*/ 65948 h 118046"/>
                <a:gd name="connsiteX11" fmla="*/ 59032 w 118064"/>
                <a:gd name="connsiteY11" fmla="*/ 80544 h 118046"/>
                <a:gd name="connsiteX12" fmla="*/ 65852 w 118064"/>
                <a:gd name="connsiteY12" fmla="*/ 79479 h 118046"/>
                <a:gd name="connsiteX13" fmla="*/ 112204 w 118064"/>
                <a:gd name="connsiteY13" fmla="*/ 63605 h 118046"/>
                <a:gd name="connsiteX14" fmla="*/ 59032 w 118064"/>
                <a:gd name="connsiteY14" fmla="*/ 112720 h 118046"/>
                <a:gd name="connsiteX15" fmla="*/ 112631 w 118064"/>
                <a:gd name="connsiteY15" fmla="*/ 57745 h 118046"/>
                <a:gd name="connsiteX16" fmla="*/ 64254 w 118064"/>
                <a:gd name="connsiteY16" fmla="*/ 74259 h 118046"/>
                <a:gd name="connsiteX17" fmla="*/ 43795 w 118064"/>
                <a:gd name="connsiteY17" fmla="*/ 64137 h 118046"/>
                <a:gd name="connsiteX18" fmla="*/ 53811 w 118064"/>
                <a:gd name="connsiteY18" fmla="*/ 43682 h 118046"/>
                <a:gd name="connsiteX19" fmla="*/ 101975 w 118064"/>
                <a:gd name="connsiteY19" fmla="*/ 27168 h 118046"/>
                <a:gd name="connsiteX20" fmla="*/ 112631 w 118064"/>
                <a:gd name="connsiteY20" fmla="*/ 57745 h 118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8064" h="118046">
                  <a:moveTo>
                    <a:pt x="59032" y="0"/>
                  </a:moveTo>
                  <a:cubicBezTo>
                    <a:pt x="26426" y="0"/>
                    <a:pt x="0" y="26529"/>
                    <a:pt x="0" y="59023"/>
                  </a:cubicBezTo>
                  <a:cubicBezTo>
                    <a:pt x="0" y="91625"/>
                    <a:pt x="26533" y="118047"/>
                    <a:pt x="59032" y="118047"/>
                  </a:cubicBezTo>
                  <a:cubicBezTo>
                    <a:pt x="91639" y="118047"/>
                    <a:pt x="118065" y="91518"/>
                    <a:pt x="118065" y="59023"/>
                  </a:cubicBezTo>
                  <a:cubicBezTo>
                    <a:pt x="118065" y="26422"/>
                    <a:pt x="91639" y="0"/>
                    <a:pt x="59032" y="0"/>
                  </a:cubicBezTo>
                  <a:close/>
                  <a:moveTo>
                    <a:pt x="59032" y="112720"/>
                  </a:moveTo>
                  <a:cubicBezTo>
                    <a:pt x="29410" y="112720"/>
                    <a:pt x="5328" y="88641"/>
                    <a:pt x="5328" y="59023"/>
                  </a:cubicBezTo>
                  <a:cubicBezTo>
                    <a:pt x="5328" y="29405"/>
                    <a:pt x="29410" y="5327"/>
                    <a:pt x="59032" y="5327"/>
                  </a:cubicBezTo>
                  <a:cubicBezTo>
                    <a:pt x="74590" y="5327"/>
                    <a:pt x="88549" y="12146"/>
                    <a:pt x="98352" y="22800"/>
                  </a:cubicBezTo>
                  <a:lnTo>
                    <a:pt x="52000" y="38674"/>
                  </a:lnTo>
                  <a:cubicBezTo>
                    <a:pt x="40918" y="42510"/>
                    <a:pt x="34844" y="54762"/>
                    <a:pt x="38680" y="65948"/>
                  </a:cubicBezTo>
                  <a:cubicBezTo>
                    <a:pt x="41664" y="74898"/>
                    <a:pt x="50082" y="80544"/>
                    <a:pt x="59032" y="80544"/>
                  </a:cubicBezTo>
                  <a:cubicBezTo>
                    <a:pt x="61270" y="80544"/>
                    <a:pt x="63615" y="80225"/>
                    <a:pt x="65852" y="79479"/>
                  </a:cubicBezTo>
                  <a:lnTo>
                    <a:pt x="112204" y="63605"/>
                  </a:lnTo>
                  <a:cubicBezTo>
                    <a:pt x="110073" y="90985"/>
                    <a:pt x="87163" y="112720"/>
                    <a:pt x="59032" y="112720"/>
                  </a:cubicBezTo>
                  <a:close/>
                  <a:moveTo>
                    <a:pt x="112631" y="57745"/>
                  </a:moveTo>
                  <a:lnTo>
                    <a:pt x="64254" y="74259"/>
                  </a:lnTo>
                  <a:cubicBezTo>
                    <a:pt x="55942" y="77135"/>
                    <a:pt x="46672" y="72554"/>
                    <a:pt x="43795" y="64137"/>
                  </a:cubicBezTo>
                  <a:cubicBezTo>
                    <a:pt x="40918" y="55721"/>
                    <a:pt x="45393" y="46558"/>
                    <a:pt x="53811" y="43682"/>
                  </a:cubicBezTo>
                  <a:lnTo>
                    <a:pt x="101975" y="27168"/>
                  </a:lnTo>
                  <a:cubicBezTo>
                    <a:pt x="108475" y="35691"/>
                    <a:pt x="112417" y="46239"/>
                    <a:pt x="112631" y="57745"/>
                  </a:cubicBezTo>
                  <a:close/>
                </a:path>
              </a:pathLst>
            </a:custGeom>
            <a:solidFill>
              <a:srgbClr val="003A78"/>
            </a:solidFill>
            <a:ln w="635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F50B6876-1162-CF09-6AFA-C9AA594AA078}"/>
              </a:ext>
            </a:extLst>
          </p:cNvPr>
          <p:cNvSpPr txBox="1"/>
          <p:nvPr/>
        </p:nvSpPr>
        <p:spPr>
          <a:xfrm>
            <a:off x="1341377" y="4635982"/>
            <a:ext cx="590158" cy="787716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none" lIns="78067" tIns="39033" rIns="78067" bIns="39033" rtlCol="0">
            <a:noAutofit/>
          </a:bodyPr>
          <a:lstStyle/>
          <a:p>
            <a:pPr>
              <a:lnSpc>
                <a:spcPct val="100000"/>
              </a:lnSpc>
            </a:pPr>
            <a:endParaRPr lang="en-GB" sz="1026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E65E5ED-7014-20CF-E836-CC7F8A6AC100}"/>
              </a:ext>
            </a:extLst>
          </p:cNvPr>
          <p:cNvSpPr txBox="1"/>
          <p:nvPr/>
        </p:nvSpPr>
        <p:spPr>
          <a:xfrm>
            <a:off x="1344024" y="5462559"/>
            <a:ext cx="1601295" cy="541898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none" lIns="78067" tIns="39033" rIns="78067" bIns="39033" rtlCol="0">
            <a:noAutofit/>
          </a:bodyPr>
          <a:lstStyle/>
          <a:p>
            <a:pPr>
              <a:lnSpc>
                <a:spcPct val="100000"/>
              </a:lnSpc>
            </a:pPr>
            <a:endParaRPr lang="en-GB" sz="1026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1740B3-12BE-CE14-16BE-9972B47BA2AD}"/>
              </a:ext>
            </a:extLst>
          </p:cNvPr>
          <p:cNvGrpSpPr/>
          <p:nvPr/>
        </p:nvGrpSpPr>
        <p:grpSpPr>
          <a:xfrm>
            <a:off x="1753409" y="5683129"/>
            <a:ext cx="704011" cy="234030"/>
            <a:chOff x="2143301" y="5260815"/>
            <a:chExt cx="823180" cy="273644"/>
          </a:xfrm>
        </p:grpSpPr>
        <p:sp>
          <p:nvSpPr>
            <p:cNvPr id="139" name="Dowolny kształt 165">
              <a:extLst>
                <a:ext uri="{FF2B5EF4-FFF2-40B4-BE49-F238E27FC236}">
                  <a16:creationId xmlns:a16="http://schemas.microsoft.com/office/drawing/2014/main" id="{71CEF73C-7B81-E88B-AB81-5AFDFD81EC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21106" y="5331469"/>
              <a:ext cx="245375" cy="202990"/>
            </a:xfrm>
            <a:custGeom>
              <a:avLst/>
              <a:gdLst>
                <a:gd name="connsiteX0" fmla="*/ 311585 w 314496"/>
                <a:gd name="connsiteY0" fmla="*/ 38994 h 260171"/>
                <a:gd name="connsiteX1" fmla="*/ 304126 w 314496"/>
                <a:gd name="connsiteY1" fmla="*/ 37502 h 260171"/>
                <a:gd name="connsiteX2" fmla="*/ 304233 w 314496"/>
                <a:gd name="connsiteY2" fmla="*/ 25250 h 260171"/>
                <a:gd name="connsiteX3" fmla="*/ 304233 w 314496"/>
                <a:gd name="connsiteY3" fmla="*/ 25250 h 260171"/>
                <a:gd name="connsiteX4" fmla="*/ 304233 w 314496"/>
                <a:gd name="connsiteY4" fmla="*/ 25250 h 260171"/>
                <a:gd name="connsiteX5" fmla="*/ 303488 w 314496"/>
                <a:gd name="connsiteY5" fmla="*/ 23439 h 260171"/>
                <a:gd name="connsiteX6" fmla="*/ 296455 w 314496"/>
                <a:gd name="connsiteY6" fmla="*/ 15768 h 260171"/>
                <a:gd name="connsiteX7" fmla="*/ 154734 w 314496"/>
                <a:gd name="connsiteY7" fmla="*/ 0 h 260171"/>
                <a:gd name="connsiteX8" fmla="*/ 12907 w 314496"/>
                <a:gd name="connsiteY8" fmla="*/ 15981 h 260171"/>
                <a:gd name="connsiteX9" fmla="*/ 12907 w 314496"/>
                <a:gd name="connsiteY9" fmla="*/ 15981 h 260171"/>
                <a:gd name="connsiteX10" fmla="*/ 8858 w 314496"/>
                <a:gd name="connsiteY10" fmla="*/ 23972 h 260171"/>
                <a:gd name="connsiteX11" fmla="*/ 8538 w 314496"/>
                <a:gd name="connsiteY11" fmla="*/ 25143 h 260171"/>
                <a:gd name="connsiteX12" fmla="*/ 8538 w 314496"/>
                <a:gd name="connsiteY12" fmla="*/ 25143 h 260171"/>
                <a:gd name="connsiteX13" fmla="*/ 8431 w 314496"/>
                <a:gd name="connsiteY13" fmla="*/ 38568 h 260171"/>
                <a:gd name="connsiteX14" fmla="*/ 1825 w 314496"/>
                <a:gd name="connsiteY14" fmla="*/ 41551 h 260171"/>
                <a:gd name="connsiteX15" fmla="*/ 13 w 314496"/>
                <a:gd name="connsiteY15" fmla="*/ 46984 h 260171"/>
                <a:gd name="connsiteX16" fmla="*/ 3636 w 314496"/>
                <a:gd name="connsiteY16" fmla="*/ 68505 h 260171"/>
                <a:gd name="connsiteX17" fmla="*/ 4169 w 314496"/>
                <a:gd name="connsiteY17" fmla="*/ 69677 h 260171"/>
                <a:gd name="connsiteX18" fmla="*/ 20472 w 314496"/>
                <a:gd name="connsiteY18" fmla="*/ 85232 h 260171"/>
                <a:gd name="connsiteX19" fmla="*/ 29210 w 314496"/>
                <a:gd name="connsiteY19" fmla="*/ 232364 h 260171"/>
                <a:gd name="connsiteX20" fmla="*/ 157185 w 314496"/>
                <a:gd name="connsiteY20" fmla="*/ 260172 h 260171"/>
                <a:gd name="connsiteX21" fmla="*/ 285160 w 314496"/>
                <a:gd name="connsiteY21" fmla="*/ 232578 h 260171"/>
                <a:gd name="connsiteX22" fmla="*/ 294963 w 314496"/>
                <a:gd name="connsiteY22" fmla="*/ 84060 h 260171"/>
                <a:gd name="connsiteX23" fmla="*/ 309348 w 314496"/>
                <a:gd name="connsiteY23" fmla="*/ 69145 h 260171"/>
                <a:gd name="connsiteX24" fmla="*/ 309668 w 314496"/>
                <a:gd name="connsiteY24" fmla="*/ 68505 h 260171"/>
                <a:gd name="connsiteX25" fmla="*/ 314249 w 314496"/>
                <a:gd name="connsiteY25" fmla="*/ 48902 h 260171"/>
                <a:gd name="connsiteX26" fmla="*/ 311585 w 314496"/>
                <a:gd name="connsiteY26" fmla="*/ 38994 h 260171"/>
                <a:gd name="connsiteX27" fmla="*/ 156119 w 314496"/>
                <a:gd name="connsiteY27" fmla="*/ 69677 h 260171"/>
                <a:gd name="connsiteX28" fmla="*/ 23456 w 314496"/>
                <a:gd name="connsiteY28" fmla="*/ 58704 h 260171"/>
                <a:gd name="connsiteX29" fmla="*/ 21538 w 314496"/>
                <a:gd name="connsiteY29" fmla="*/ 57958 h 260171"/>
                <a:gd name="connsiteX30" fmla="*/ 21218 w 314496"/>
                <a:gd name="connsiteY30" fmla="*/ 58171 h 260171"/>
                <a:gd name="connsiteX31" fmla="*/ 13653 w 314496"/>
                <a:gd name="connsiteY31" fmla="*/ 54655 h 260171"/>
                <a:gd name="connsiteX32" fmla="*/ 13866 w 314496"/>
                <a:gd name="connsiteY32" fmla="*/ 30790 h 260171"/>
                <a:gd name="connsiteX33" fmla="*/ 156439 w 314496"/>
                <a:gd name="connsiteY33" fmla="*/ 45706 h 260171"/>
                <a:gd name="connsiteX34" fmla="*/ 298905 w 314496"/>
                <a:gd name="connsiteY34" fmla="*/ 30790 h 260171"/>
                <a:gd name="connsiteX35" fmla="*/ 298692 w 314496"/>
                <a:gd name="connsiteY35" fmla="*/ 54123 h 260171"/>
                <a:gd name="connsiteX36" fmla="*/ 156119 w 314496"/>
                <a:gd name="connsiteY36" fmla="*/ 69677 h 260171"/>
                <a:gd name="connsiteX37" fmla="*/ 291020 w 314496"/>
                <a:gd name="connsiteY37" fmla="*/ 63072 h 260171"/>
                <a:gd name="connsiteX38" fmla="*/ 289848 w 314496"/>
                <a:gd name="connsiteY38" fmla="*/ 81717 h 260171"/>
                <a:gd name="connsiteX39" fmla="*/ 159103 w 314496"/>
                <a:gd name="connsiteY39" fmla="*/ 129127 h 260171"/>
                <a:gd name="connsiteX40" fmla="*/ 25587 w 314496"/>
                <a:gd name="connsiteY40" fmla="*/ 82675 h 260171"/>
                <a:gd name="connsiteX41" fmla="*/ 24521 w 314496"/>
                <a:gd name="connsiteY41" fmla="*/ 64031 h 260171"/>
                <a:gd name="connsiteX42" fmla="*/ 156119 w 314496"/>
                <a:gd name="connsiteY42" fmla="*/ 75004 h 260171"/>
                <a:gd name="connsiteX43" fmla="*/ 291020 w 314496"/>
                <a:gd name="connsiteY43" fmla="*/ 63072 h 260171"/>
                <a:gd name="connsiteX44" fmla="*/ 156332 w 314496"/>
                <a:gd name="connsiteY44" fmla="*/ 40379 h 260171"/>
                <a:gd name="connsiteX45" fmla="*/ 14079 w 314496"/>
                <a:gd name="connsiteY45" fmla="*/ 25463 h 260171"/>
                <a:gd name="connsiteX46" fmla="*/ 16103 w 314496"/>
                <a:gd name="connsiteY46" fmla="*/ 21521 h 260171"/>
                <a:gd name="connsiteX47" fmla="*/ 154734 w 314496"/>
                <a:gd name="connsiteY47" fmla="*/ 34306 h 260171"/>
                <a:gd name="connsiteX48" fmla="*/ 294110 w 314496"/>
                <a:gd name="connsiteY48" fmla="*/ 20989 h 260171"/>
                <a:gd name="connsiteX49" fmla="*/ 298266 w 314496"/>
                <a:gd name="connsiteY49" fmla="*/ 25463 h 260171"/>
                <a:gd name="connsiteX50" fmla="*/ 156332 w 314496"/>
                <a:gd name="connsiteY50" fmla="*/ 40379 h 260171"/>
                <a:gd name="connsiteX51" fmla="*/ 38374 w 314496"/>
                <a:gd name="connsiteY51" fmla="*/ 22480 h 260171"/>
                <a:gd name="connsiteX52" fmla="*/ 157398 w 314496"/>
                <a:gd name="connsiteY52" fmla="*/ 15555 h 260171"/>
                <a:gd name="connsiteX53" fmla="*/ 273545 w 314496"/>
                <a:gd name="connsiteY53" fmla="*/ 22054 h 260171"/>
                <a:gd name="connsiteX54" fmla="*/ 154734 w 314496"/>
                <a:gd name="connsiteY54" fmla="*/ 29086 h 260171"/>
                <a:gd name="connsiteX55" fmla="*/ 38374 w 314496"/>
                <a:gd name="connsiteY55" fmla="*/ 22480 h 260171"/>
                <a:gd name="connsiteX56" fmla="*/ 154734 w 314496"/>
                <a:gd name="connsiteY56" fmla="*/ 5327 h 260171"/>
                <a:gd name="connsiteX57" fmla="*/ 291233 w 314496"/>
                <a:gd name="connsiteY57" fmla="*/ 17260 h 260171"/>
                <a:gd name="connsiteX58" fmla="*/ 286438 w 314496"/>
                <a:gd name="connsiteY58" fmla="*/ 19390 h 260171"/>
                <a:gd name="connsiteX59" fmla="*/ 286118 w 314496"/>
                <a:gd name="connsiteY59" fmla="*/ 19177 h 260171"/>
                <a:gd name="connsiteX60" fmla="*/ 157505 w 314496"/>
                <a:gd name="connsiteY60" fmla="*/ 10334 h 260171"/>
                <a:gd name="connsiteX61" fmla="*/ 25694 w 314496"/>
                <a:gd name="connsiteY61" fmla="*/ 20030 h 260171"/>
                <a:gd name="connsiteX62" fmla="*/ 25694 w 314496"/>
                <a:gd name="connsiteY62" fmla="*/ 20030 h 260171"/>
                <a:gd name="connsiteX63" fmla="*/ 18341 w 314496"/>
                <a:gd name="connsiteY63" fmla="*/ 17260 h 260171"/>
                <a:gd name="connsiteX64" fmla="*/ 154734 w 314496"/>
                <a:gd name="connsiteY64" fmla="*/ 5327 h 260171"/>
                <a:gd name="connsiteX65" fmla="*/ 8644 w 314496"/>
                <a:gd name="connsiteY65" fmla="*/ 66907 h 260171"/>
                <a:gd name="connsiteX66" fmla="*/ 5234 w 314496"/>
                <a:gd name="connsiteY66" fmla="*/ 46665 h 260171"/>
                <a:gd name="connsiteX67" fmla="*/ 5661 w 314496"/>
                <a:gd name="connsiteY67" fmla="*/ 45280 h 260171"/>
                <a:gd name="connsiteX68" fmla="*/ 8325 w 314496"/>
                <a:gd name="connsiteY68" fmla="*/ 44001 h 260171"/>
                <a:gd name="connsiteX69" fmla="*/ 8218 w 314496"/>
                <a:gd name="connsiteY69" fmla="*/ 54442 h 260171"/>
                <a:gd name="connsiteX70" fmla="*/ 19087 w 314496"/>
                <a:gd name="connsiteY70" fmla="*/ 62220 h 260171"/>
                <a:gd name="connsiteX71" fmla="*/ 20046 w 314496"/>
                <a:gd name="connsiteY71" fmla="*/ 77774 h 260171"/>
                <a:gd name="connsiteX72" fmla="*/ 8644 w 314496"/>
                <a:gd name="connsiteY72" fmla="*/ 66907 h 260171"/>
                <a:gd name="connsiteX73" fmla="*/ 279938 w 314496"/>
                <a:gd name="connsiteY73" fmla="*/ 232471 h 260171"/>
                <a:gd name="connsiteX74" fmla="*/ 157291 w 314496"/>
                <a:gd name="connsiteY74" fmla="*/ 254951 h 260171"/>
                <a:gd name="connsiteX75" fmla="*/ 34644 w 314496"/>
                <a:gd name="connsiteY75" fmla="*/ 232364 h 260171"/>
                <a:gd name="connsiteX76" fmla="*/ 26120 w 314496"/>
                <a:gd name="connsiteY76" fmla="*/ 89814 h 260171"/>
                <a:gd name="connsiteX77" fmla="*/ 159209 w 314496"/>
                <a:gd name="connsiteY77" fmla="*/ 134454 h 260171"/>
                <a:gd name="connsiteX78" fmla="*/ 289422 w 314496"/>
                <a:gd name="connsiteY78" fmla="*/ 89068 h 260171"/>
                <a:gd name="connsiteX79" fmla="*/ 279938 w 314496"/>
                <a:gd name="connsiteY79" fmla="*/ 232471 h 260171"/>
                <a:gd name="connsiteX80" fmla="*/ 309028 w 314496"/>
                <a:gd name="connsiteY80" fmla="*/ 48263 h 260171"/>
                <a:gd name="connsiteX81" fmla="*/ 304873 w 314496"/>
                <a:gd name="connsiteY81" fmla="*/ 66375 h 260171"/>
                <a:gd name="connsiteX82" fmla="*/ 295496 w 314496"/>
                <a:gd name="connsiteY82" fmla="*/ 76496 h 260171"/>
                <a:gd name="connsiteX83" fmla="*/ 296455 w 314496"/>
                <a:gd name="connsiteY83" fmla="*/ 61154 h 260171"/>
                <a:gd name="connsiteX84" fmla="*/ 303914 w 314496"/>
                <a:gd name="connsiteY84" fmla="*/ 54655 h 260171"/>
                <a:gd name="connsiteX85" fmla="*/ 304020 w 314496"/>
                <a:gd name="connsiteY85" fmla="*/ 42936 h 260171"/>
                <a:gd name="connsiteX86" fmla="*/ 308176 w 314496"/>
                <a:gd name="connsiteY86" fmla="*/ 43255 h 260171"/>
                <a:gd name="connsiteX87" fmla="*/ 309028 w 314496"/>
                <a:gd name="connsiteY87" fmla="*/ 48263 h 26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314496" h="260171">
                  <a:moveTo>
                    <a:pt x="311585" y="38994"/>
                  </a:moveTo>
                  <a:cubicBezTo>
                    <a:pt x="309241" y="37183"/>
                    <a:pt x="306364" y="37183"/>
                    <a:pt x="304126" y="37502"/>
                  </a:cubicBezTo>
                  <a:lnTo>
                    <a:pt x="304233" y="25250"/>
                  </a:lnTo>
                  <a:cubicBezTo>
                    <a:pt x="304233" y="25250"/>
                    <a:pt x="304233" y="25250"/>
                    <a:pt x="304233" y="25250"/>
                  </a:cubicBezTo>
                  <a:cubicBezTo>
                    <a:pt x="304233" y="25250"/>
                    <a:pt x="304233" y="25250"/>
                    <a:pt x="304233" y="25250"/>
                  </a:cubicBezTo>
                  <a:cubicBezTo>
                    <a:pt x="304233" y="24611"/>
                    <a:pt x="304020" y="23972"/>
                    <a:pt x="303488" y="23439"/>
                  </a:cubicBezTo>
                  <a:lnTo>
                    <a:pt x="296455" y="15768"/>
                  </a:lnTo>
                  <a:cubicBezTo>
                    <a:pt x="288996" y="213"/>
                    <a:pt x="160275" y="0"/>
                    <a:pt x="154734" y="0"/>
                  </a:cubicBezTo>
                  <a:cubicBezTo>
                    <a:pt x="149086" y="0"/>
                    <a:pt x="19300" y="213"/>
                    <a:pt x="12907" y="15981"/>
                  </a:cubicBezTo>
                  <a:cubicBezTo>
                    <a:pt x="12907" y="15981"/>
                    <a:pt x="12907" y="15981"/>
                    <a:pt x="12907" y="15981"/>
                  </a:cubicBezTo>
                  <a:lnTo>
                    <a:pt x="8858" y="23972"/>
                  </a:lnTo>
                  <a:cubicBezTo>
                    <a:pt x="8644" y="24398"/>
                    <a:pt x="8538" y="24717"/>
                    <a:pt x="8538" y="25143"/>
                  </a:cubicBezTo>
                  <a:cubicBezTo>
                    <a:pt x="8538" y="25143"/>
                    <a:pt x="8538" y="25143"/>
                    <a:pt x="8538" y="25143"/>
                  </a:cubicBezTo>
                  <a:lnTo>
                    <a:pt x="8431" y="38568"/>
                  </a:lnTo>
                  <a:cubicBezTo>
                    <a:pt x="6513" y="38887"/>
                    <a:pt x="3636" y="39526"/>
                    <a:pt x="1825" y="41551"/>
                  </a:cubicBezTo>
                  <a:cubicBezTo>
                    <a:pt x="439" y="43042"/>
                    <a:pt x="-93" y="44853"/>
                    <a:pt x="13" y="46984"/>
                  </a:cubicBezTo>
                  <a:cubicBezTo>
                    <a:pt x="439" y="52844"/>
                    <a:pt x="3530" y="67866"/>
                    <a:pt x="3636" y="68505"/>
                  </a:cubicBezTo>
                  <a:cubicBezTo>
                    <a:pt x="3743" y="68932"/>
                    <a:pt x="3956" y="69358"/>
                    <a:pt x="4169" y="69677"/>
                  </a:cubicBezTo>
                  <a:cubicBezTo>
                    <a:pt x="4382" y="69890"/>
                    <a:pt x="9923" y="76389"/>
                    <a:pt x="20472" y="85232"/>
                  </a:cubicBezTo>
                  <a:lnTo>
                    <a:pt x="29210" y="232364"/>
                  </a:lnTo>
                  <a:cubicBezTo>
                    <a:pt x="29210" y="248772"/>
                    <a:pt x="96661" y="260172"/>
                    <a:pt x="157185" y="260172"/>
                  </a:cubicBezTo>
                  <a:cubicBezTo>
                    <a:pt x="217709" y="260172"/>
                    <a:pt x="285160" y="248772"/>
                    <a:pt x="285160" y="232578"/>
                  </a:cubicBezTo>
                  <a:lnTo>
                    <a:pt x="294963" y="84060"/>
                  </a:lnTo>
                  <a:cubicBezTo>
                    <a:pt x="304340" y="75537"/>
                    <a:pt x="309241" y="69358"/>
                    <a:pt x="309348" y="69145"/>
                  </a:cubicBezTo>
                  <a:cubicBezTo>
                    <a:pt x="309454" y="68932"/>
                    <a:pt x="309561" y="68719"/>
                    <a:pt x="309668" y="68505"/>
                  </a:cubicBezTo>
                  <a:cubicBezTo>
                    <a:pt x="309774" y="68186"/>
                    <a:pt x="312438" y="61474"/>
                    <a:pt x="314249" y="48902"/>
                  </a:cubicBezTo>
                  <a:cubicBezTo>
                    <a:pt x="314995" y="44321"/>
                    <a:pt x="314037" y="41018"/>
                    <a:pt x="311585" y="38994"/>
                  </a:cubicBezTo>
                  <a:close/>
                  <a:moveTo>
                    <a:pt x="156119" y="69677"/>
                  </a:moveTo>
                  <a:cubicBezTo>
                    <a:pt x="93250" y="69677"/>
                    <a:pt x="43702" y="63924"/>
                    <a:pt x="23456" y="58704"/>
                  </a:cubicBezTo>
                  <a:cubicBezTo>
                    <a:pt x="22923" y="58171"/>
                    <a:pt x="22177" y="57851"/>
                    <a:pt x="21538" y="57958"/>
                  </a:cubicBezTo>
                  <a:cubicBezTo>
                    <a:pt x="21431" y="57958"/>
                    <a:pt x="21325" y="58064"/>
                    <a:pt x="21218" y="58171"/>
                  </a:cubicBezTo>
                  <a:cubicBezTo>
                    <a:pt x="16956" y="56893"/>
                    <a:pt x="14292" y="55721"/>
                    <a:pt x="13653" y="54655"/>
                  </a:cubicBezTo>
                  <a:lnTo>
                    <a:pt x="13866" y="30790"/>
                  </a:lnTo>
                  <a:cubicBezTo>
                    <a:pt x="33472" y="40912"/>
                    <a:pt x="105292" y="45706"/>
                    <a:pt x="156439" y="45706"/>
                  </a:cubicBezTo>
                  <a:cubicBezTo>
                    <a:pt x="207480" y="45706"/>
                    <a:pt x="279192" y="40912"/>
                    <a:pt x="298905" y="30790"/>
                  </a:cubicBezTo>
                  <a:lnTo>
                    <a:pt x="298692" y="54123"/>
                  </a:lnTo>
                  <a:cubicBezTo>
                    <a:pt x="295069" y="60408"/>
                    <a:pt x="236357" y="69677"/>
                    <a:pt x="156119" y="69677"/>
                  </a:cubicBezTo>
                  <a:close/>
                  <a:moveTo>
                    <a:pt x="291020" y="63072"/>
                  </a:moveTo>
                  <a:lnTo>
                    <a:pt x="289848" y="81717"/>
                  </a:lnTo>
                  <a:cubicBezTo>
                    <a:pt x="268643" y="100361"/>
                    <a:pt x="225274" y="129127"/>
                    <a:pt x="159103" y="129127"/>
                  </a:cubicBezTo>
                  <a:cubicBezTo>
                    <a:pt x="93783" y="129127"/>
                    <a:pt x="48603" y="101320"/>
                    <a:pt x="25587" y="82675"/>
                  </a:cubicBezTo>
                  <a:lnTo>
                    <a:pt x="24521" y="64031"/>
                  </a:lnTo>
                  <a:cubicBezTo>
                    <a:pt x="52759" y="71489"/>
                    <a:pt x="112111" y="75004"/>
                    <a:pt x="156119" y="75004"/>
                  </a:cubicBezTo>
                  <a:cubicBezTo>
                    <a:pt x="201938" y="75004"/>
                    <a:pt x="264488" y="71169"/>
                    <a:pt x="291020" y="63072"/>
                  </a:cubicBezTo>
                  <a:close/>
                  <a:moveTo>
                    <a:pt x="156332" y="40379"/>
                  </a:moveTo>
                  <a:cubicBezTo>
                    <a:pt x="77267" y="40379"/>
                    <a:pt x="19193" y="31323"/>
                    <a:pt x="14079" y="25463"/>
                  </a:cubicBezTo>
                  <a:lnTo>
                    <a:pt x="16103" y="21521"/>
                  </a:lnTo>
                  <a:cubicBezTo>
                    <a:pt x="37308" y="34199"/>
                    <a:pt x="149513" y="34306"/>
                    <a:pt x="154734" y="34306"/>
                  </a:cubicBezTo>
                  <a:cubicBezTo>
                    <a:pt x="160062" y="34306"/>
                    <a:pt x="275143" y="34093"/>
                    <a:pt x="294110" y="20989"/>
                  </a:cubicBezTo>
                  <a:lnTo>
                    <a:pt x="298266" y="25463"/>
                  </a:lnTo>
                  <a:cubicBezTo>
                    <a:pt x="290701" y="31749"/>
                    <a:pt x="233373" y="40379"/>
                    <a:pt x="156332" y="40379"/>
                  </a:cubicBezTo>
                  <a:close/>
                  <a:moveTo>
                    <a:pt x="38374" y="22480"/>
                  </a:moveTo>
                  <a:cubicBezTo>
                    <a:pt x="62136" y="18218"/>
                    <a:pt x="106357" y="15555"/>
                    <a:pt x="157398" y="15555"/>
                  </a:cubicBezTo>
                  <a:cubicBezTo>
                    <a:pt x="204816" y="15555"/>
                    <a:pt x="248184" y="18112"/>
                    <a:pt x="273545" y="22054"/>
                  </a:cubicBezTo>
                  <a:cubicBezTo>
                    <a:pt x="251487" y="25783"/>
                    <a:pt x="210356" y="29086"/>
                    <a:pt x="154734" y="29086"/>
                  </a:cubicBezTo>
                  <a:cubicBezTo>
                    <a:pt x="101029" y="29086"/>
                    <a:pt x="60964" y="25996"/>
                    <a:pt x="38374" y="22480"/>
                  </a:cubicBezTo>
                  <a:close/>
                  <a:moveTo>
                    <a:pt x="154734" y="5327"/>
                  </a:moveTo>
                  <a:cubicBezTo>
                    <a:pt x="235078" y="5327"/>
                    <a:pt x="285266" y="12252"/>
                    <a:pt x="291233" y="17260"/>
                  </a:cubicBezTo>
                  <a:cubicBezTo>
                    <a:pt x="290381" y="17899"/>
                    <a:pt x="288782" y="18645"/>
                    <a:pt x="286438" y="19390"/>
                  </a:cubicBezTo>
                  <a:cubicBezTo>
                    <a:pt x="286332" y="19284"/>
                    <a:pt x="286225" y="19177"/>
                    <a:pt x="286118" y="19177"/>
                  </a:cubicBezTo>
                  <a:cubicBezTo>
                    <a:pt x="263741" y="13850"/>
                    <a:pt x="213234" y="10334"/>
                    <a:pt x="157505" y="10334"/>
                  </a:cubicBezTo>
                  <a:cubicBezTo>
                    <a:pt x="96447" y="10334"/>
                    <a:pt x="44660" y="14170"/>
                    <a:pt x="25694" y="20030"/>
                  </a:cubicBezTo>
                  <a:cubicBezTo>
                    <a:pt x="25694" y="20030"/>
                    <a:pt x="25694" y="20030"/>
                    <a:pt x="25694" y="20030"/>
                  </a:cubicBezTo>
                  <a:cubicBezTo>
                    <a:pt x="21964" y="19071"/>
                    <a:pt x="19407" y="18112"/>
                    <a:pt x="18341" y="17260"/>
                  </a:cubicBezTo>
                  <a:cubicBezTo>
                    <a:pt x="24309" y="12146"/>
                    <a:pt x="74390" y="5327"/>
                    <a:pt x="154734" y="5327"/>
                  </a:cubicBezTo>
                  <a:close/>
                  <a:moveTo>
                    <a:pt x="8644" y="66907"/>
                  </a:moveTo>
                  <a:cubicBezTo>
                    <a:pt x="8005" y="63818"/>
                    <a:pt x="5661" y="51566"/>
                    <a:pt x="5234" y="46665"/>
                  </a:cubicBezTo>
                  <a:cubicBezTo>
                    <a:pt x="5234" y="45919"/>
                    <a:pt x="5448" y="45599"/>
                    <a:pt x="5661" y="45280"/>
                  </a:cubicBezTo>
                  <a:cubicBezTo>
                    <a:pt x="6194" y="44640"/>
                    <a:pt x="7259" y="44321"/>
                    <a:pt x="8325" y="44001"/>
                  </a:cubicBezTo>
                  <a:lnTo>
                    <a:pt x="8218" y="54442"/>
                  </a:lnTo>
                  <a:cubicBezTo>
                    <a:pt x="8218" y="57425"/>
                    <a:pt x="12267" y="59982"/>
                    <a:pt x="19087" y="62220"/>
                  </a:cubicBezTo>
                  <a:lnTo>
                    <a:pt x="20046" y="77774"/>
                  </a:lnTo>
                  <a:cubicBezTo>
                    <a:pt x="13759" y="72447"/>
                    <a:pt x="9817" y="68292"/>
                    <a:pt x="8644" y="66907"/>
                  </a:cubicBezTo>
                  <a:close/>
                  <a:moveTo>
                    <a:pt x="279938" y="232471"/>
                  </a:moveTo>
                  <a:cubicBezTo>
                    <a:pt x="279938" y="240142"/>
                    <a:pt x="232201" y="254951"/>
                    <a:pt x="157291" y="254951"/>
                  </a:cubicBezTo>
                  <a:cubicBezTo>
                    <a:pt x="82382" y="254951"/>
                    <a:pt x="34644" y="240248"/>
                    <a:pt x="34644" y="232364"/>
                  </a:cubicBezTo>
                  <a:lnTo>
                    <a:pt x="26120" y="89814"/>
                  </a:lnTo>
                  <a:cubicBezTo>
                    <a:pt x="50734" y="108778"/>
                    <a:pt x="95808" y="134454"/>
                    <a:pt x="159209" y="134454"/>
                  </a:cubicBezTo>
                  <a:cubicBezTo>
                    <a:pt x="223037" y="134454"/>
                    <a:pt x="266299" y="108245"/>
                    <a:pt x="289422" y="89068"/>
                  </a:cubicBezTo>
                  <a:lnTo>
                    <a:pt x="279938" y="232471"/>
                  </a:lnTo>
                  <a:close/>
                  <a:moveTo>
                    <a:pt x="309028" y="48263"/>
                  </a:moveTo>
                  <a:cubicBezTo>
                    <a:pt x="307536" y="58597"/>
                    <a:pt x="305405" y="64883"/>
                    <a:pt x="304873" y="66375"/>
                  </a:cubicBezTo>
                  <a:cubicBezTo>
                    <a:pt x="304020" y="67440"/>
                    <a:pt x="300824" y="71275"/>
                    <a:pt x="295496" y="76496"/>
                  </a:cubicBezTo>
                  <a:lnTo>
                    <a:pt x="296455" y="61154"/>
                  </a:lnTo>
                  <a:cubicBezTo>
                    <a:pt x="301143" y="59236"/>
                    <a:pt x="303914" y="56999"/>
                    <a:pt x="303914" y="54655"/>
                  </a:cubicBezTo>
                  <a:lnTo>
                    <a:pt x="304020" y="42936"/>
                  </a:lnTo>
                  <a:cubicBezTo>
                    <a:pt x="305405" y="42616"/>
                    <a:pt x="307217" y="42510"/>
                    <a:pt x="308176" y="43255"/>
                  </a:cubicBezTo>
                  <a:cubicBezTo>
                    <a:pt x="309135" y="43895"/>
                    <a:pt x="309454" y="45706"/>
                    <a:pt x="309028" y="48263"/>
                  </a:cubicBezTo>
                  <a:close/>
                </a:path>
              </a:pathLst>
            </a:custGeom>
            <a:solidFill>
              <a:srgbClr val="003A78"/>
            </a:solidFill>
            <a:ln w="106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grpSp>
          <p:nvGrpSpPr>
            <p:cNvPr id="140" name="Grupa 52">
              <a:extLst>
                <a:ext uri="{FF2B5EF4-FFF2-40B4-BE49-F238E27FC236}">
                  <a16:creationId xmlns:a16="http://schemas.microsoft.com/office/drawing/2014/main" id="{01B0C6D3-4802-DA5F-7A12-F5BF2AB8FC57}"/>
                </a:ext>
              </a:extLst>
            </p:cNvPr>
            <p:cNvGrpSpPr/>
            <p:nvPr/>
          </p:nvGrpSpPr>
          <p:grpSpPr>
            <a:xfrm>
              <a:off x="2143301" y="5313625"/>
              <a:ext cx="211633" cy="218187"/>
              <a:chOff x="9381116" y="2641889"/>
              <a:chExt cx="327899" cy="338052"/>
            </a:xfrm>
          </p:grpSpPr>
          <p:sp>
            <p:nvSpPr>
              <p:cNvPr id="141" name="Dowolny kształt 166">
                <a:extLst>
                  <a:ext uri="{FF2B5EF4-FFF2-40B4-BE49-F238E27FC236}">
                    <a16:creationId xmlns:a16="http://schemas.microsoft.com/office/drawing/2014/main" id="{A5CD2AA6-C84F-7CFC-393D-1B9018744231}"/>
                  </a:ext>
                </a:extLst>
              </p:cNvPr>
              <p:cNvSpPr/>
              <p:nvPr/>
            </p:nvSpPr>
            <p:spPr>
              <a:xfrm>
                <a:off x="9422003" y="2653396"/>
                <a:ext cx="247425" cy="32281"/>
              </a:xfrm>
              <a:custGeom>
                <a:avLst/>
                <a:gdLst>
                  <a:gd name="connsiteX0" fmla="*/ 123926 w 247425"/>
                  <a:gd name="connsiteY0" fmla="*/ 32282 h 32281"/>
                  <a:gd name="connsiteX1" fmla="*/ 247425 w 247425"/>
                  <a:gd name="connsiteY1" fmla="*/ 16727 h 32281"/>
                  <a:gd name="connsiteX2" fmla="*/ 123713 w 247425"/>
                  <a:gd name="connsiteY2" fmla="*/ 0 h 32281"/>
                  <a:gd name="connsiteX3" fmla="*/ 0 w 247425"/>
                  <a:gd name="connsiteY3" fmla="*/ 16727 h 32281"/>
                  <a:gd name="connsiteX4" fmla="*/ 123926 w 247425"/>
                  <a:gd name="connsiteY4" fmla="*/ 32282 h 32281"/>
                  <a:gd name="connsiteX5" fmla="*/ 123713 w 247425"/>
                  <a:gd name="connsiteY5" fmla="*/ 5327 h 32281"/>
                  <a:gd name="connsiteX6" fmla="*/ 241884 w 247425"/>
                  <a:gd name="connsiteY6" fmla="*/ 16620 h 32281"/>
                  <a:gd name="connsiteX7" fmla="*/ 123926 w 247425"/>
                  <a:gd name="connsiteY7" fmla="*/ 26848 h 32281"/>
                  <a:gd name="connsiteX8" fmla="*/ 5541 w 247425"/>
                  <a:gd name="connsiteY8" fmla="*/ 16620 h 32281"/>
                  <a:gd name="connsiteX9" fmla="*/ 123713 w 247425"/>
                  <a:gd name="connsiteY9" fmla="*/ 5327 h 32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7425" h="32281">
                    <a:moveTo>
                      <a:pt x="123926" y="32282"/>
                    </a:moveTo>
                    <a:cubicBezTo>
                      <a:pt x="152909" y="32282"/>
                      <a:pt x="247425" y="31110"/>
                      <a:pt x="247425" y="16727"/>
                    </a:cubicBezTo>
                    <a:cubicBezTo>
                      <a:pt x="247425" y="213"/>
                      <a:pt x="128721" y="0"/>
                      <a:pt x="123713" y="0"/>
                    </a:cubicBezTo>
                    <a:cubicBezTo>
                      <a:pt x="118704" y="0"/>
                      <a:pt x="0" y="213"/>
                      <a:pt x="0" y="16727"/>
                    </a:cubicBezTo>
                    <a:cubicBezTo>
                      <a:pt x="0" y="31216"/>
                      <a:pt x="94836" y="32282"/>
                      <a:pt x="123926" y="32282"/>
                    </a:cubicBezTo>
                    <a:close/>
                    <a:moveTo>
                      <a:pt x="123713" y="5327"/>
                    </a:moveTo>
                    <a:cubicBezTo>
                      <a:pt x="193294" y="5327"/>
                      <a:pt x="236770" y="11933"/>
                      <a:pt x="241884" y="16620"/>
                    </a:cubicBezTo>
                    <a:cubicBezTo>
                      <a:pt x="237089" y="20882"/>
                      <a:pt x="197663" y="26848"/>
                      <a:pt x="123926" y="26848"/>
                    </a:cubicBezTo>
                    <a:cubicBezTo>
                      <a:pt x="49975" y="26848"/>
                      <a:pt x="10443" y="20882"/>
                      <a:pt x="5541" y="16620"/>
                    </a:cubicBezTo>
                    <a:cubicBezTo>
                      <a:pt x="10656" y="11933"/>
                      <a:pt x="54131" y="5327"/>
                      <a:pt x="123713" y="5327"/>
                    </a:cubicBezTo>
                    <a:close/>
                  </a:path>
                </a:pathLst>
              </a:custGeom>
              <a:solidFill>
                <a:srgbClr val="003A78"/>
              </a:solidFill>
              <a:ln w="106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539"/>
              </a:p>
            </p:txBody>
          </p:sp>
          <p:sp>
            <p:nvSpPr>
              <p:cNvPr id="142" name="Dowolny kształt 167">
                <a:extLst>
                  <a:ext uri="{FF2B5EF4-FFF2-40B4-BE49-F238E27FC236}">
                    <a16:creationId xmlns:a16="http://schemas.microsoft.com/office/drawing/2014/main" id="{0200AF07-E4BA-CE24-7E45-1C0DAA04B9A4}"/>
                  </a:ext>
                </a:extLst>
              </p:cNvPr>
              <p:cNvSpPr/>
              <p:nvPr/>
            </p:nvSpPr>
            <p:spPr>
              <a:xfrm>
                <a:off x="9381116" y="2641889"/>
                <a:ext cx="327899" cy="338052"/>
              </a:xfrm>
              <a:custGeom>
                <a:avLst/>
                <a:gdLst>
                  <a:gd name="connsiteX0" fmla="*/ 324221 w 327899"/>
                  <a:gd name="connsiteY0" fmla="*/ 85978 h 338052"/>
                  <a:gd name="connsiteX1" fmla="*/ 324221 w 327899"/>
                  <a:gd name="connsiteY1" fmla="*/ 70956 h 338052"/>
                  <a:gd name="connsiteX2" fmla="*/ 321557 w 327899"/>
                  <a:gd name="connsiteY2" fmla="*/ 68292 h 338052"/>
                  <a:gd name="connsiteX3" fmla="*/ 309623 w 327899"/>
                  <a:gd name="connsiteY3" fmla="*/ 68292 h 338052"/>
                  <a:gd name="connsiteX4" fmla="*/ 309836 w 327899"/>
                  <a:gd name="connsiteY4" fmla="*/ 36650 h 338052"/>
                  <a:gd name="connsiteX5" fmla="*/ 316656 w 327899"/>
                  <a:gd name="connsiteY5" fmla="*/ 27807 h 338052"/>
                  <a:gd name="connsiteX6" fmla="*/ 164599 w 327899"/>
                  <a:gd name="connsiteY6" fmla="*/ 0 h 338052"/>
                  <a:gd name="connsiteX7" fmla="*/ 12543 w 327899"/>
                  <a:gd name="connsiteY7" fmla="*/ 27807 h 338052"/>
                  <a:gd name="connsiteX8" fmla="*/ 17870 w 327899"/>
                  <a:gd name="connsiteY8" fmla="*/ 35691 h 338052"/>
                  <a:gd name="connsiteX9" fmla="*/ 18084 w 327899"/>
                  <a:gd name="connsiteY9" fmla="*/ 68292 h 338052"/>
                  <a:gd name="connsiteX10" fmla="*/ 6256 w 327899"/>
                  <a:gd name="connsiteY10" fmla="*/ 68292 h 338052"/>
                  <a:gd name="connsiteX11" fmla="*/ 3592 w 327899"/>
                  <a:gd name="connsiteY11" fmla="*/ 70956 h 338052"/>
                  <a:gd name="connsiteX12" fmla="*/ 3592 w 327899"/>
                  <a:gd name="connsiteY12" fmla="*/ 85978 h 338052"/>
                  <a:gd name="connsiteX13" fmla="*/ 821 w 327899"/>
                  <a:gd name="connsiteY13" fmla="*/ 88215 h 338052"/>
                  <a:gd name="connsiteX14" fmla="*/ 289 w 327899"/>
                  <a:gd name="connsiteY14" fmla="*/ 92797 h 338052"/>
                  <a:gd name="connsiteX15" fmla="*/ 6682 w 327899"/>
                  <a:gd name="connsiteY15" fmla="*/ 129233 h 338052"/>
                  <a:gd name="connsiteX16" fmla="*/ 18830 w 327899"/>
                  <a:gd name="connsiteY16" fmla="*/ 143510 h 338052"/>
                  <a:gd name="connsiteX17" fmla="*/ 19895 w 327899"/>
                  <a:gd name="connsiteY17" fmla="*/ 291281 h 338052"/>
                  <a:gd name="connsiteX18" fmla="*/ 163747 w 327899"/>
                  <a:gd name="connsiteY18" fmla="*/ 338052 h 338052"/>
                  <a:gd name="connsiteX19" fmla="*/ 163960 w 327899"/>
                  <a:gd name="connsiteY19" fmla="*/ 337946 h 338052"/>
                  <a:gd name="connsiteX20" fmla="*/ 164173 w 327899"/>
                  <a:gd name="connsiteY20" fmla="*/ 338052 h 338052"/>
                  <a:gd name="connsiteX21" fmla="*/ 308025 w 327899"/>
                  <a:gd name="connsiteY21" fmla="*/ 291281 h 338052"/>
                  <a:gd name="connsiteX22" fmla="*/ 309091 w 327899"/>
                  <a:gd name="connsiteY22" fmla="*/ 143510 h 338052"/>
                  <a:gd name="connsiteX23" fmla="*/ 321238 w 327899"/>
                  <a:gd name="connsiteY23" fmla="*/ 129233 h 338052"/>
                  <a:gd name="connsiteX24" fmla="*/ 327631 w 327899"/>
                  <a:gd name="connsiteY24" fmla="*/ 92903 h 338052"/>
                  <a:gd name="connsiteX25" fmla="*/ 327099 w 327899"/>
                  <a:gd name="connsiteY25" fmla="*/ 88215 h 338052"/>
                  <a:gd name="connsiteX26" fmla="*/ 324221 w 327899"/>
                  <a:gd name="connsiteY26" fmla="*/ 85978 h 338052"/>
                  <a:gd name="connsiteX27" fmla="*/ 318894 w 327899"/>
                  <a:gd name="connsiteY27" fmla="*/ 73513 h 338052"/>
                  <a:gd name="connsiteX28" fmla="*/ 318894 w 327899"/>
                  <a:gd name="connsiteY28" fmla="*/ 101000 h 338052"/>
                  <a:gd name="connsiteX29" fmla="*/ 309410 w 327899"/>
                  <a:gd name="connsiteY29" fmla="*/ 101000 h 338052"/>
                  <a:gd name="connsiteX30" fmla="*/ 309623 w 327899"/>
                  <a:gd name="connsiteY30" fmla="*/ 73513 h 338052"/>
                  <a:gd name="connsiteX31" fmla="*/ 318894 w 327899"/>
                  <a:gd name="connsiteY31" fmla="*/ 73513 h 338052"/>
                  <a:gd name="connsiteX32" fmla="*/ 164599 w 327899"/>
                  <a:gd name="connsiteY32" fmla="*/ 5220 h 338052"/>
                  <a:gd name="connsiteX33" fmla="*/ 311328 w 327899"/>
                  <a:gd name="connsiteY33" fmla="*/ 27700 h 338052"/>
                  <a:gd name="connsiteX34" fmla="*/ 307386 w 327899"/>
                  <a:gd name="connsiteY34" fmla="*/ 32175 h 338052"/>
                  <a:gd name="connsiteX35" fmla="*/ 307172 w 327899"/>
                  <a:gd name="connsiteY35" fmla="*/ 32069 h 338052"/>
                  <a:gd name="connsiteX36" fmla="*/ 307172 w 327899"/>
                  <a:gd name="connsiteY36" fmla="*/ 32069 h 338052"/>
                  <a:gd name="connsiteX37" fmla="*/ 305041 w 327899"/>
                  <a:gd name="connsiteY37" fmla="*/ 33560 h 338052"/>
                  <a:gd name="connsiteX38" fmla="*/ 164599 w 327899"/>
                  <a:gd name="connsiteY38" fmla="*/ 50180 h 338052"/>
                  <a:gd name="connsiteX39" fmla="*/ 17870 w 327899"/>
                  <a:gd name="connsiteY39" fmla="*/ 27700 h 338052"/>
                  <a:gd name="connsiteX40" fmla="*/ 164599 w 327899"/>
                  <a:gd name="connsiteY40" fmla="*/ 5220 h 338052"/>
                  <a:gd name="connsiteX41" fmla="*/ 164599 w 327899"/>
                  <a:gd name="connsiteY41" fmla="*/ 55507 h 338052"/>
                  <a:gd name="connsiteX42" fmla="*/ 304508 w 327899"/>
                  <a:gd name="connsiteY42" fmla="*/ 39313 h 338052"/>
                  <a:gd name="connsiteX43" fmla="*/ 303763 w 327899"/>
                  <a:gd name="connsiteY43" fmla="*/ 141059 h 338052"/>
                  <a:gd name="connsiteX44" fmla="*/ 163853 w 327899"/>
                  <a:gd name="connsiteY44" fmla="*/ 178348 h 338052"/>
                  <a:gd name="connsiteX45" fmla="*/ 23944 w 327899"/>
                  <a:gd name="connsiteY45" fmla="*/ 141166 h 338052"/>
                  <a:gd name="connsiteX46" fmla="*/ 23198 w 327899"/>
                  <a:gd name="connsiteY46" fmla="*/ 38781 h 338052"/>
                  <a:gd name="connsiteX47" fmla="*/ 164599 w 327899"/>
                  <a:gd name="connsiteY47" fmla="*/ 55507 h 338052"/>
                  <a:gd name="connsiteX48" fmla="*/ 8920 w 327899"/>
                  <a:gd name="connsiteY48" fmla="*/ 73513 h 338052"/>
                  <a:gd name="connsiteX49" fmla="*/ 18190 w 327899"/>
                  <a:gd name="connsiteY49" fmla="*/ 73513 h 338052"/>
                  <a:gd name="connsiteX50" fmla="*/ 18403 w 327899"/>
                  <a:gd name="connsiteY50" fmla="*/ 101000 h 338052"/>
                  <a:gd name="connsiteX51" fmla="*/ 8920 w 327899"/>
                  <a:gd name="connsiteY51" fmla="*/ 101000 h 338052"/>
                  <a:gd name="connsiteX52" fmla="*/ 8920 w 327899"/>
                  <a:gd name="connsiteY52" fmla="*/ 73513 h 338052"/>
                  <a:gd name="connsiteX53" fmla="*/ 11903 w 327899"/>
                  <a:gd name="connsiteY53" fmla="*/ 128488 h 338052"/>
                  <a:gd name="connsiteX54" fmla="*/ 8280 w 327899"/>
                  <a:gd name="connsiteY54" fmla="*/ 106327 h 338052"/>
                  <a:gd name="connsiteX55" fmla="*/ 18510 w 327899"/>
                  <a:gd name="connsiteY55" fmla="*/ 106327 h 338052"/>
                  <a:gd name="connsiteX56" fmla="*/ 18723 w 327899"/>
                  <a:gd name="connsiteY56" fmla="*/ 136478 h 338052"/>
                  <a:gd name="connsiteX57" fmla="*/ 11903 w 327899"/>
                  <a:gd name="connsiteY57" fmla="*/ 128488 h 338052"/>
                  <a:gd name="connsiteX58" fmla="*/ 302697 w 327899"/>
                  <a:gd name="connsiteY58" fmla="*/ 291175 h 338052"/>
                  <a:gd name="connsiteX59" fmla="*/ 164173 w 327899"/>
                  <a:gd name="connsiteY59" fmla="*/ 332619 h 338052"/>
                  <a:gd name="connsiteX60" fmla="*/ 163960 w 327899"/>
                  <a:gd name="connsiteY60" fmla="*/ 332725 h 338052"/>
                  <a:gd name="connsiteX61" fmla="*/ 163747 w 327899"/>
                  <a:gd name="connsiteY61" fmla="*/ 332619 h 338052"/>
                  <a:gd name="connsiteX62" fmla="*/ 25223 w 327899"/>
                  <a:gd name="connsiteY62" fmla="*/ 291068 h 338052"/>
                  <a:gd name="connsiteX63" fmla="*/ 24157 w 327899"/>
                  <a:gd name="connsiteY63" fmla="*/ 147558 h 338052"/>
                  <a:gd name="connsiteX64" fmla="*/ 163960 w 327899"/>
                  <a:gd name="connsiteY64" fmla="*/ 183462 h 338052"/>
                  <a:gd name="connsiteX65" fmla="*/ 303763 w 327899"/>
                  <a:gd name="connsiteY65" fmla="*/ 147558 h 338052"/>
                  <a:gd name="connsiteX66" fmla="*/ 302697 w 327899"/>
                  <a:gd name="connsiteY66" fmla="*/ 291175 h 338052"/>
                  <a:gd name="connsiteX67" fmla="*/ 309197 w 327899"/>
                  <a:gd name="connsiteY67" fmla="*/ 136478 h 338052"/>
                  <a:gd name="connsiteX68" fmla="*/ 309410 w 327899"/>
                  <a:gd name="connsiteY68" fmla="*/ 106434 h 338052"/>
                  <a:gd name="connsiteX69" fmla="*/ 319640 w 327899"/>
                  <a:gd name="connsiteY69" fmla="*/ 106434 h 338052"/>
                  <a:gd name="connsiteX70" fmla="*/ 316017 w 327899"/>
                  <a:gd name="connsiteY70" fmla="*/ 128274 h 338052"/>
                  <a:gd name="connsiteX71" fmla="*/ 309197 w 327899"/>
                  <a:gd name="connsiteY71" fmla="*/ 136478 h 33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27899" h="338052">
                    <a:moveTo>
                      <a:pt x="324221" y="85978"/>
                    </a:moveTo>
                    <a:lnTo>
                      <a:pt x="324221" y="70956"/>
                    </a:lnTo>
                    <a:cubicBezTo>
                      <a:pt x="324221" y="69464"/>
                      <a:pt x="323049" y="68292"/>
                      <a:pt x="321557" y="68292"/>
                    </a:cubicBezTo>
                    <a:lnTo>
                      <a:pt x="309623" y="68292"/>
                    </a:lnTo>
                    <a:lnTo>
                      <a:pt x="309836" y="36650"/>
                    </a:lnTo>
                    <a:cubicBezTo>
                      <a:pt x="314098" y="33986"/>
                      <a:pt x="316656" y="31110"/>
                      <a:pt x="316656" y="27807"/>
                    </a:cubicBezTo>
                    <a:cubicBezTo>
                      <a:pt x="316656" y="7458"/>
                      <a:pt x="225656" y="0"/>
                      <a:pt x="164599" y="0"/>
                    </a:cubicBezTo>
                    <a:cubicBezTo>
                      <a:pt x="103436" y="0"/>
                      <a:pt x="12543" y="7351"/>
                      <a:pt x="12543" y="27807"/>
                    </a:cubicBezTo>
                    <a:cubicBezTo>
                      <a:pt x="12543" y="30684"/>
                      <a:pt x="14567" y="33347"/>
                      <a:pt x="17870" y="35691"/>
                    </a:cubicBezTo>
                    <a:lnTo>
                      <a:pt x="18084" y="68292"/>
                    </a:lnTo>
                    <a:lnTo>
                      <a:pt x="6256" y="68292"/>
                    </a:lnTo>
                    <a:cubicBezTo>
                      <a:pt x="4764" y="68292"/>
                      <a:pt x="3592" y="69464"/>
                      <a:pt x="3592" y="70956"/>
                    </a:cubicBezTo>
                    <a:lnTo>
                      <a:pt x="3592" y="85978"/>
                    </a:lnTo>
                    <a:cubicBezTo>
                      <a:pt x="2633" y="86404"/>
                      <a:pt x="1567" y="87043"/>
                      <a:pt x="821" y="88215"/>
                    </a:cubicBezTo>
                    <a:cubicBezTo>
                      <a:pt x="182" y="89174"/>
                      <a:pt x="-351" y="90666"/>
                      <a:pt x="289" y="92797"/>
                    </a:cubicBezTo>
                    <a:cubicBezTo>
                      <a:pt x="1248" y="96099"/>
                      <a:pt x="6149" y="125078"/>
                      <a:pt x="6682" y="129233"/>
                    </a:cubicBezTo>
                    <a:cubicBezTo>
                      <a:pt x="6895" y="130938"/>
                      <a:pt x="10625" y="136478"/>
                      <a:pt x="18830" y="143510"/>
                    </a:cubicBezTo>
                    <a:lnTo>
                      <a:pt x="19895" y="291281"/>
                    </a:lnTo>
                    <a:cubicBezTo>
                      <a:pt x="19895" y="317490"/>
                      <a:pt x="83083" y="338052"/>
                      <a:pt x="163747" y="338052"/>
                    </a:cubicBezTo>
                    <a:cubicBezTo>
                      <a:pt x="163853" y="338052"/>
                      <a:pt x="163853" y="337946"/>
                      <a:pt x="163960" y="337946"/>
                    </a:cubicBezTo>
                    <a:cubicBezTo>
                      <a:pt x="164067" y="337946"/>
                      <a:pt x="164067" y="338052"/>
                      <a:pt x="164173" y="338052"/>
                    </a:cubicBezTo>
                    <a:cubicBezTo>
                      <a:pt x="244837" y="338052"/>
                      <a:pt x="308025" y="317490"/>
                      <a:pt x="308025" y="291281"/>
                    </a:cubicBezTo>
                    <a:lnTo>
                      <a:pt x="309091" y="143510"/>
                    </a:lnTo>
                    <a:cubicBezTo>
                      <a:pt x="317295" y="136478"/>
                      <a:pt x="321025" y="130831"/>
                      <a:pt x="321238" y="129233"/>
                    </a:cubicBezTo>
                    <a:cubicBezTo>
                      <a:pt x="321771" y="125185"/>
                      <a:pt x="326673" y="96206"/>
                      <a:pt x="327631" y="92903"/>
                    </a:cubicBezTo>
                    <a:cubicBezTo>
                      <a:pt x="328271" y="90772"/>
                      <a:pt x="327631" y="89174"/>
                      <a:pt x="327099" y="88215"/>
                    </a:cubicBezTo>
                    <a:cubicBezTo>
                      <a:pt x="326246" y="86937"/>
                      <a:pt x="325180" y="86298"/>
                      <a:pt x="324221" y="85978"/>
                    </a:cubicBezTo>
                    <a:close/>
                    <a:moveTo>
                      <a:pt x="318894" y="73513"/>
                    </a:moveTo>
                    <a:lnTo>
                      <a:pt x="318894" y="101000"/>
                    </a:lnTo>
                    <a:lnTo>
                      <a:pt x="309410" y="101000"/>
                    </a:lnTo>
                    <a:lnTo>
                      <a:pt x="309623" y="73513"/>
                    </a:lnTo>
                    <a:lnTo>
                      <a:pt x="318894" y="73513"/>
                    </a:lnTo>
                    <a:close/>
                    <a:moveTo>
                      <a:pt x="164599" y="5220"/>
                    </a:moveTo>
                    <a:cubicBezTo>
                      <a:pt x="255492" y="5220"/>
                      <a:pt x="311328" y="18325"/>
                      <a:pt x="311328" y="27700"/>
                    </a:cubicBezTo>
                    <a:cubicBezTo>
                      <a:pt x="311328" y="29085"/>
                      <a:pt x="309943" y="30577"/>
                      <a:pt x="307386" y="32175"/>
                    </a:cubicBezTo>
                    <a:cubicBezTo>
                      <a:pt x="307279" y="32175"/>
                      <a:pt x="307279" y="32069"/>
                      <a:pt x="307172" y="32069"/>
                    </a:cubicBezTo>
                    <a:cubicBezTo>
                      <a:pt x="307172" y="32069"/>
                      <a:pt x="307172" y="32069"/>
                      <a:pt x="307172" y="32069"/>
                    </a:cubicBezTo>
                    <a:cubicBezTo>
                      <a:pt x="306213" y="32069"/>
                      <a:pt x="305467" y="32708"/>
                      <a:pt x="305041" y="33560"/>
                    </a:cubicBezTo>
                    <a:cubicBezTo>
                      <a:pt x="288099" y="41764"/>
                      <a:pt x="237804" y="50180"/>
                      <a:pt x="164599" y="50180"/>
                    </a:cubicBezTo>
                    <a:cubicBezTo>
                      <a:pt x="73706" y="50180"/>
                      <a:pt x="17870" y="37076"/>
                      <a:pt x="17870" y="27700"/>
                    </a:cubicBezTo>
                    <a:cubicBezTo>
                      <a:pt x="17870" y="18325"/>
                      <a:pt x="73706" y="5220"/>
                      <a:pt x="164599" y="5220"/>
                    </a:cubicBezTo>
                    <a:close/>
                    <a:moveTo>
                      <a:pt x="164599" y="55507"/>
                    </a:moveTo>
                    <a:cubicBezTo>
                      <a:pt x="212230" y="55507"/>
                      <a:pt x="277869" y="50926"/>
                      <a:pt x="304508" y="39313"/>
                    </a:cubicBezTo>
                    <a:lnTo>
                      <a:pt x="303763" y="141059"/>
                    </a:lnTo>
                    <a:cubicBezTo>
                      <a:pt x="284689" y="156188"/>
                      <a:pt x="241746" y="178348"/>
                      <a:pt x="163853" y="178348"/>
                    </a:cubicBezTo>
                    <a:cubicBezTo>
                      <a:pt x="85960" y="178348"/>
                      <a:pt x="43018" y="156082"/>
                      <a:pt x="23944" y="141166"/>
                    </a:cubicBezTo>
                    <a:lnTo>
                      <a:pt x="23198" y="38781"/>
                    </a:lnTo>
                    <a:cubicBezTo>
                      <a:pt x="48985" y="50820"/>
                      <a:pt x="116116" y="55507"/>
                      <a:pt x="164599" y="55507"/>
                    </a:cubicBezTo>
                    <a:close/>
                    <a:moveTo>
                      <a:pt x="8920" y="73513"/>
                    </a:moveTo>
                    <a:lnTo>
                      <a:pt x="18190" y="73513"/>
                    </a:lnTo>
                    <a:lnTo>
                      <a:pt x="18403" y="101000"/>
                    </a:lnTo>
                    <a:lnTo>
                      <a:pt x="8920" y="101000"/>
                    </a:lnTo>
                    <a:lnTo>
                      <a:pt x="8920" y="73513"/>
                    </a:lnTo>
                    <a:close/>
                    <a:moveTo>
                      <a:pt x="11903" y="128488"/>
                    </a:moveTo>
                    <a:cubicBezTo>
                      <a:pt x="11584" y="126250"/>
                      <a:pt x="9879" y="115809"/>
                      <a:pt x="8280" y="106327"/>
                    </a:cubicBezTo>
                    <a:lnTo>
                      <a:pt x="18510" y="106327"/>
                    </a:lnTo>
                    <a:lnTo>
                      <a:pt x="18723" y="136478"/>
                    </a:lnTo>
                    <a:cubicBezTo>
                      <a:pt x="14567" y="132749"/>
                      <a:pt x="12329" y="129766"/>
                      <a:pt x="11903" y="128488"/>
                    </a:cubicBezTo>
                    <a:close/>
                    <a:moveTo>
                      <a:pt x="302697" y="291175"/>
                    </a:moveTo>
                    <a:cubicBezTo>
                      <a:pt x="302697" y="311204"/>
                      <a:pt x="247074" y="332619"/>
                      <a:pt x="164173" y="332619"/>
                    </a:cubicBezTo>
                    <a:cubicBezTo>
                      <a:pt x="164067" y="332619"/>
                      <a:pt x="164067" y="332725"/>
                      <a:pt x="163960" y="332725"/>
                    </a:cubicBezTo>
                    <a:cubicBezTo>
                      <a:pt x="163853" y="332725"/>
                      <a:pt x="163853" y="332619"/>
                      <a:pt x="163747" y="332619"/>
                    </a:cubicBezTo>
                    <a:cubicBezTo>
                      <a:pt x="80846" y="332619"/>
                      <a:pt x="25223" y="311204"/>
                      <a:pt x="25223" y="291068"/>
                    </a:cubicBezTo>
                    <a:lnTo>
                      <a:pt x="24157" y="147558"/>
                    </a:lnTo>
                    <a:cubicBezTo>
                      <a:pt x="45469" y="163433"/>
                      <a:pt x="88411" y="183462"/>
                      <a:pt x="163960" y="183462"/>
                    </a:cubicBezTo>
                    <a:cubicBezTo>
                      <a:pt x="239509" y="183462"/>
                      <a:pt x="282451" y="163433"/>
                      <a:pt x="303763" y="147558"/>
                    </a:cubicBezTo>
                    <a:lnTo>
                      <a:pt x="302697" y="291175"/>
                    </a:lnTo>
                    <a:close/>
                    <a:moveTo>
                      <a:pt x="309197" y="136478"/>
                    </a:moveTo>
                    <a:lnTo>
                      <a:pt x="309410" y="106434"/>
                    </a:lnTo>
                    <a:lnTo>
                      <a:pt x="319640" y="106434"/>
                    </a:lnTo>
                    <a:cubicBezTo>
                      <a:pt x="318041" y="115809"/>
                      <a:pt x="316230" y="126250"/>
                      <a:pt x="316017" y="128274"/>
                    </a:cubicBezTo>
                    <a:cubicBezTo>
                      <a:pt x="315484" y="129553"/>
                      <a:pt x="313246" y="132643"/>
                      <a:pt x="309197" y="136478"/>
                    </a:cubicBezTo>
                    <a:close/>
                  </a:path>
                </a:pathLst>
              </a:custGeom>
              <a:solidFill>
                <a:srgbClr val="003A78"/>
              </a:solidFill>
              <a:ln w="106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539"/>
              </a:p>
            </p:txBody>
          </p:sp>
        </p:grpSp>
        <p:grpSp>
          <p:nvGrpSpPr>
            <p:cNvPr id="143" name="Grupa 227">
              <a:extLst>
                <a:ext uri="{FF2B5EF4-FFF2-40B4-BE49-F238E27FC236}">
                  <a16:creationId xmlns:a16="http://schemas.microsoft.com/office/drawing/2014/main" id="{98F2E7BA-5FC0-D0C2-9ADF-BC5A334092A7}"/>
                </a:ext>
              </a:extLst>
            </p:cNvPr>
            <p:cNvGrpSpPr/>
            <p:nvPr/>
          </p:nvGrpSpPr>
          <p:grpSpPr>
            <a:xfrm>
              <a:off x="2445828" y="5260815"/>
              <a:ext cx="180015" cy="270997"/>
              <a:chOff x="8855505" y="2351093"/>
              <a:chExt cx="278910" cy="419875"/>
            </a:xfrm>
          </p:grpSpPr>
          <p:sp>
            <p:nvSpPr>
              <p:cNvPr id="144" name="Dowolny kształt 168">
                <a:extLst>
                  <a:ext uri="{FF2B5EF4-FFF2-40B4-BE49-F238E27FC236}">
                    <a16:creationId xmlns:a16="http://schemas.microsoft.com/office/drawing/2014/main" id="{7CC2086E-D701-47EF-C9E4-CFFEABDDC546}"/>
                  </a:ext>
                </a:extLst>
              </p:cNvPr>
              <p:cNvSpPr/>
              <p:nvPr/>
            </p:nvSpPr>
            <p:spPr>
              <a:xfrm>
                <a:off x="8855505" y="2351093"/>
                <a:ext cx="278910" cy="419875"/>
              </a:xfrm>
              <a:custGeom>
                <a:avLst/>
                <a:gdLst>
                  <a:gd name="connsiteX0" fmla="*/ 263813 w 278910"/>
                  <a:gd name="connsiteY0" fmla="*/ 228635 h 419875"/>
                  <a:gd name="connsiteX1" fmla="*/ 141806 w 278910"/>
                  <a:gd name="connsiteY1" fmla="*/ 1279 h 419875"/>
                  <a:gd name="connsiteX2" fmla="*/ 137117 w 278910"/>
                  <a:gd name="connsiteY2" fmla="*/ 1279 h 419875"/>
                  <a:gd name="connsiteX3" fmla="*/ 15109 w 278910"/>
                  <a:gd name="connsiteY3" fmla="*/ 228635 h 419875"/>
                  <a:gd name="connsiteX4" fmla="*/ 17880 w 278910"/>
                  <a:gd name="connsiteY4" fmla="*/ 352862 h 419875"/>
                  <a:gd name="connsiteX5" fmla="*/ 137117 w 278910"/>
                  <a:gd name="connsiteY5" fmla="*/ 419875 h 419875"/>
                  <a:gd name="connsiteX6" fmla="*/ 141699 w 278910"/>
                  <a:gd name="connsiteY6" fmla="*/ 419875 h 419875"/>
                  <a:gd name="connsiteX7" fmla="*/ 260936 w 278910"/>
                  <a:gd name="connsiteY7" fmla="*/ 352862 h 419875"/>
                  <a:gd name="connsiteX8" fmla="*/ 263813 w 278910"/>
                  <a:gd name="connsiteY8" fmla="*/ 228635 h 419875"/>
                  <a:gd name="connsiteX9" fmla="*/ 256461 w 278910"/>
                  <a:gd name="connsiteY9" fmla="*/ 350091 h 419875"/>
                  <a:gd name="connsiteX10" fmla="*/ 139461 w 278910"/>
                  <a:gd name="connsiteY10" fmla="*/ 414548 h 419875"/>
                  <a:gd name="connsiteX11" fmla="*/ 22568 w 278910"/>
                  <a:gd name="connsiteY11" fmla="*/ 350091 h 419875"/>
                  <a:gd name="connsiteX12" fmla="*/ 19904 w 278910"/>
                  <a:gd name="connsiteY12" fmla="*/ 231086 h 419875"/>
                  <a:gd name="connsiteX13" fmla="*/ 19904 w 278910"/>
                  <a:gd name="connsiteY13" fmla="*/ 231086 h 419875"/>
                  <a:gd name="connsiteX14" fmla="*/ 139568 w 278910"/>
                  <a:gd name="connsiteY14" fmla="*/ 8097 h 419875"/>
                  <a:gd name="connsiteX15" fmla="*/ 259231 w 278910"/>
                  <a:gd name="connsiteY15" fmla="*/ 231086 h 419875"/>
                  <a:gd name="connsiteX16" fmla="*/ 256461 w 278910"/>
                  <a:gd name="connsiteY16" fmla="*/ 350091 h 41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8910" h="419875">
                    <a:moveTo>
                      <a:pt x="263813" y="228635"/>
                    </a:moveTo>
                    <a:lnTo>
                      <a:pt x="141806" y="1279"/>
                    </a:lnTo>
                    <a:cubicBezTo>
                      <a:pt x="140846" y="-426"/>
                      <a:pt x="138076" y="-426"/>
                      <a:pt x="137117" y="1279"/>
                    </a:cubicBezTo>
                    <a:lnTo>
                      <a:pt x="15109" y="228635"/>
                    </a:lnTo>
                    <a:cubicBezTo>
                      <a:pt x="-5989" y="267416"/>
                      <a:pt x="-4923" y="315040"/>
                      <a:pt x="17880" y="352862"/>
                    </a:cubicBezTo>
                    <a:cubicBezTo>
                      <a:pt x="43134" y="394412"/>
                      <a:pt x="88633" y="419875"/>
                      <a:pt x="137117" y="419875"/>
                    </a:cubicBezTo>
                    <a:cubicBezTo>
                      <a:pt x="138609" y="419875"/>
                      <a:pt x="140207" y="419875"/>
                      <a:pt x="141699" y="419875"/>
                    </a:cubicBezTo>
                    <a:cubicBezTo>
                      <a:pt x="190182" y="419875"/>
                      <a:pt x="235682" y="394306"/>
                      <a:pt x="260936" y="352862"/>
                    </a:cubicBezTo>
                    <a:cubicBezTo>
                      <a:pt x="283846" y="315040"/>
                      <a:pt x="284911" y="267416"/>
                      <a:pt x="263813" y="228635"/>
                    </a:cubicBezTo>
                    <a:close/>
                    <a:moveTo>
                      <a:pt x="256461" y="350091"/>
                    </a:moveTo>
                    <a:cubicBezTo>
                      <a:pt x="231739" y="390683"/>
                      <a:pt x="187092" y="415401"/>
                      <a:pt x="139461" y="414548"/>
                    </a:cubicBezTo>
                    <a:cubicBezTo>
                      <a:pt x="91937" y="415401"/>
                      <a:pt x="47183" y="390683"/>
                      <a:pt x="22568" y="350091"/>
                    </a:cubicBezTo>
                    <a:cubicBezTo>
                      <a:pt x="724" y="313868"/>
                      <a:pt x="-342" y="268269"/>
                      <a:pt x="19904" y="231086"/>
                    </a:cubicBezTo>
                    <a:cubicBezTo>
                      <a:pt x="19904" y="231086"/>
                      <a:pt x="19904" y="231086"/>
                      <a:pt x="19904" y="231086"/>
                    </a:cubicBezTo>
                    <a:lnTo>
                      <a:pt x="139568" y="8097"/>
                    </a:lnTo>
                    <a:lnTo>
                      <a:pt x="259231" y="231086"/>
                    </a:lnTo>
                    <a:cubicBezTo>
                      <a:pt x="279370" y="268269"/>
                      <a:pt x="278305" y="313868"/>
                      <a:pt x="256461" y="350091"/>
                    </a:cubicBezTo>
                    <a:close/>
                  </a:path>
                </a:pathLst>
              </a:custGeom>
              <a:solidFill>
                <a:srgbClr val="003A78"/>
              </a:solidFill>
              <a:ln w="106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539"/>
              </a:p>
            </p:txBody>
          </p:sp>
          <p:sp>
            <p:nvSpPr>
              <p:cNvPr id="145" name="Dowolny kształt 169">
                <a:extLst>
                  <a:ext uri="{FF2B5EF4-FFF2-40B4-BE49-F238E27FC236}">
                    <a16:creationId xmlns:a16="http://schemas.microsoft.com/office/drawing/2014/main" id="{DC7C9DC8-506C-B49D-99EF-0C781DB5ED2F}"/>
                  </a:ext>
                </a:extLst>
              </p:cNvPr>
              <p:cNvSpPr/>
              <p:nvPr/>
            </p:nvSpPr>
            <p:spPr>
              <a:xfrm>
                <a:off x="8969740" y="2655417"/>
                <a:ext cx="53278" cy="53270"/>
              </a:xfrm>
              <a:custGeom>
                <a:avLst/>
                <a:gdLst>
                  <a:gd name="connsiteX0" fmla="*/ 26639 w 53278"/>
                  <a:gd name="connsiteY0" fmla="*/ 0 h 53270"/>
                  <a:gd name="connsiteX1" fmla="*/ 0 w 53278"/>
                  <a:gd name="connsiteY1" fmla="*/ 26635 h 53270"/>
                  <a:gd name="connsiteX2" fmla="*/ 26639 w 53278"/>
                  <a:gd name="connsiteY2" fmla="*/ 53270 h 53270"/>
                  <a:gd name="connsiteX3" fmla="*/ 53278 w 53278"/>
                  <a:gd name="connsiteY3" fmla="*/ 26635 h 53270"/>
                  <a:gd name="connsiteX4" fmla="*/ 26639 w 53278"/>
                  <a:gd name="connsiteY4" fmla="*/ 0 h 53270"/>
                  <a:gd name="connsiteX5" fmla="*/ 26639 w 53278"/>
                  <a:gd name="connsiteY5" fmla="*/ 48050 h 53270"/>
                  <a:gd name="connsiteX6" fmla="*/ 5328 w 53278"/>
                  <a:gd name="connsiteY6" fmla="*/ 26742 h 53270"/>
                  <a:gd name="connsiteX7" fmla="*/ 26639 w 53278"/>
                  <a:gd name="connsiteY7" fmla="*/ 5434 h 53270"/>
                  <a:gd name="connsiteX8" fmla="*/ 47951 w 53278"/>
                  <a:gd name="connsiteY8" fmla="*/ 26742 h 53270"/>
                  <a:gd name="connsiteX9" fmla="*/ 26639 w 53278"/>
                  <a:gd name="connsiteY9" fmla="*/ 48050 h 5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278" h="53270">
                    <a:moveTo>
                      <a:pt x="26639" y="0"/>
                    </a:moveTo>
                    <a:cubicBezTo>
                      <a:pt x="11935" y="0"/>
                      <a:pt x="0" y="11933"/>
                      <a:pt x="0" y="26635"/>
                    </a:cubicBezTo>
                    <a:cubicBezTo>
                      <a:pt x="0" y="41338"/>
                      <a:pt x="11935" y="53270"/>
                      <a:pt x="26639" y="53270"/>
                    </a:cubicBezTo>
                    <a:cubicBezTo>
                      <a:pt x="41344" y="53270"/>
                      <a:pt x="53278" y="41338"/>
                      <a:pt x="53278" y="26635"/>
                    </a:cubicBezTo>
                    <a:cubicBezTo>
                      <a:pt x="53278" y="11933"/>
                      <a:pt x="41344" y="0"/>
                      <a:pt x="26639" y="0"/>
                    </a:cubicBezTo>
                    <a:close/>
                    <a:moveTo>
                      <a:pt x="26639" y="48050"/>
                    </a:moveTo>
                    <a:cubicBezTo>
                      <a:pt x="14918" y="48050"/>
                      <a:pt x="5328" y="38461"/>
                      <a:pt x="5328" y="26742"/>
                    </a:cubicBezTo>
                    <a:cubicBezTo>
                      <a:pt x="5328" y="15022"/>
                      <a:pt x="14918" y="5434"/>
                      <a:pt x="26639" y="5434"/>
                    </a:cubicBezTo>
                    <a:cubicBezTo>
                      <a:pt x="38360" y="5434"/>
                      <a:pt x="47951" y="15022"/>
                      <a:pt x="47951" y="26742"/>
                    </a:cubicBezTo>
                    <a:cubicBezTo>
                      <a:pt x="47951" y="38461"/>
                      <a:pt x="38360" y="48050"/>
                      <a:pt x="26639" y="48050"/>
                    </a:cubicBezTo>
                    <a:close/>
                  </a:path>
                </a:pathLst>
              </a:custGeom>
              <a:solidFill>
                <a:srgbClr val="003A78"/>
              </a:solidFill>
              <a:ln w="106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539"/>
              </a:p>
            </p:txBody>
          </p:sp>
          <p:sp>
            <p:nvSpPr>
              <p:cNvPr id="146" name="Dowolny kształt 170">
                <a:extLst>
                  <a:ext uri="{FF2B5EF4-FFF2-40B4-BE49-F238E27FC236}">
                    <a16:creationId xmlns:a16="http://schemas.microsoft.com/office/drawing/2014/main" id="{03653FED-19DC-9178-A9C0-1E1C11AC5FBA}"/>
                  </a:ext>
                </a:extLst>
              </p:cNvPr>
              <p:cNvSpPr/>
              <p:nvPr/>
            </p:nvSpPr>
            <p:spPr>
              <a:xfrm>
                <a:off x="8962515" y="2479732"/>
                <a:ext cx="67727" cy="156188"/>
              </a:xfrm>
              <a:custGeom>
                <a:avLst/>
                <a:gdLst>
                  <a:gd name="connsiteX0" fmla="*/ 33864 w 67727"/>
                  <a:gd name="connsiteY0" fmla="*/ 0 h 156188"/>
                  <a:gd name="connsiteX1" fmla="*/ 8397 w 67727"/>
                  <a:gd name="connsiteY1" fmla="*/ 11080 h 156188"/>
                  <a:gd name="connsiteX2" fmla="*/ 85 w 67727"/>
                  <a:gd name="connsiteY2" fmla="*/ 33986 h 156188"/>
                  <a:gd name="connsiteX3" fmla="*/ 14790 w 67727"/>
                  <a:gd name="connsiteY3" fmla="*/ 137544 h 156188"/>
                  <a:gd name="connsiteX4" fmla="*/ 33864 w 67727"/>
                  <a:gd name="connsiteY4" fmla="*/ 156188 h 156188"/>
                  <a:gd name="connsiteX5" fmla="*/ 52937 w 67727"/>
                  <a:gd name="connsiteY5" fmla="*/ 137544 h 156188"/>
                  <a:gd name="connsiteX6" fmla="*/ 53257 w 67727"/>
                  <a:gd name="connsiteY6" fmla="*/ 135732 h 156188"/>
                  <a:gd name="connsiteX7" fmla="*/ 67642 w 67727"/>
                  <a:gd name="connsiteY7" fmla="*/ 33986 h 156188"/>
                  <a:gd name="connsiteX8" fmla="*/ 59331 w 67727"/>
                  <a:gd name="connsiteY8" fmla="*/ 11080 h 156188"/>
                  <a:gd name="connsiteX9" fmla="*/ 33864 w 67727"/>
                  <a:gd name="connsiteY9" fmla="*/ 0 h 156188"/>
                  <a:gd name="connsiteX10" fmla="*/ 47929 w 67727"/>
                  <a:gd name="connsiteY10" fmla="*/ 134774 h 156188"/>
                  <a:gd name="connsiteX11" fmla="*/ 47609 w 67727"/>
                  <a:gd name="connsiteY11" fmla="*/ 136585 h 156188"/>
                  <a:gd name="connsiteX12" fmla="*/ 33757 w 67727"/>
                  <a:gd name="connsiteY12" fmla="*/ 150755 h 156188"/>
                  <a:gd name="connsiteX13" fmla="*/ 19905 w 67727"/>
                  <a:gd name="connsiteY13" fmla="*/ 136478 h 156188"/>
                  <a:gd name="connsiteX14" fmla="*/ 5306 w 67727"/>
                  <a:gd name="connsiteY14" fmla="*/ 33454 h 156188"/>
                  <a:gd name="connsiteX15" fmla="*/ 12233 w 67727"/>
                  <a:gd name="connsiteY15" fmla="*/ 14596 h 156188"/>
                  <a:gd name="connsiteX16" fmla="*/ 33757 w 67727"/>
                  <a:gd name="connsiteY16" fmla="*/ 5221 h 156188"/>
                  <a:gd name="connsiteX17" fmla="*/ 55282 w 67727"/>
                  <a:gd name="connsiteY17" fmla="*/ 14596 h 156188"/>
                  <a:gd name="connsiteX18" fmla="*/ 62208 w 67727"/>
                  <a:gd name="connsiteY18" fmla="*/ 33454 h 156188"/>
                  <a:gd name="connsiteX19" fmla="*/ 47929 w 67727"/>
                  <a:gd name="connsiteY19" fmla="*/ 134774 h 156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727" h="156188">
                    <a:moveTo>
                      <a:pt x="33864" y="0"/>
                    </a:moveTo>
                    <a:cubicBezTo>
                      <a:pt x="24273" y="0"/>
                      <a:pt x="15003" y="4049"/>
                      <a:pt x="8397" y="11080"/>
                    </a:cubicBezTo>
                    <a:cubicBezTo>
                      <a:pt x="2429" y="17473"/>
                      <a:pt x="-554" y="25570"/>
                      <a:pt x="85" y="33986"/>
                    </a:cubicBezTo>
                    <a:cubicBezTo>
                      <a:pt x="2003" y="61474"/>
                      <a:pt x="10954" y="115596"/>
                      <a:pt x="14790" y="137544"/>
                    </a:cubicBezTo>
                    <a:cubicBezTo>
                      <a:pt x="16708" y="148837"/>
                      <a:pt x="24273" y="156188"/>
                      <a:pt x="33864" y="156188"/>
                    </a:cubicBezTo>
                    <a:cubicBezTo>
                      <a:pt x="43454" y="156188"/>
                      <a:pt x="51126" y="148730"/>
                      <a:pt x="52937" y="137544"/>
                    </a:cubicBezTo>
                    <a:lnTo>
                      <a:pt x="53257" y="135732"/>
                    </a:lnTo>
                    <a:cubicBezTo>
                      <a:pt x="57626" y="109097"/>
                      <a:pt x="65831" y="59556"/>
                      <a:pt x="67642" y="33986"/>
                    </a:cubicBezTo>
                    <a:cubicBezTo>
                      <a:pt x="68281" y="25570"/>
                      <a:pt x="65298" y="17473"/>
                      <a:pt x="59331" y="11080"/>
                    </a:cubicBezTo>
                    <a:cubicBezTo>
                      <a:pt x="52724" y="4049"/>
                      <a:pt x="43454" y="0"/>
                      <a:pt x="33864" y="0"/>
                    </a:cubicBezTo>
                    <a:close/>
                    <a:moveTo>
                      <a:pt x="47929" y="134774"/>
                    </a:moveTo>
                    <a:lnTo>
                      <a:pt x="47609" y="136585"/>
                    </a:lnTo>
                    <a:cubicBezTo>
                      <a:pt x="46544" y="143190"/>
                      <a:pt x="42282" y="150755"/>
                      <a:pt x="33757" y="150755"/>
                    </a:cubicBezTo>
                    <a:cubicBezTo>
                      <a:pt x="25339" y="150755"/>
                      <a:pt x="21077" y="143084"/>
                      <a:pt x="19905" y="136478"/>
                    </a:cubicBezTo>
                    <a:cubicBezTo>
                      <a:pt x="16175" y="114531"/>
                      <a:pt x="7224" y="60728"/>
                      <a:pt x="5306" y="33454"/>
                    </a:cubicBezTo>
                    <a:cubicBezTo>
                      <a:pt x="4774" y="26529"/>
                      <a:pt x="7224" y="19817"/>
                      <a:pt x="12233" y="14596"/>
                    </a:cubicBezTo>
                    <a:cubicBezTo>
                      <a:pt x="17774" y="8630"/>
                      <a:pt x="25659" y="5221"/>
                      <a:pt x="33757" y="5221"/>
                    </a:cubicBezTo>
                    <a:cubicBezTo>
                      <a:pt x="41855" y="5221"/>
                      <a:pt x="49741" y="8630"/>
                      <a:pt x="55282" y="14596"/>
                    </a:cubicBezTo>
                    <a:cubicBezTo>
                      <a:pt x="60183" y="19923"/>
                      <a:pt x="62634" y="26635"/>
                      <a:pt x="62208" y="33454"/>
                    </a:cubicBezTo>
                    <a:cubicBezTo>
                      <a:pt x="60503" y="58810"/>
                      <a:pt x="52298" y="108245"/>
                      <a:pt x="47929" y="134774"/>
                    </a:cubicBezTo>
                    <a:close/>
                  </a:path>
                </a:pathLst>
              </a:custGeom>
              <a:solidFill>
                <a:srgbClr val="003A78"/>
              </a:solidFill>
              <a:ln w="106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539"/>
              </a:p>
            </p:txBody>
          </p:sp>
        </p:grpSp>
      </p:grpSp>
      <p:sp>
        <p:nvSpPr>
          <p:cNvPr id="147" name="TextBox 13">
            <a:extLst>
              <a:ext uri="{FF2B5EF4-FFF2-40B4-BE49-F238E27FC236}">
                <a16:creationId xmlns:a16="http://schemas.microsoft.com/office/drawing/2014/main" id="{AF9A3F45-9242-9491-A8E4-10D29E0813A7}"/>
              </a:ext>
            </a:extLst>
          </p:cNvPr>
          <p:cNvSpPr txBox="1"/>
          <p:nvPr/>
        </p:nvSpPr>
        <p:spPr>
          <a:xfrm>
            <a:off x="1351017" y="5504518"/>
            <a:ext cx="1594303" cy="118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770" b="1" err="1">
                <a:solidFill>
                  <a:schemeClr val="tx2"/>
                </a:solidFill>
              </a:rPr>
              <a:t>Odpady</a:t>
            </a:r>
            <a:r>
              <a:rPr lang="en-GB" sz="770" b="1">
                <a:solidFill>
                  <a:schemeClr val="tx2"/>
                </a:solidFill>
              </a:rPr>
              <a:t> </a:t>
            </a:r>
            <a:r>
              <a:rPr lang="en-GB" sz="770" b="1" err="1">
                <a:solidFill>
                  <a:schemeClr val="tx2"/>
                </a:solidFill>
              </a:rPr>
              <a:t>niebezpieczne</a:t>
            </a:r>
            <a:endParaRPr lang="en-GB" sz="770" b="1">
              <a:solidFill>
                <a:schemeClr val="tx2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0C6577A-0CCE-1D2B-8949-5776C8D542C1}"/>
              </a:ext>
            </a:extLst>
          </p:cNvPr>
          <p:cNvSpPr/>
          <p:nvPr/>
        </p:nvSpPr>
        <p:spPr>
          <a:xfrm>
            <a:off x="3288251" y="1995277"/>
            <a:ext cx="856895" cy="400901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1" b="1">
                <a:solidFill>
                  <a:schemeClr val="bg1"/>
                </a:solidFill>
              </a:rPr>
              <a:t>8</a:t>
            </a:r>
            <a:r>
              <a:rPr lang="en-US" sz="941">
                <a:solidFill>
                  <a:schemeClr val="bg1"/>
                </a:solidFill>
              </a:rPr>
              <a:t> </a:t>
            </a:r>
            <a:endParaRPr lang="pl-PL" sz="941">
              <a:solidFill>
                <a:schemeClr val="bg1"/>
              </a:solidFill>
            </a:endParaRPr>
          </a:p>
          <a:p>
            <a:pPr algn="ctr"/>
            <a:r>
              <a:rPr lang="pl-PL" sz="941">
                <a:solidFill>
                  <a:schemeClr val="bg1"/>
                </a:solidFill>
              </a:rPr>
              <a:t>Baz logistycznych i przeładunku odpadów</a:t>
            </a:r>
            <a:endParaRPr lang="en-US" sz="941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934F91-E740-40B6-7450-7434C00BC17B}"/>
              </a:ext>
            </a:extLst>
          </p:cNvPr>
          <p:cNvSpPr/>
          <p:nvPr/>
        </p:nvSpPr>
        <p:spPr>
          <a:xfrm>
            <a:off x="4186472" y="2010876"/>
            <a:ext cx="1065945" cy="68240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1" b="1">
                <a:solidFill>
                  <a:schemeClr val="bg1"/>
                </a:solidFill>
              </a:rPr>
              <a:t>7</a:t>
            </a:r>
            <a:r>
              <a:rPr lang="en-US" sz="941">
                <a:solidFill>
                  <a:schemeClr val="bg1"/>
                </a:solidFill>
              </a:rPr>
              <a:t> </a:t>
            </a:r>
            <a:r>
              <a:rPr lang="en-US" sz="941" err="1">
                <a:solidFill>
                  <a:schemeClr val="bg1"/>
                </a:solidFill>
              </a:rPr>
              <a:t>Sortowni</a:t>
            </a:r>
            <a:endParaRPr lang="en-US" sz="941">
              <a:solidFill>
                <a:schemeClr val="bg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7274686-638C-0667-2DEA-F2BD272D198B}"/>
              </a:ext>
            </a:extLst>
          </p:cNvPr>
          <p:cNvSpPr/>
          <p:nvPr/>
        </p:nvSpPr>
        <p:spPr>
          <a:xfrm>
            <a:off x="4178106" y="2722171"/>
            <a:ext cx="1065945" cy="76650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1" b="1">
                <a:solidFill>
                  <a:schemeClr val="bg1"/>
                </a:solidFill>
              </a:rPr>
              <a:t>3</a:t>
            </a:r>
            <a:r>
              <a:rPr lang="en-US" sz="941">
                <a:solidFill>
                  <a:schemeClr val="bg1"/>
                </a:solidFill>
              </a:rPr>
              <a:t> </a:t>
            </a:r>
            <a:r>
              <a:rPr lang="pl-PL" sz="941">
                <a:solidFill>
                  <a:schemeClr val="bg1"/>
                </a:solidFill>
              </a:rPr>
              <a:t>Zakłady MBT+ </a:t>
            </a:r>
            <a:r>
              <a:rPr lang="pl-PL" sz="941" b="1">
                <a:solidFill>
                  <a:schemeClr val="bg1"/>
                </a:solidFill>
              </a:rPr>
              <a:t>3</a:t>
            </a:r>
            <a:r>
              <a:rPr lang="pl-PL" sz="941">
                <a:solidFill>
                  <a:schemeClr val="bg1"/>
                </a:solidFill>
              </a:rPr>
              <a:t> składowiska odpadów</a:t>
            </a:r>
            <a:endParaRPr lang="en-US" sz="941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7A2560-0984-BC13-A2D6-6AF4838DE128}"/>
              </a:ext>
            </a:extLst>
          </p:cNvPr>
          <p:cNvSpPr/>
          <p:nvPr/>
        </p:nvSpPr>
        <p:spPr>
          <a:xfrm>
            <a:off x="5561993" y="4602634"/>
            <a:ext cx="1926425" cy="420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77" tIns="0" rIns="523403" bIns="0" rtlCol="0" anchor="ctr"/>
          <a:lstStyle/>
          <a:p>
            <a:pPr algn="ctr"/>
            <a:r>
              <a:rPr lang="en-US" sz="1026">
                <a:solidFill>
                  <a:schemeClr val="accent2"/>
                </a:solidFill>
              </a:rPr>
              <a:t>RDF (Refuse Derived Fuels )</a:t>
            </a:r>
          </a:p>
        </p:txBody>
      </p:sp>
      <p:grpSp>
        <p:nvGrpSpPr>
          <p:cNvPr id="178" name="Grafika 507">
            <a:extLst>
              <a:ext uri="{FF2B5EF4-FFF2-40B4-BE49-F238E27FC236}">
                <a16:creationId xmlns:a16="http://schemas.microsoft.com/office/drawing/2014/main" id="{5019571E-DCE1-0813-8027-2EA6C70E06F9}"/>
              </a:ext>
            </a:extLst>
          </p:cNvPr>
          <p:cNvGrpSpPr>
            <a:grpSpLocks noChangeAspect="1"/>
          </p:cNvGrpSpPr>
          <p:nvPr/>
        </p:nvGrpSpPr>
        <p:grpSpPr>
          <a:xfrm>
            <a:off x="7042651" y="4642653"/>
            <a:ext cx="314039" cy="347564"/>
            <a:chOff x="9865235" y="3190269"/>
            <a:chExt cx="721497" cy="811383"/>
          </a:xfrm>
          <a:solidFill>
            <a:srgbClr val="009ED7"/>
          </a:solidFill>
        </p:grpSpPr>
        <p:sp>
          <p:nvSpPr>
            <p:cNvPr id="179" name="Dowolny kształt 194">
              <a:extLst>
                <a:ext uri="{FF2B5EF4-FFF2-40B4-BE49-F238E27FC236}">
                  <a16:creationId xmlns:a16="http://schemas.microsoft.com/office/drawing/2014/main" id="{2B4937D2-224D-5BFD-4CB8-51E5E0E37A41}"/>
                </a:ext>
              </a:extLst>
            </p:cNvPr>
            <p:cNvSpPr/>
            <p:nvPr/>
          </p:nvSpPr>
          <p:spPr>
            <a:xfrm>
              <a:off x="9865235" y="3190269"/>
              <a:ext cx="721497" cy="811383"/>
            </a:xfrm>
            <a:custGeom>
              <a:avLst/>
              <a:gdLst>
                <a:gd name="connsiteX0" fmla="*/ 721071 w 721497"/>
                <a:gd name="connsiteY0" fmla="*/ 116209 h 811384"/>
                <a:gd name="connsiteX1" fmla="*/ 719578 w 721497"/>
                <a:gd name="connsiteY1" fmla="*/ 115037 h 811384"/>
                <a:gd name="connsiteX2" fmla="*/ 314769 w 721497"/>
                <a:gd name="connsiteY2" fmla="*/ 80 h 811384"/>
                <a:gd name="connsiteX3" fmla="*/ 313384 w 721497"/>
                <a:gd name="connsiteY3" fmla="*/ 80 h 811384"/>
                <a:gd name="connsiteX4" fmla="*/ 312638 w 721497"/>
                <a:gd name="connsiteY4" fmla="*/ 400 h 811384"/>
                <a:gd name="connsiteX5" fmla="*/ 1385 w 721497"/>
                <a:gd name="connsiteY5" fmla="*/ 181518 h 811384"/>
                <a:gd name="connsiteX6" fmla="*/ 1066 w 721497"/>
                <a:gd name="connsiteY6" fmla="*/ 181731 h 811384"/>
                <a:gd name="connsiteX7" fmla="*/ 959 w 721497"/>
                <a:gd name="connsiteY7" fmla="*/ 181731 h 811384"/>
                <a:gd name="connsiteX8" fmla="*/ 959 w 721497"/>
                <a:gd name="connsiteY8" fmla="*/ 181731 h 811384"/>
                <a:gd name="connsiteX9" fmla="*/ 852 w 721497"/>
                <a:gd name="connsiteY9" fmla="*/ 181838 h 811384"/>
                <a:gd name="connsiteX10" fmla="*/ 640 w 721497"/>
                <a:gd name="connsiteY10" fmla="*/ 182157 h 811384"/>
                <a:gd name="connsiteX11" fmla="*/ 107 w 721497"/>
                <a:gd name="connsiteY11" fmla="*/ 183116 h 811384"/>
                <a:gd name="connsiteX12" fmla="*/ 107 w 721497"/>
                <a:gd name="connsiteY12" fmla="*/ 183542 h 811384"/>
                <a:gd name="connsiteX13" fmla="*/ 0 w 721497"/>
                <a:gd name="connsiteY13" fmla="*/ 184182 h 811384"/>
                <a:gd name="connsiteX14" fmla="*/ 60205 w 721497"/>
                <a:gd name="connsiteY14" fmla="*/ 634741 h 811384"/>
                <a:gd name="connsiteX15" fmla="*/ 61697 w 721497"/>
                <a:gd name="connsiteY15" fmla="*/ 636765 h 811384"/>
                <a:gd name="connsiteX16" fmla="*/ 439654 w 721497"/>
                <a:gd name="connsiteY16" fmla="*/ 811171 h 811384"/>
                <a:gd name="connsiteX17" fmla="*/ 439760 w 721497"/>
                <a:gd name="connsiteY17" fmla="*/ 811171 h 811384"/>
                <a:gd name="connsiteX18" fmla="*/ 439760 w 721497"/>
                <a:gd name="connsiteY18" fmla="*/ 811171 h 811384"/>
                <a:gd name="connsiteX19" fmla="*/ 440293 w 721497"/>
                <a:gd name="connsiteY19" fmla="*/ 811278 h 811384"/>
                <a:gd name="connsiteX20" fmla="*/ 440826 w 721497"/>
                <a:gd name="connsiteY20" fmla="*/ 811385 h 811384"/>
                <a:gd name="connsiteX21" fmla="*/ 442211 w 721497"/>
                <a:gd name="connsiteY21" fmla="*/ 810958 h 811384"/>
                <a:gd name="connsiteX22" fmla="*/ 442530 w 721497"/>
                <a:gd name="connsiteY22" fmla="*/ 810639 h 811384"/>
                <a:gd name="connsiteX23" fmla="*/ 442744 w 721497"/>
                <a:gd name="connsiteY23" fmla="*/ 810532 h 811384"/>
                <a:gd name="connsiteX24" fmla="*/ 684095 w 721497"/>
                <a:gd name="connsiteY24" fmla="*/ 559949 h 811384"/>
                <a:gd name="connsiteX25" fmla="*/ 684841 w 721497"/>
                <a:gd name="connsiteY25" fmla="*/ 558245 h 811384"/>
                <a:gd name="connsiteX26" fmla="*/ 721497 w 721497"/>
                <a:gd name="connsiteY26" fmla="*/ 117594 h 811384"/>
                <a:gd name="connsiteX27" fmla="*/ 721071 w 721497"/>
                <a:gd name="connsiteY27" fmla="*/ 116209 h 811384"/>
                <a:gd name="connsiteX28" fmla="*/ 314343 w 721497"/>
                <a:gd name="connsiteY28" fmla="*/ 5514 h 811384"/>
                <a:gd name="connsiteX29" fmla="*/ 713185 w 721497"/>
                <a:gd name="connsiteY29" fmla="*/ 118766 h 811384"/>
                <a:gd name="connsiteX30" fmla="*/ 440399 w 721497"/>
                <a:gd name="connsiteY30" fmla="*/ 335469 h 811384"/>
                <a:gd name="connsiteX31" fmla="*/ 9057 w 721497"/>
                <a:gd name="connsiteY31" fmla="*/ 183223 h 811384"/>
                <a:gd name="connsiteX32" fmla="*/ 314343 w 721497"/>
                <a:gd name="connsiteY32" fmla="*/ 5514 h 811384"/>
                <a:gd name="connsiteX33" fmla="*/ 5861 w 721497"/>
                <a:gd name="connsiteY33" fmla="*/ 187804 h 811384"/>
                <a:gd name="connsiteX34" fmla="*/ 438162 w 721497"/>
                <a:gd name="connsiteY34" fmla="*/ 340476 h 811384"/>
                <a:gd name="connsiteX35" fmla="*/ 438162 w 721497"/>
                <a:gd name="connsiteY35" fmla="*/ 804672 h 811384"/>
                <a:gd name="connsiteX36" fmla="*/ 65319 w 721497"/>
                <a:gd name="connsiteY36" fmla="*/ 632610 h 811384"/>
                <a:gd name="connsiteX37" fmla="*/ 5861 w 721497"/>
                <a:gd name="connsiteY37" fmla="*/ 187804 h 811384"/>
                <a:gd name="connsiteX38" fmla="*/ 679727 w 721497"/>
                <a:gd name="connsiteY38" fmla="*/ 556966 h 811384"/>
                <a:gd name="connsiteX39" fmla="*/ 443490 w 721497"/>
                <a:gd name="connsiteY39" fmla="*/ 802222 h 811384"/>
                <a:gd name="connsiteX40" fmla="*/ 443490 w 721497"/>
                <a:gd name="connsiteY40" fmla="*/ 339837 h 811384"/>
                <a:gd name="connsiteX41" fmla="*/ 715743 w 721497"/>
                <a:gd name="connsiteY41" fmla="*/ 123560 h 811384"/>
                <a:gd name="connsiteX42" fmla="*/ 679727 w 721497"/>
                <a:gd name="connsiteY42" fmla="*/ 556966 h 8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21497" h="811384">
                  <a:moveTo>
                    <a:pt x="721071" y="116209"/>
                  </a:moveTo>
                  <a:cubicBezTo>
                    <a:pt x="720751" y="115676"/>
                    <a:pt x="720218" y="115250"/>
                    <a:pt x="719578" y="115037"/>
                  </a:cubicBezTo>
                  <a:lnTo>
                    <a:pt x="314769" y="80"/>
                  </a:lnTo>
                  <a:cubicBezTo>
                    <a:pt x="314343" y="-27"/>
                    <a:pt x="313917" y="-27"/>
                    <a:pt x="313384" y="80"/>
                  </a:cubicBezTo>
                  <a:cubicBezTo>
                    <a:pt x="313171" y="187"/>
                    <a:pt x="312852" y="293"/>
                    <a:pt x="312638" y="400"/>
                  </a:cubicBezTo>
                  <a:lnTo>
                    <a:pt x="1385" y="181518"/>
                  </a:lnTo>
                  <a:cubicBezTo>
                    <a:pt x="1279" y="181625"/>
                    <a:pt x="1173" y="181625"/>
                    <a:pt x="1066" y="181731"/>
                  </a:cubicBezTo>
                  <a:cubicBezTo>
                    <a:pt x="1066" y="181731"/>
                    <a:pt x="1066" y="181731"/>
                    <a:pt x="959" y="181731"/>
                  </a:cubicBezTo>
                  <a:cubicBezTo>
                    <a:pt x="959" y="181731"/>
                    <a:pt x="959" y="181731"/>
                    <a:pt x="959" y="181731"/>
                  </a:cubicBezTo>
                  <a:cubicBezTo>
                    <a:pt x="959" y="181731"/>
                    <a:pt x="852" y="181838"/>
                    <a:pt x="852" y="181838"/>
                  </a:cubicBezTo>
                  <a:cubicBezTo>
                    <a:pt x="746" y="181944"/>
                    <a:pt x="746" y="182051"/>
                    <a:pt x="640" y="182157"/>
                  </a:cubicBezTo>
                  <a:cubicBezTo>
                    <a:pt x="427" y="182477"/>
                    <a:pt x="213" y="182690"/>
                    <a:pt x="107" y="183116"/>
                  </a:cubicBezTo>
                  <a:cubicBezTo>
                    <a:pt x="107" y="183223"/>
                    <a:pt x="107" y="183436"/>
                    <a:pt x="107" y="183542"/>
                  </a:cubicBezTo>
                  <a:cubicBezTo>
                    <a:pt x="107" y="183755"/>
                    <a:pt x="0" y="183969"/>
                    <a:pt x="0" y="184182"/>
                  </a:cubicBezTo>
                  <a:lnTo>
                    <a:pt x="60205" y="634741"/>
                  </a:lnTo>
                  <a:cubicBezTo>
                    <a:pt x="60312" y="635593"/>
                    <a:pt x="60951" y="636445"/>
                    <a:pt x="61697" y="636765"/>
                  </a:cubicBezTo>
                  <a:lnTo>
                    <a:pt x="439654" y="811171"/>
                  </a:lnTo>
                  <a:cubicBezTo>
                    <a:pt x="439654" y="811171"/>
                    <a:pt x="439654" y="811171"/>
                    <a:pt x="439760" y="811171"/>
                  </a:cubicBezTo>
                  <a:cubicBezTo>
                    <a:pt x="439760" y="811171"/>
                    <a:pt x="439760" y="811171"/>
                    <a:pt x="439760" y="811171"/>
                  </a:cubicBezTo>
                  <a:cubicBezTo>
                    <a:pt x="439974" y="811278"/>
                    <a:pt x="440080" y="811278"/>
                    <a:pt x="440293" y="811278"/>
                  </a:cubicBezTo>
                  <a:cubicBezTo>
                    <a:pt x="440507" y="811278"/>
                    <a:pt x="440613" y="811385"/>
                    <a:pt x="440826" y="811385"/>
                  </a:cubicBezTo>
                  <a:cubicBezTo>
                    <a:pt x="441359" y="811385"/>
                    <a:pt x="441785" y="811278"/>
                    <a:pt x="442211" y="810958"/>
                  </a:cubicBezTo>
                  <a:cubicBezTo>
                    <a:pt x="442318" y="810852"/>
                    <a:pt x="442424" y="810745"/>
                    <a:pt x="442530" y="810639"/>
                  </a:cubicBezTo>
                  <a:cubicBezTo>
                    <a:pt x="442530" y="810639"/>
                    <a:pt x="442638" y="810639"/>
                    <a:pt x="442744" y="810532"/>
                  </a:cubicBezTo>
                  <a:lnTo>
                    <a:pt x="684095" y="559949"/>
                  </a:lnTo>
                  <a:cubicBezTo>
                    <a:pt x="684522" y="559523"/>
                    <a:pt x="684841" y="558884"/>
                    <a:pt x="684841" y="558245"/>
                  </a:cubicBezTo>
                  <a:lnTo>
                    <a:pt x="721497" y="117594"/>
                  </a:lnTo>
                  <a:cubicBezTo>
                    <a:pt x="721497" y="117168"/>
                    <a:pt x="721390" y="116635"/>
                    <a:pt x="721071" y="116209"/>
                  </a:cubicBezTo>
                  <a:close/>
                  <a:moveTo>
                    <a:pt x="314343" y="5514"/>
                  </a:moveTo>
                  <a:lnTo>
                    <a:pt x="713185" y="118766"/>
                  </a:lnTo>
                  <a:lnTo>
                    <a:pt x="440399" y="335469"/>
                  </a:lnTo>
                  <a:lnTo>
                    <a:pt x="9057" y="183223"/>
                  </a:lnTo>
                  <a:lnTo>
                    <a:pt x="314343" y="5514"/>
                  </a:lnTo>
                  <a:close/>
                  <a:moveTo>
                    <a:pt x="5861" y="187804"/>
                  </a:moveTo>
                  <a:lnTo>
                    <a:pt x="438162" y="340476"/>
                  </a:lnTo>
                  <a:lnTo>
                    <a:pt x="438162" y="804672"/>
                  </a:lnTo>
                  <a:lnTo>
                    <a:pt x="65319" y="632610"/>
                  </a:lnTo>
                  <a:lnTo>
                    <a:pt x="5861" y="187804"/>
                  </a:lnTo>
                  <a:close/>
                  <a:moveTo>
                    <a:pt x="679727" y="556966"/>
                  </a:moveTo>
                  <a:lnTo>
                    <a:pt x="443490" y="802222"/>
                  </a:lnTo>
                  <a:lnTo>
                    <a:pt x="443490" y="339837"/>
                  </a:lnTo>
                  <a:lnTo>
                    <a:pt x="715743" y="123560"/>
                  </a:lnTo>
                  <a:lnTo>
                    <a:pt x="679727" y="556966"/>
                  </a:lnTo>
                  <a:close/>
                </a:path>
              </a:pathLst>
            </a:custGeom>
            <a:solidFill>
              <a:srgbClr val="009ED7"/>
            </a:solidFill>
            <a:ln w="6350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80" name="Dowolny kształt 195">
              <a:extLst>
                <a:ext uri="{FF2B5EF4-FFF2-40B4-BE49-F238E27FC236}">
                  <a16:creationId xmlns:a16="http://schemas.microsoft.com/office/drawing/2014/main" id="{CF358723-F7DE-2CAF-1A0F-9FBE8002D9F4}"/>
                </a:ext>
              </a:extLst>
            </p:cNvPr>
            <p:cNvSpPr/>
            <p:nvPr/>
          </p:nvSpPr>
          <p:spPr>
            <a:xfrm>
              <a:off x="10089245" y="3297472"/>
              <a:ext cx="250605" cy="111177"/>
            </a:xfrm>
            <a:custGeom>
              <a:avLst/>
              <a:gdLst>
                <a:gd name="connsiteX0" fmla="*/ 185063 w 250605"/>
                <a:gd name="connsiteY0" fmla="*/ 10817 h 111177"/>
                <a:gd name="connsiteX1" fmla="*/ 21711 w 250605"/>
                <a:gd name="connsiteY1" fmla="*/ 25733 h 111177"/>
                <a:gd name="connsiteX2" fmla="*/ 720 w 250605"/>
                <a:gd name="connsiteY2" fmla="*/ 41394 h 111177"/>
                <a:gd name="connsiteX3" fmla="*/ 80 w 250605"/>
                <a:gd name="connsiteY3" fmla="*/ 43844 h 111177"/>
                <a:gd name="connsiteX4" fmla="*/ 1891 w 250605"/>
                <a:gd name="connsiteY4" fmla="*/ 45762 h 111177"/>
                <a:gd name="connsiteX5" fmla="*/ 202325 w 250605"/>
                <a:gd name="connsiteY5" fmla="*/ 111072 h 111177"/>
                <a:gd name="connsiteX6" fmla="*/ 203178 w 250605"/>
                <a:gd name="connsiteY6" fmla="*/ 111178 h 111177"/>
                <a:gd name="connsiteX7" fmla="*/ 204243 w 250605"/>
                <a:gd name="connsiteY7" fmla="*/ 110965 h 111177"/>
                <a:gd name="connsiteX8" fmla="*/ 222997 w 250605"/>
                <a:gd name="connsiteY8" fmla="*/ 98926 h 111177"/>
                <a:gd name="connsiteX9" fmla="*/ 250276 w 250605"/>
                <a:gd name="connsiteY9" fmla="*/ 56203 h 111177"/>
                <a:gd name="connsiteX10" fmla="*/ 185063 w 250605"/>
                <a:gd name="connsiteY10" fmla="*/ 10817 h 111177"/>
                <a:gd name="connsiteX11" fmla="*/ 219800 w 250605"/>
                <a:gd name="connsiteY11" fmla="*/ 94664 h 111177"/>
                <a:gd name="connsiteX12" fmla="*/ 202964 w 250605"/>
                <a:gd name="connsiteY12" fmla="*/ 105744 h 111177"/>
                <a:gd name="connsiteX13" fmla="*/ 7859 w 250605"/>
                <a:gd name="connsiteY13" fmla="*/ 42140 h 111177"/>
                <a:gd name="connsiteX14" fmla="*/ 24588 w 250605"/>
                <a:gd name="connsiteY14" fmla="*/ 30207 h 111177"/>
                <a:gd name="connsiteX15" fmla="*/ 183571 w 250605"/>
                <a:gd name="connsiteY15" fmla="*/ 15931 h 111177"/>
                <a:gd name="connsiteX16" fmla="*/ 245054 w 250605"/>
                <a:gd name="connsiteY16" fmla="*/ 57056 h 111177"/>
                <a:gd name="connsiteX17" fmla="*/ 219800 w 250605"/>
                <a:gd name="connsiteY17" fmla="*/ 94664 h 11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0605" h="111177">
                  <a:moveTo>
                    <a:pt x="185063" y="10817"/>
                  </a:moveTo>
                  <a:cubicBezTo>
                    <a:pt x="124539" y="-7615"/>
                    <a:pt x="66571" y="-2394"/>
                    <a:pt x="21711" y="25733"/>
                  </a:cubicBezTo>
                  <a:cubicBezTo>
                    <a:pt x="9031" y="33617"/>
                    <a:pt x="3170" y="38944"/>
                    <a:pt x="720" y="41394"/>
                  </a:cubicBezTo>
                  <a:cubicBezTo>
                    <a:pt x="80" y="42033"/>
                    <a:pt x="-133" y="42992"/>
                    <a:pt x="80" y="43844"/>
                  </a:cubicBezTo>
                  <a:cubicBezTo>
                    <a:pt x="293" y="44697"/>
                    <a:pt x="933" y="45443"/>
                    <a:pt x="1891" y="45762"/>
                  </a:cubicBezTo>
                  <a:lnTo>
                    <a:pt x="202325" y="111072"/>
                  </a:lnTo>
                  <a:cubicBezTo>
                    <a:pt x="202645" y="111178"/>
                    <a:pt x="202858" y="111178"/>
                    <a:pt x="203178" y="111178"/>
                  </a:cubicBezTo>
                  <a:cubicBezTo>
                    <a:pt x="203603" y="111178"/>
                    <a:pt x="203924" y="111072"/>
                    <a:pt x="204243" y="110965"/>
                  </a:cubicBezTo>
                  <a:cubicBezTo>
                    <a:pt x="210104" y="108301"/>
                    <a:pt x="217243" y="103081"/>
                    <a:pt x="222997" y="98926"/>
                  </a:cubicBezTo>
                  <a:cubicBezTo>
                    <a:pt x="243350" y="84330"/>
                    <a:pt x="252513" y="69947"/>
                    <a:pt x="250276" y="56203"/>
                  </a:cubicBezTo>
                  <a:cubicBezTo>
                    <a:pt x="247291" y="38411"/>
                    <a:pt x="225341" y="23069"/>
                    <a:pt x="185063" y="10817"/>
                  </a:cubicBezTo>
                  <a:close/>
                  <a:moveTo>
                    <a:pt x="219800" y="94664"/>
                  </a:moveTo>
                  <a:cubicBezTo>
                    <a:pt x="214579" y="98500"/>
                    <a:pt x="208186" y="103081"/>
                    <a:pt x="202964" y="105744"/>
                  </a:cubicBezTo>
                  <a:lnTo>
                    <a:pt x="7859" y="42140"/>
                  </a:lnTo>
                  <a:cubicBezTo>
                    <a:pt x="10949" y="39476"/>
                    <a:pt x="16276" y="35428"/>
                    <a:pt x="24588" y="30207"/>
                  </a:cubicBezTo>
                  <a:cubicBezTo>
                    <a:pt x="68064" y="2933"/>
                    <a:pt x="124539" y="-2074"/>
                    <a:pt x="183571" y="15931"/>
                  </a:cubicBezTo>
                  <a:cubicBezTo>
                    <a:pt x="221292" y="27437"/>
                    <a:pt x="242496" y="41714"/>
                    <a:pt x="245054" y="57056"/>
                  </a:cubicBezTo>
                  <a:cubicBezTo>
                    <a:pt x="246866" y="68668"/>
                    <a:pt x="238447" y="81347"/>
                    <a:pt x="219800" y="94664"/>
                  </a:cubicBezTo>
                  <a:close/>
                </a:path>
              </a:pathLst>
            </a:custGeom>
            <a:solidFill>
              <a:srgbClr val="009ED7"/>
            </a:solidFill>
            <a:ln w="6350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81" name="Dowolny kształt 196">
              <a:extLst>
                <a:ext uri="{FF2B5EF4-FFF2-40B4-BE49-F238E27FC236}">
                  <a16:creationId xmlns:a16="http://schemas.microsoft.com/office/drawing/2014/main" id="{0B719CB7-DAB1-2943-ABC8-691C6FE812F3}"/>
                </a:ext>
              </a:extLst>
            </p:cNvPr>
            <p:cNvSpPr/>
            <p:nvPr/>
          </p:nvSpPr>
          <p:spPr>
            <a:xfrm>
              <a:off x="9989736" y="3261510"/>
              <a:ext cx="424363" cy="202008"/>
            </a:xfrm>
            <a:custGeom>
              <a:avLst/>
              <a:gdLst>
                <a:gd name="connsiteX0" fmla="*/ 422669 w 424363"/>
                <a:gd name="connsiteY0" fmla="*/ 75012 h 202008"/>
                <a:gd name="connsiteX1" fmla="*/ 329751 w 424363"/>
                <a:gd name="connsiteY1" fmla="*/ 14284 h 202008"/>
                <a:gd name="connsiteX2" fmla="*/ 186220 w 424363"/>
                <a:gd name="connsiteY2" fmla="*/ 3630 h 202008"/>
                <a:gd name="connsiteX3" fmla="*/ 66023 w 424363"/>
                <a:gd name="connsiteY3" fmla="*/ 48910 h 202008"/>
                <a:gd name="connsiteX4" fmla="*/ 917 w 424363"/>
                <a:gd name="connsiteY4" fmla="*/ 94296 h 202008"/>
                <a:gd name="connsiteX5" fmla="*/ 65 w 424363"/>
                <a:gd name="connsiteY5" fmla="*/ 96853 h 202008"/>
                <a:gd name="connsiteX6" fmla="*/ 1877 w 424363"/>
                <a:gd name="connsiteY6" fmla="*/ 98878 h 202008"/>
                <a:gd name="connsiteX7" fmla="*/ 306522 w 424363"/>
                <a:gd name="connsiteY7" fmla="*/ 201902 h 202008"/>
                <a:gd name="connsiteX8" fmla="*/ 307374 w 424363"/>
                <a:gd name="connsiteY8" fmla="*/ 202008 h 202008"/>
                <a:gd name="connsiteX9" fmla="*/ 308653 w 424363"/>
                <a:gd name="connsiteY9" fmla="*/ 201689 h 202008"/>
                <a:gd name="connsiteX10" fmla="*/ 369710 w 424363"/>
                <a:gd name="connsiteY10" fmla="*/ 160884 h 202008"/>
                <a:gd name="connsiteX11" fmla="*/ 422669 w 424363"/>
                <a:gd name="connsiteY11" fmla="*/ 75012 h 202008"/>
                <a:gd name="connsiteX12" fmla="*/ 307055 w 424363"/>
                <a:gd name="connsiteY12" fmla="*/ 196468 h 202008"/>
                <a:gd name="connsiteX13" fmla="*/ 8057 w 424363"/>
                <a:gd name="connsiteY13" fmla="*/ 95362 h 202008"/>
                <a:gd name="connsiteX14" fmla="*/ 68794 w 424363"/>
                <a:gd name="connsiteY14" fmla="*/ 53491 h 202008"/>
                <a:gd name="connsiteX15" fmla="*/ 187072 w 424363"/>
                <a:gd name="connsiteY15" fmla="*/ 8957 h 202008"/>
                <a:gd name="connsiteX16" fmla="*/ 328366 w 424363"/>
                <a:gd name="connsiteY16" fmla="*/ 19505 h 202008"/>
                <a:gd name="connsiteX17" fmla="*/ 417661 w 424363"/>
                <a:gd name="connsiteY17" fmla="*/ 76823 h 202008"/>
                <a:gd name="connsiteX18" fmla="*/ 366621 w 424363"/>
                <a:gd name="connsiteY18" fmla="*/ 156729 h 202008"/>
                <a:gd name="connsiteX19" fmla="*/ 307055 w 424363"/>
                <a:gd name="connsiteY19" fmla="*/ 196468 h 20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4363" h="202008">
                  <a:moveTo>
                    <a:pt x="422669" y="75012"/>
                  </a:moveTo>
                  <a:cubicBezTo>
                    <a:pt x="414358" y="50721"/>
                    <a:pt x="382285" y="29733"/>
                    <a:pt x="329751" y="14284"/>
                  </a:cubicBezTo>
                  <a:cubicBezTo>
                    <a:pt x="281162" y="8"/>
                    <a:pt x="232892" y="-3614"/>
                    <a:pt x="186220" y="3630"/>
                  </a:cubicBezTo>
                  <a:cubicBezTo>
                    <a:pt x="144342" y="10023"/>
                    <a:pt x="107261" y="23980"/>
                    <a:pt x="66023" y="48910"/>
                  </a:cubicBezTo>
                  <a:cubicBezTo>
                    <a:pt x="39172" y="65104"/>
                    <a:pt x="16048" y="81298"/>
                    <a:pt x="917" y="94296"/>
                  </a:cubicBezTo>
                  <a:cubicBezTo>
                    <a:pt x="171" y="94935"/>
                    <a:pt x="-148" y="95894"/>
                    <a:pt x="65" y="96853"/>
                  </a:cubicBezTo>
                  <a:cubicBezTo>
                    <a:pt x="278" y="97812"/>
                    <a:pt x="917" y="98558"/>
                    <a:pt x="1877" y="98878"/>
                  </a:cubicBezTo>
                  <a:lnTo>
                    <a:pt x="306522" y="201902"/>
                  </a:lnTo>
                  <a:cubicBezTo>
                    <a:pt x="306842" y="202008"/>
                    <a:pt x="307055" y="202008"/>
                    <a:pt x="307374" y="202008"/>
                  </a:cubicBezTo>
                  <a:cubicBezTo>
                    <a:pt x="307801" y="202008"/>
                    <a:pt x="308334" y="201902"/>
                    <a:pt x="308653" y="201689"/>
                  </a:cubicBezTo>
                  <a:cubicBezTo>
                    <a:pt x="322080" y="194018"/>
                    <a:pt x="343604" y="180700"/>
                    <a:pt x="369710" y="160884"/>
                  </a:cubicBezTo>
                  <a:cubicBezTo>
                    <a:pt x="412440" y="128496"/>
                    <a:pt x="430235" y="99623"/>
                    <a:pt x="422669" y="75012"/>
                  </a:cubicBezTo>
                  <a:close/>
                  <a:moveTo>
                    <a:pt x="307055" y="196468"/>
                  </a:moveTo>
                  <a:lnTo>
                    <a:pt x="8057" y="95362"/>
                  </a:lnTo>
                  <a:cubicBezTo>
                    <a:pt x="22975" y="83003"/>
                    <a:pt x="44286" y="68300"/>
                    <a:pt x="68794" y="53491"/>
                  </a:cubicBezTo>
                  <a:cubicBezTo>
                    <a:pt x="109392" y="28987"/>
                    <a:pt x="145835" y="15243"/>
                    <a:pt x="187072" y="8957"/>
                  </a:cubicBezTo>
                  <a:cubicBezTo>
                    <a:pt x="232998" y="1819"/>
                    <a:pt x="280523" y="5441"/>
                    <a:pt x="328366" y="19505"/>
                  </a:cubicBezTo>
                  <a:cubicBezTo>
                    <a:pt x="392408" y="38363"/>
                    <a:pt x="412333" y="61162"/>
                    <a:pt x="417661" y="76823"/>
                  </a:cubicBezTo>
                  <a:cubicBezTo>
                    <a:pt x="424375" y="98664"/>
                    <a:pt x="406686" y="126365"/>
                    <a:pt x="366621" y="156729"/>
                  </a:cubicBezTo>
                  <a:cubicBezTo>
                    <a:pt x="341260" y="175693"/>
                    <a:pt x="320482" y="188797"/>
                    <a:pt x="307055" y="196468"/>
                  </a:cubicBezTo>
                  <a:close/>
                </a:path>
              </a:pathLst>
            </a:custGeom>
            <a:solidFill>
              <a:srgbClr val="009ED7"/>
            </a:solidFill>
            <a:ln w="6350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82" name="Dowolny kształt 197">
              <a:extLst>
                <a:ext uri="{FF2B5EF4-FFF2-40B4-BE49-F238E27FC236}">
                  <a16:creationId xmlns:a16="http://schemas.microsoft.com/office/drawing/2014/main" id="{78D29059-DEA8-38C4-D5ED-24997F2A6E5D}"/>
                </a:ext>
              </a:extLst>
            </p:cNvPr>
            <p:cNvSpPr/>
            <p:nvPr/>
          </p:nvSpPr>
          <p:spPr>
            <a:xfrm>
              <a:off x="9968382" y="3470417"/>
              <a:ext cx="249454" cy="422565"/>
            </a:xfrm>
            <a:custGeom>
              <a:avLst/>
              <a:gdLst>
                <a:gd name="connsiteX0" fmla="*/ 231975 w 249454"/>
                <a:gd name="connsiteY0" fmla="*/ 357576 h 422565"/>
                <a:gd name="connsiteX1" fmla="*/ 222598 w 249454"/>
                <a:gd name="connsiteY1" fmla="*/ 321352 h 422565"/>
                <a:gd name="connsiteX2" fmla="*/ 182426 w 249454"/>
                <a:gd name="connsiteY2" fmla="*/ 246028 h 422565"/>
                <a:gd name="connsiteX3" fmla="*/ 214179 w 249454"/>
                <a:gd name="connsiteY3" fmla="*/ 231219 h 422565"/>
                <a:gd name="connsiteX4" fmla="*/ 230270 w 249454"/>
                <a:gd name="connsiteY4" fmla="*/ 181464 h 422565"/>
                <a:gd name="connsiteX5" fmla="*/ 196918 w 249454"/>
                <a:gd name="connsiteY5" fmla="*/ 93036 h 422565"/>
                <a:gd name="connsiteX6" fmla="*/ 92918 w 249454"/>
                <a:gd name="connsiteY6" fmla="*/ 25063 h 422565"/>
                <a:gd name="connsiteX7" fmla="*/ 3091 w 249454"/>
                <a:gd name="connsiteY7" fmla="*/ 26 h 422565"/>
                <a:gd name="connsiteX8" fmla="*/ 853 w 249454"/>
                <a:gd name="connsiteY8" fmla="*/ 772 h 422565"/>
                <a:gd name="connsiteX9" fmla="*/ 0 w 249454"/>
                <a:gd name="connsiteY9" fmla="*/ 3009 h 422565"/>
                <a:gd name="connsiteX10" fmla="*/ 34098 w 249454"/>
                <a:gd name="connsiteY10" fmla="*/ 326572 h 422565"/>
                <a:gd name="connsiteX11" fmla="*/ 35697 w 249454"/>
                <a:gd name="connsiteY11" fmla="*/ 328703 h 422565"/>
                <a:gd name="connsiteX12" fmla="*/ 95795 w 249454"/>
                <a:gd name="connsiteY12" fmla="*/ 355551 h 422565"/>
                <a:gd name="connsiteX13" fmla="*/ 98459 w 249454"/>
                <a:gd name="connsiteY13" fmla="*/ 355338 h 422565"/>
                <a:gd name="connsiteX14" fmla="*/ 99525 w 249454"/>
                <a:gd name="connsiteY14" fmla="*/ 352888 h 422565"/>
                <a:gd name="connsiteX15" fmla="*/ 89508 w 249454"/>
                <a:gd name="connsiteY15" fmla="*/ 235587 h 422565"/>
                <a:gd name="connsiteX16" fmla="*/ 104426 w 249454"/>
                <a:gd name="connsiteY16" fmla="*/ 241766 h 422565"/>
                <a:gd name="connsiteX17" fmla="*/ 153762 w 249454"/>
                <a:gd name="connsiteY17" fmla="*/ 311017 h 422565"/>
                <a:gd name="connsiteX18" fmla="*/ 177631 w 249454"/>
                <a:gd name="connsiteY18" fmla="*/ 391242 h 422565"/>
                <a:gd name="connsiteX19" fmla="*/ 179016 w 249454"/>
                <a:gd name="connsiteY19" fmla="*/ 392627 h 422565"/>
                <a:gd name="connsiteX20" fmla="*/ 245721 w 249454"/>
                <a:gd name="connsiteY20" fmla="*/ 422352 h 422565"/>
                <a:gd name="connsiteX21" fmla="*/ 246786 w 249454"/>
                <a:gd name="connsiteY21" fmla="*/ 422565 h 422565"/>
                <a:gd name="connsiteX22" fmla="*/ 248704 w 249454"/>
                <a:gd name="connsiteY22" fmla="*/ 421819 h 422565"/>
                <a:gd name="connsiteX23" fmla="*/ 249237 w 249454"/>
                <a:gd name="connsiteY23" fmla="*/ 418836 h 422565"/>
                <a:gd name="connsiteX24" fmla="*/ 231975 w 249454"/>
                <a:gd name="connsiteY24" fmla="*/ 357576 h 422565"/>
                <a:gd name="connsiteX25" fmla="*/ 182319 w 249454"/>
                <a:gd name="connsiteY25" fmla="*/ 388259 h 422565"/>
                <a:gd name="connsiteX26" fmla="*/ 159090 w 249454"/>
                <a:gd name="connsiteY26" fmla="*/ 309845 h 422565"/>
                <a:gd name="connsiteX27" fmla="*/ 106664 w 249454"/>
                <a:gd name="connsiteY27" fmla="*/ 236972 h 422565"/>
                <a:gd name="connsiteX28" fmla="*/ 87697 w 249454"/>
                <a:gd name="connsiteY28" fmla="*/ 229088 h 422565"/>
                <a:gd name="connsiteX29" fmla="*/ 85139 w 249454"/>
                <a:gd name="connsiteY29" fmla="*/ 229407 h 422565"/>
                <a:gd name="connsiteX30" fmla="*/ 84074 w 249454"/>
                <a:gd name="connsiteY30" fmla="*/ 231751 h 422565"/>
                <a:gd name="connsiteX31" fmla="*/ 94091 w 249454"/>
                <a:gd name="connsiteY31" fmla="*/ 348946 h 422565"/>
                <a:gd name="connsiteX32" fmla="*/ 39320 w 249454"/>
                <a:gd name="connsiteY32" fmla="*/ 324548 h 422565"/>
                <a:gd name="connsiteX33" fmla="*/ 5754 w 249454"/>
                <a:gd name="connsiteY33" fmla="*/ 5886 h 422565"/>
                <a:gd name="connsiteX34" fmla="*/ 91106 w 249454"/>
                <a:gd name="connsiteY34" fmla="*/ 30071 h 422565"/>
                <a:gd name="connsiteX35" fmla="*/ 192762 w 249454"/>
                <a:gd name="connsiteY35" fmla="*/ 96339 h 422565"/>
                <a:gd name="connsiteX36" fmla="*/ 224942 w 249454"/>
                <a:gd name="connsiteY36" fmla="*/ 181571 h 422565"/>
                <a:gd name="connsiteX37" fmla="*/ 210344 w 249454"/>
                <a:gd name="connsiteY37" fmla="*/ 227383 h 422565"/>
                <a:gd name="connsiteX38" fmla="*/ 177738 w 249454"/>
                <a:gd name="connsiteY38" fmla="*/ 240807 h 422565"/>
                <a:gd name="connsiteX39" fmla="*/ 177311 w 249454"/>
                <a:gd name="connsiteY39" fmla="*/ 240807 h 422565"/>
                <a:gd name="connsiteX40" fmla="*/ 177311 w 249454"/>
                <a:gd name="connsiteY40" fmla="*/ 240807 h 422565"/>
                <a:gd name="connsiteX41" fmla="*/ 175393 w 249454"/>
                <a:gd name="connsiteY41" fmla="*/ 241660 h 422565"/>
                <a:gd name="connsiteX42" fmla="*/ 174647 w 249454"/>
                <a:gd name="connsiteY42" fmla="*/ 243684 h 422565"/>
                <a:gd name="connsiteX43" fmla="*/ 174753 w 249454"/>
                <a:gd name="connsiteY43" fmla="*/ 245175 h 422565"/>
                <a:gd name="connsiteX44" fmla="*/ 175713 w 249454"/>
                <a:gd name="connsiteY44" fmla="*/ 247093 h 422565"/>
                <a:gd name="connsiteX45" fmla="*/ 217589 w 249454"/>
                <a:gd name="connsiteY45" fmla="*/ 322737 h 422565"/>
                <a:gd name="connsiteX46" fmla="*/ 226966 w 249454"/>
                <a:gd name="connsiteY46" fmla="*/ 358961 h 422565"/>
                <a:gd name="connsiteX47" fmla="*/ 242311 w 249454"/>
                <a:gd name="connsiteY47" fmla="*/ 415001 h 422565"/>
                <a:gd name="connsiteX48" fmla="*/ 182319 w 249454"/>
                <a:gd name="connsiteY48" fmla="*/ 388259 h 42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49454" h="422565">
                  <a:moveTo>
                    <a:pt x="231975" y="357576"/>
                  </a:moveTo>
                  <a:cubicBezTo>
                    <a:pt x="228991" y="345749"/>
                    <a:pt x="225794" y="333391"/>
                    <a:pt x="222598" y="321352"/>
                  </a:cubicBezTo>
                  <a:cubicBezTo>
                    <a:pt x="213327" y="286726"/>
                    <a:pt x="200540" y="262755"/>
                    <a:pt x="182426" y="246028"/>
                  </a:cubicBezTo>
                  <a:cubicBezTo>
                    <a:pt x="194680" y="244962"/>
                    <a:pt x="205762" y="239848"/>
                    <a:pt x="214179" y="231219"/>
                  </a:cubicBezTo>
                  <a:cubicBezTo>
                    <a:pt x="225475" y="219606"/>
                    <a:pt x="231016" y="202453"/>
                    <a:pt x="230270" y="181464"/>
                  </a:cubicBezTo>
                  <a:cubicBezTo>
                    <a:pt x="229097" y="148437"/>
                    <a:pt x="217803" y="118712"/>
                    <a:pt x="196918" y="93036"/>
                  </a:cubicBezTo>
                  <a:cubicBezTo>
                    <a:pt x="173901" y="63950"/>
                    <a:pt x="141828" y="43069"/>
                    <a:pt x="92918" y="25063"/>
                  </a:cubicBezTo>
                  <a:cubicBezTo>
                    <a:pt x="58287" y="12278"/>
                    <a:pt x="25468" y="3222"/>
                    <a:pt x="3091" y="26"/>
                  </a:cubicBezTo>
                  <a:cubicBezTo>
                    <a:pt x="2238" y="-80"/>
                    <a:pt x="1492" y="133"/>
                    <a:pt x="853" y="772"/>
                  </a:cubicBezTo>
                  <a:cubicBezTo>
                    <a:pt x="321" y="1305"/>
                    <a:pt x="0" y="2157"/>
                    <a:pt x="0" y="3009"/>
                  </a:cubicBezTo>
                  <a:lnTo>
                    <a:pt x="34098" y="326572"/>
                  </a:lnTo>
                  <a:cubicBezTo>
                    <a:pt x="34205" y="327531"/>
                    <a:pt x="34844" y="328384"/>
                    <a:pt x="35697" y="328703"/>
                  </a:cubicBezTo>
                  <a:lnTo>
                    <a:pt x="95795" y="355551"/>
                  </a:lnTo>
                  <a:cubicBezTo>
                    <a:pt x="96647" y="355977"/>
                    <a:pt x="97607" y="355871"/>
                    <a:pt x="98459" y="355338"/>
                  </a:cubicBezTo>
                  <a:cubicBezTo>
                    <a:pt x="99205" y="354805"/>
                    <a:pt x="99631" y="353847"/>
                    <a:pt x="99525" y="352888"/>
                  </a:cubicBezTo>
                  <a:lnTo>
                    <a:pt x="89508" y="235587"/>
                  </a:lnTo>
                  <a:lnTo>
                    <a:pt x="104426" y="241766"/>
                  </a:lnTo>
                  <a:cubicBezTo>
                    <a:pt x="128401" y="252207"/>
                    <a:pt x="142574" y="265738"/>
                    <a:pt x="153762" y="311017"/>
                  </a:cubicBezTo>
                  <a:cubicBezTo>
                    <a:pt x="164844" y="355338"/>
                    <a:pt x="173368" y="381547"/>
                    <a:pt x="177631" y="391242"/>
                  </a:cubicBezTo>
                  <a:cubicBezTo>
                    <a:pt x="177844" y="391881"/>
                    <a:pt x="178377" y="392308"/>
                    <a:pt x="179016" y="392627"/>
                  </a:cubicBezTo>
                  <a:lnTo>
                    <a:pt x="245721" y="422352"/>
                  </a:lnTo>
                  <a:cubicBezTo>
                    <a:pt x="246040" y="422458"/>
                    <a:pt x="246467" y="422565"/>
                    <a:pt x="246786" y="422565"/>
                  </a:cubicBezTo>
                  <a:cubicBezTo>
                    <a:pt x="247425" y="422565"/>
                    <a:pt x="248171" y="422352"/>
                    <a:pt x="248704" y="421819"/>
                  </a:cubicBezTo>
                  <a:cubicBezTo>
                    <a:pt x="249450" y="421074"/>
                    <a:pt x="249664" y="419902"/>
                    <a:pt x="249237" y="418836"/>
                  </a:cubicBezTo>
                  <a:cubicBezTo>
                    <a:pt x="245294" y="409248"/>
                    <a:pt x="238795" y="384211"/>
                    <a:pt x="231975" y="357576"/>
                  </a:cubicBezTo>
                  <a:close/>
                  <a:moveTo>
                    <a:pt x="182319" y="388259"/>
                  </a:moveTo>
                  <a:cubicBezTo>
                    <a:pt x="178057" y="378031"/>
                    <a:pt x="169746" y="352355"/>
                    <a:pt x="159090" y="309845"/>
                  </a:cubicBezTo>
                  <a:cubicBezTo>
                    <a:pt x="148647" y="267442"/>
                    <a:pt x="135860" y="249757"/>
                    <a:pt x="106664" y="236972"/>
                  </a:cubicBezTo>
                  <a:lnTo>
                    <a:pt x="87697" y="229088"/>
                  </a:lnTo>
                  <a:cubicBezTo>
                    <a:pt x="86844" y="228662"/>
                    <a:pt x="85885" y="228875"/>
                    <a:pt x="85139" y="229407"/>
                  </a:cubicBezTo>
                  <a:cubicBezTo>
                    <a:pt x="84393" y="229940"/>
                    <a:pt x="83968" y="230899"/>
                    <a:pt x="84074" y="231751"/>
                  </a:cubicBezTo>
                  <a:lnTo>
                    <a:pt x="94091" y="348946"/>
                  </a:lnTo>
                  <a:lnTo>
                    <a:pt x="39320" y="324548"/>
                  </a:lnTo>
                  <a:lnTo>
                    <a:pt x="5754" y="5886"/>
                  </a:lnTo>
                  <a:cubicBezTo>
                    <a:pt x="27599" y="9402"/>
                    <a:pt x="58500" y="18138"/>
                    <a:pt x="91106" y="30071"/>
                  </a:cubicBezTo>
                  <a:cubicBezTo>
                    <a:pt x="138951" y="47650"/>
                    <a:pt x="170279" y="68106"/>
                    <a:pt x="192762" y="96339"/>
                  </a:cubicBezTo>
                  <a:cubicBezTo>
                    <a:pt x="212901" y="121056"/>
                    <a:pt x="223769" y="149822"/>
                    <a:pt x="224942" y="181571"/>
                  </a:cubicBezTo>
                  <a:cubicBezTo>
                    <a:pt x="225688" y="201068"/>
                    <a:pt x="220573" y="216942"/>
                    <a:pt x="210344" y="227383"/>
                  </a:cubicBezTo>
                  <a:cubicBezTo>
                    <a:pt x="201925" y="236013"/>
                    <a:pt x="190311" y="240807"/>
                    <a:pt x="177738" y="240807"/>
                  </a:cubicBezTo>
                  <a:cubicBezTo>
                    <a:pt x="177631" y="240807"/>
                    <a:pt x="177417" y="240807"/>
                    <a:pt x="177311" y="240807"/>
                  </a:cubicBezTo>
                  <a:cubicBezTo>
                    <a:pt x="177311" y="240807"/>
                    <a:pt x="177311" y="240807"/>
                    <a:pt x="177311" y="240807"/>
                  </a:cubicBezTo>
                  <a:cubicBezTo>
                    <a:pt x="176565" y="240807"/>
                    <a:pt x="175926" y="241127"/>
                    <a:pt x="175393" y="241660"/>
                  </a:cubicBezTo>
                  <a:cubicBezTo>
                    <a:pt x="174860" y="242192"/>
                    <a:pt x="174647" y="242938"/>
                    <a:pt x="174647" y="243684"/>
                  </a:cubicBezTo>
                  <a:lnTo>
                    <a:pt x="174753" y="245175"/>
                  </a:lnTo>
                  <a:cubicBezTo>
                    <a:pt x="174753" y="245921"/>
                    <a:pt x="175180" y="246561"/>
                    <a:pt x="175713" y="247093"/>
                  </a:cubicBezTo>
                  <a:cubicBezTo>
                    <a:pt x="194787" y="263074"/>
                    <a:pt x="207999" y="287046"/>
                    <a:pt x="217589" y="322737"/>
                  </a:cubicBezTo>
                  <a:cubicBezTo>
                    <a:pt x="220786" y="334776"/>
                    <a:pt x="223983" y="347135"/>
                    <a:pt x="226966" y="358961"/>
                  </a:cubicBezTo>
                  <a:cubicBezTo>
                    <a:pt x="232934" y="382293"/>
                    <a:pt x="238262" y="402962"/>
                    <a:pt x="242311" y="415001"/>
                  </a:cubicBezTo>
                  <a:lnTo>
                    <a:pt x="182319" y="388259"/>
                  </a:lnTo>
                  <a:close/>
                </a:path>
              </a:pathLst>
            </a:custGeom>
            <a:solidFill>
              <a:srgbClr val="009ED7"/>
            </a:solidFill>
            <a:ln w="6350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83" name="Dowolny kształt 198">
              <a:extLst>
                <a:ext uri="{FF2B5EF4-FFF2-40B4-BE49-F238E27FC236}">
                  <a16:creationId xmlns:a16="http://schemas.microsoft.com/office/drawing/2014/main" id="{720D5714-0EC5-4F3D-8DBF-FEC2D519AF25}"/>
                </a:ext>
              </a:extLst>
            </p:cNvPr>
            <p:cNvSpPr/>
            <p:nvPr/>
          </p:nvSpPr>
          <p:spPr>
            <a:xfrm>
              <a:off x="10039755" y="3550988"/>
              <a:ext cx="89538" cy="116128"/>
            </a:xfrm>
            <a:custGeom>
              <a:avLst/>
              <a:gdLst>
                <a:gd name="connsiteX0" fmla="*/ 34012 w 89538"/>
                <a:gd name="connsiteY0" fmla="*/ 9163 h 116128"/>
                <a:gd name="connsiteX1" fmla="*/ 2791 w 89538"/>
                <a:gd name="connsiteY1" fmla="*/ 0 h 116128"/>
                <a:gd name="connsiteX2" fmla="*/ 766 w 89538"/>
                <a:gd name="connsiteY2" fmla="*/ 852 h 116128"/>
                <a:gd name="connsiteX3" fmla="*/ 20 w 89538"/>
                <a:gd name="connsiteY3" fmla="*/ 2983 h 116128"/>
                <a:gd name="connsiteX4" fmla="*/ 8119 w 89538"/>
                <a:gd name="connsiteY4" fmla="*/ 97697 h 116128"/>
                <a:gd name="connsiteX5" fmla="*/ 9824 w 89538"/>
                <a:gd name="connsiteY5" fmla="*/ 99935 h 116128"/>
                <a:gd name="connsiteX6" fmla="*/ 35611 w 89538"/>
                <a:gd name="connsiteY6" fmla="*/ 110376 h 116128"/>
                <a:gd name="connsiteX7" fmla="*/ 61184 w 89538"/>
                <a:gd name="connsiteY7" fmla="*/ 116129 h 116128"/>
                <a:gd name="connsiteX8" fmla="*/ 78233 w 89538"/>
                <a:gd name="connsiteY8" fmla="*/ 111228 h 116128"/>
                <a:gd name="connsiteX9" fmla="*/ 89422 w 89538"/>
                <a:gd name="connsiteY9" fmla="*/ 79799 h 116128"/>
                <a:gd name="connsiteX10" fmla="*/ 34012 w 89538"/>
                <a:gd name="connsiteY10" fmla="*/ 9163 h 116128"/>
                <a:gd name="connsiteX11" fmla="*/ 75037 w 89538"/>
                <a:gd name="connsiteY11" fmla="*/ 106860 h 116128"/>
                <a:gd name="connsiteX12" fmla="*/ 37529 w 89538"/>
                <a:gd name="connsiteY12" fmla="*/ 105368 h 116128"/>
                <a:gd name="connsiteX13" fmla="*/ 13234 w 89538"/>
                <a:gd name="connsiteY13" fmla="*/ 95567 h 116128"/>
                <a:gd name="connsiteX14" fmla="*/ 5561 w 89538"/>
                <a:gd name="connsiteY14" fmla="*/ 5753 h 116128"/>
                <a:gd name="connsiteX15" fmla="*/ 32095 w 89538"/>
                <a:gd name="connsiteY15" fmla="*/ 14170 h 116128"/>
                <a:gd name="connsiteX16" fmla="*/ 83988 w 89538"/>
                <a:gd name="connsiteY16" fmla="*/ 80118 h 116128"/>
                <a:gd name="connsiteX17" fmla="*/ 75037 w 89538"/>
                <a:gd name="connsiteY17" fmla="*/ 106860 h 11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538" h="116128">
                  <a:moveTo>
                    <a:pt x="34012" y="9163"/>
                  </a:moveTo>
                  <a:cubicBezTo>
                    <a:pt x="18562" y="3303"/>
                    <a:pt x="8333" y="320"/>
                    <a:pt x="2791" y="0"/>
                  </a:cubicBezTo>
                  <a:cubicBezTo>
                    <a:pt x="2045" y="0"/>
                    <a:pt x="1299" y="213"/>
                    <a:pt x="766" y="852"/>
                  </a:cubicBezTo>
                  <a:cubicBezTo>
                    <a:pt x="234" y="1385"/>
                    <a:pt x="-86" y="2131"/>
                    <a:pt x="20" y="2983"/>
                  </a:cubicBezTo>
                  <a:lnTo>
                    <a:pt x="8119" y="97697"/>
                  </a:lnTo>
                  <a:cubicBezTo>
                    <a:pt x="8225" y="98656"/>
                    <a:pt x="8865" y="99509"/>
                    <a:pt x="9824" y="99935"/>
                  </a:cubicBezTo>
                  <a:lnTo>
                    <a:pt x="35611" y="110376"/>
                  </a:lnTo>
                  <a:cubicBezTo>
                    <a:pt x="45201" y="114211"/>
                    <a:pt x="53725" y="116129"/>
                    <a:pt x="61184" y="116129"/>
                  </a:cubicBezTo>
                  <a:cubicBezTo>
                    <a:pt x="68004" y="116129"/>
                    <a:pt x="73758" y="114531"/>
                    <a:pt x="78233" y="111228"/>
                  </a:cubicBezTo>
                  <a:cubicBezTo>
                    <a:pt x="86439" y="105368"/>
                    <a:pt x="90274" y="94501"/>
                    <a:pt x="89422" y="79799"/>
                  </a:cubicBezTo>
                  <a:cubicBezTo>
                    <a:pt x="87397" y="47623"/>
                    <a:pt x="67258" y="21841"/>
                    <a:pt x="34012" y="9163"/>
                  </a:cubicBezTo>
                  <a:close/>
                  <a:moveTo>
                    <a:pt x="75037" y="106860"/>
                  </a:moveTo>
                  <a:cubicBezTo>
                    <a:pt x="67045" y="112613"/>
                    <a:pt x="54152" y="112080"/>
                    <a:pt x="37529" y="105368"/>
                  </a:cubicBezTo>
                  <a:lnTo>
                    <a:pt x="13234" y="95567"/>
                  </a:lnTo>
                  <a:lnTo>
                    <a:pt x="5561" y="5753"/>
                  </a:lnTo>
                  <a:cubicBezTo>
                    <a:pt x="11103" y="6712"/>
                    <a:pt x="19947" y="9589"/>
                    <a:pt x="32095" y="14170"/>
                  </a:cubicBezTo>
                  <a:cubicBezTo>
                    <a:pt x="63315" y="26102"/>
                    <a:pt x="82176" y="50074"/>
                    <a:pt x="83988" y="80118"/>
                  </a:cubicBezTo>
                  <a:cubicBezTo>
                    <a:pt x="84733" y="92797"/>
                    <a:pt x="81643" y="102066"/>
                    <a:pt x="75037" y="106860"/>
                  </a:cubicBezTo>
                  <a:close/>
                </a:path>
              </a:pathLst>
            </a:custGeom>
            <a:solidFill>
              <a:srgbClr val="009ED7"/>
            </a:solidFill>
            <a:ln w="6350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84" name="Dowolny kształt 199">
              <a:extLst>
                <a:ext uri="{FF2B5EF4-FFF2-40B4-BE49-F238E27FC236}">
                  <a16:creationId xmlns:a16="http://schemas.microsoft.com/office/drawing/2014/main" id="{C5FE22C9-32A7-0F1F-04D0-5D1C8B5FA6F0}"/>
                </a:ext>
              </a:extLst>
            </p:cNvPr>
            <p:cNvSpPr/>
            <p:nvPr/>
          </p:nvSpPr>
          <p:spPr>
            <a:xfrm>
              <a:off x="10341652" y="3463755"/>
              <a:ext cx="198846" cy="293921"/>
            </a:xfrm>
            <a:custGeom>
              <a:avLst/>
              <a:gdLst>
                <a:gd name="connsiteX0" fmla="*/ 1811 w 198846"/>
                <a:gd name="connsiteY0" fmla="*/ 250985 h 293921"/>
                <a:gd name="connsiteX1" fmla="*/ 4688 w 198846"/>
                <a:gd name="connsiteY1" fmla="*/ 250559 h 293921"/>
                <a:gd name="connsiteX2" fmla="*/ 80343 w 198846"/>
                <a:gd name="connsiteY2" fmla="*/ 181841 h 293921"/>
                <a:gd name="connsiteX3" fmla="*/ 76081 w 198846"/>
                <a:gd name="connsiteY3" fmla="*/ 291151 h 293921"/>
                <a:gd name="connsiteX4" fmla="*/ 77679 w 198846"/>
                <a:gd name="connsiteY4" fmla="*/ 293708 h 293921"/>
                <a:gd name="connsiteX5" fmla="*/ 78745 w 198846"/>
                <a:gd name="connsiteY5" fmla="*/ 293921 h 293921"/>
                <a:gd name="connsiteX6" fmla="*/ 80557 w 198846"/>
                <a:gd name="connsiteY6" fmla="*/ 293175 h 293921"/>
                <a:gd name="connsiteX7" fmla="*/ 113803 w 198846"/>
                <a:gd name="connsiteY7" fmla="*/ 260894 h 293921"/>
                <a:gd name="connsiteX8" fmla="*/ 114655 w 198846"/>
                <a:gd name="connsiteY8" fmla="*/ 259082 h 293921"/>
                <a:gd name="connsiteX9" fmla="*/ 120409 w 198846"/>
                <a:gd name="connsiteY9" fmla="*/ 145404 h 293921"/>
                <a:gd name="connsiteX10" fmla="*/ 155785 w 198846"/>
                <a:gd name="connsiteY10" fmla="*/ 113229 h 293921"/>
                <a:gd name="connsiteX11" fmla="*/ 148540 w 198846"/>
                <a:gd name="connsiteY11" fmla="*/ 227866 h 293921"/>
                <a:gd name="connsiteX12" fmla="*/ 150032 w 198846"/>
                <a:gd name="connsiteY12" fmla="*/ 230423 h 293921"/>
                <a:gd name="connsiteX13" fmla="*/ 153015 w 198846"/>
                <a:gd name="connsiteY13" fmla="*/ 229890 h 293921"/>
                <a:gd name="connsiteX14" fmla="*/ 183917 w 198846"/>
                <a:gd name="connsiteY14" fmla="*/ 199846 h 293921"/>
                <a:gd name="connsiteX15" fmla="*/ 184663 w 198846"/>
                <a:gd name="connsiteY15" fmla="*/ 198141 h 293921"/>
                <a:gd name="connsiteX16" fmla="*/ 198835 w 198846"/>
                <a:gd name="connsiteY16" fmla="*/ 2853 h 293921"/>
                <a:gd name="connsiteX17" fmla="*/ 197342 w 198846"/>
                <a:gd name="connsiteY17" fmla="*/ 296 h 293921"/>
                <a:gd name="connsiteX18" fmla="*/ 194359 w 198846"/>
                <a:gd name="connsiteY18" fmla="*/ 722 h 293921"/>
                <a:gd name="connsiteX19" fmla="*/ 2024 w 198846"/>
                <a:gd name="connsiteY19" fmla="*/ 167351 h 293921"/>
                <a:gd name="connsiteX20" fmla="*/ 1066 w 198846"/>
                <a:gd name="connsiteY20" fmla="*/ 169376 h 293921"/>
                <a:gd name="connsiteX21" fmla="*/ 0 w 198846"/>
                <a:gd name="connsiteY21" fmla="*/ 248428 h 293921"/>
                <a:gd name="connsiteX22" fmla="*/ 1811 w 198846"/>
                <a:gd name="connsiteY22" fmla="*/ 250985 h 293921"/>
                <a:gd name="connsiteX23" fmla="*/ 6606 w 198846"/>
                <a:gd name="connsiteY23" fmla="*/ 170760 h 293921"/>
                <a:gd name="connsiteX24" fmla="*/ 193187 w 198846"/>
                <a:gd name="connsiteY24" fmla="*/ 9139 h 293921"/>
                <a:gd name="connsiteX25" fmla="*/ 179548 w 198846"/>
                <a:gd name="connsiteY25" fmla="*/ 197076 h 293921"/>
                <a:gd name="connsiteX26" fmla="*/ 154294 w 198846"/>
                <a:gd name="connsiteY26" fmla="*/ 221580 h 293921"/>
                <a:gd name="connsiteX27" fmla="*/ 161540 w 198846"/>
                <a:gd name="connsiteY27" fmla="*/ 107262 h 293921"/>
                <a:gd name="connsiteX28" fmla="*/ 160048 w 198846"/>
                <a:gd name="connsiteY28" fmla="*/ 104705 h 293921"/>
                <a:gd name="connsiteX29" fmla="*/ 157064 w 198846"/>
                <a:gd name="connsiteY29" fmla="*/ 105132 h 293921"/>
                <a:gd name="connsiteX30" fmla="*/ 115934 w 198846"/>
                <a:gd name="connsiteY30" fmla="*/ 142421 h 293921"/>
                <a:gd name="connsiteX31" fmla="*/ 115081 w 198846"/>
                <a:gd name="connsiteY31" fmla="*/ 144232 h 293921"/>
                <a:gd name="connsiteX32" fmla="*/ 109327 w 198846"/>
                <a:gd name="connsiteY32" fmla="*/ 257910 h 293921"/>
                <a:gd name="connsiteX33" fmla="*/ 81516 w 198846"/>
                <a:gd name="connsiteY33" fmla="*/ 284865 h 293921"/>
                <a:gd name="connsiteX34" fmla="*/ 85778 w 198846"/>
                <a:gd name="connsiteY34" fmla="*/ 175874 h 293921"/>
                <a:gd name="connsiteX35" fmla="*/ 84286 w 198846"/>
                <a:gd name="connsiteY35" fmla="*/ 173317 h 293921"/>
                <a:gd name="connsiteX36" fmla="*/ 83114 w 198846"/>
                <a:gd name="connsiteY36" fmla="*/ 173104 h 293921"/>
                <a:gd name="connsiteX37" fmla="*/ 81303 w 198846"/>
                <a:gd name="connsiteY37" fmla="*/ 173744 h 293921"/>
                <a:gd name="connsiteX38" fmla="*/ 5540 w 198846"/>
                <a:gd name="connsiteY38" fmla="*/ 242569 h 293921"/>
                <a:gd name="connsiteX39" fmla="*/ 6606 w 198846"/>
                <a:gd name="connsiteY39" fmla="*/ 170760 h 2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98846" h="293921">
                  <a:moveTo>
                    <a:pt x="1811" y="250985"/>
                  </a:moveTo>
                  <a:cubicBezTo>
                    <a:pt x="2770" y="251412"/>
                    <a:pt x="3942" y="251198"/>
                    <a:pt x="4688" y="250559"/>
                  </a:cubicBezTo>
                  <a:lnTo>
                    <a:pt x="80343" y="181841"/>
                  </a:lnTo>
                  <a:lnTo>
                    <a:pt x="76081" y="291151"/>
                  </a:lnTo>
                  <a:cubicBezTo>
                    <a:pt x="76081" y="292216"/>
                    <a:pt x="76614" y="293282"/>
                    <a:pt x="77679" y="293708"/>
                  </a:cubicBezTo>
                  <a:cubicBezTo>
                    <a:pt x="77999" y="293814"/>
                    <a:pt x="78425" y="293921"/>
                    <a:pt x="78745" y="293921"/>
                  </a:cubicBezTo>
                  <a:cubicBezTo>
                    <a:pt x="79385" y="293921"/>
                    <a:pt x="80130" y="293708"/>
                    <a:pt x="80557" y="293175"/>
                  </a:cubicBezTo>
                  <a:lnTo>
                    <a:pt x="113803" y="260894"/>
                  </a:lnTo>
                  <a:cubicBezTo>
                    <a:pt x="114335" y="260468"/>
                    <a:pt x="114549" y="259828"/>
                    <a:pt x="114655" y="259082"/>
                  </a:cubicBezTo>
                  <a:lnTo>
                    <a:pt x="120409" y="145404"/>
                  </a:lnTo>
                  <a:lnTo>
                    <a:pt x="155785" y="113229"/>
                  </a:lnTo>
                  <a:lnTo>
                    <a:pt x="148540" y="227866"/>
                  </a:lnTo>
                  <a:cubicBezTo>
                    <a:pt x="148434" y="228931"/>
                    <a:pt x="149072" y="229997"/>
                    <a:pt x="150032" y="230423"/>
                  </a:cubicBezTo>
                  <a:cubicBezTo>
                    <a:pt x="150990" y="230849"/>
                    <a:pt x="152269" y="230636"/>
                    <a:pt x="153015" y="229890"/>
                  </a:cubicBezTo>
                  <a:lnTo>
                    <a:pt x="183917" y="199846"/>
                  </a:lnTo>
                  <a:cubicBezTo>
                    <a:pt x="184343" y="199420"/>
                    <a:pt x="184663" y="198781"/>
                    <a:pt x="184663" y="198141"/>
                  </a:cubicBezTo>
                  <a:lnTo>
                    <a:pt x="198835" y="2853"/>
                  </a:lnTo>
                  <a:cubicBezTo>
                    <a:pt x="198941" y="1788"/>
                    <a:pt x="198302" y="722"/>
                    <a:pt x="197342" y="296"/>
                  </a:cubicBezTo>
                  <a:cubicBezTo>
                    <a:pt x="196384" y="-237"/>
                    <a:pt x="195211" y="-24"/>
                    <a:pt x="194359" y="722"/>
                  </a:cubicBezTo>
                  <a:lnTo>
                    <a:pt x="2024" y="167351"/>
                  </a:lnTo>
                  <a:cubicBezTo>
                    <a:pt x="1491" y="167884"/>
                    <a:pt x="1172" y="168523"/>
                    <a:pt x="1066" y="169376"/>
                  </a:cubicBezTo>
                  <a:lnTo>
                    <a:pt x="0" y="248428"/>
                  </a:lnTo>
                  <a:cubicBezTo>
                    <a:pt x="212" y="249600"/>
                    <a:pt x="852" y="250559"/>
                    <a:pt x="1811" y="250985"/>
                  </a:cubicBezTo>
                  <a:close/>
                  <a:moveTo>
                    <a:pt x="6606" y="170760"/>
                  </a:moveTo>
                  <a:lnTo>
                    <a:pt x="193187" y="9139"/>
                  </a:lnTo>
                  <a:lnTo>
                    <a:pt x="179548" y="197076"/>
                  </a:lnTo>
                  <a:lnTo>
                    <a:pt x="154294" y="221580"/>
                  </a:lnTo>
                  <a:lnTo>
                    <a:pt x="161540" y="107262"/>
                  </a:lnTo>
                  <a:cubicBezTo>
                    <a:pt x="161646" y="106197"/>
                    <a:pt x="161007" y="105132"/>
                    <a:pt x="160048" y="104705"/>
                  </a:cubicBezTo>
                  <a:cubicBezTo>
                    <a:pt x="159089" y="104279"/>
                    <a:pt x="157916" y="104386"/>
                    <a:pt x="157064" y="105132"/>
                  </a:cubicBezTo>
                  <a:lnTo>
                    <a:pt x="115934" y="142421"/>
                  </a:lnTo>
                  <a:cubicBezTo>
                    <a:pt x="115401" y="142847"/>
                    <a:pt x="115081" y="143593"/>
                    <a:pt x="115081" y="144232"/>
                  </a:cubicBezTo>
                  <a:lnTo>
                    <a:pt x="109327" y="257910"/>
                  </a:lnTo>
                  <a:lnTo>
                    <a:pt x="81516" y="284865"/>
                  </a:lnTo>
                  <a:lnTo>
                    <a:pt x="85778" y="175874"/>
                  </a:lnTo>
                  <a:cubicBezTo>
                    <a:pt x="85778" y="174809"/>
                    <a:pt x="85245" y="173850"/>
                    <a:pt x="84286" y="173317"/>
                  </a:cubicBezTo>
                  <a:cubicBezTo>
                    <a:pt x="83967" y="173104"/>
                    <a:pt x="83540" y="173104"/>
                    <a:pt x="83114" y="173104"/>
                  </a:cubicBezTo>
                  <a:cubicBezTo>
                    <a:pt x="82474" y="173104"/>
                    <a:pt x="81835" y="173317"/>
                    <a:pt x="81303" y="173744"/>
                  </a:cubicBezTo>
                  <a:lnTo>
                    <a:pt x="5540" y="242569"/>
                  </a:lnTo>
                  <a:lnTo>
                    <a:pt x="6606" y="170760"/>
                  </a:lnTo>
                  <a:close/>
                </a:path>
              </a:pathLst>
            </a:custGeom>
            <a:solidFill>
              <a:srgbClr val="009ED7"/>
            </a:solidFill>
            <a:ln w="6350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BEB55A2-0114-CE8F-E06F-F7A220FD4D72}"/>
              </a:ext>
            </a:extLst>
          </p:cNvPr>
          <p:cNvSpPr/>
          <p:nvPr/>
        </p:nvSpPr>
        <p:spPr>
          <a:xfrm>
            <a:off x="5413592" y="2045162"/>
            <a:ext cx="2039994" cy="605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77" tIns="0" rIns="523403" bIns="0" rtlCol="0" anchor="ctr"/>
          <a:lstStyle/>
          <a:p>
            <a:pPr algn="ctr"/>
            <a:r>
              <a:rPr lang="en-US" sz="1026" err="1">
                <a:solidFill>
                  <a:schemeClr val="accent2"/>
                </a:solidFill>
              </a:rPr>
              <a:t>Surowce</a:t>
            </a:r>
            <a:r>
              <a:rPr lang="en-US" sz="1026">
                <a:solidFill>
                  <a:schemeClr val="accent2"/>
                </a:solidFill>
              </a:rPr>
              <a:t> </a:t>
            </a:r>
            <a:r>
              <a:rPr lang="en-US" sz="1026" err="1">
                <a:solidFill>
                  <a:schemeClr val="accent2"/>
                </a:solidFill>
              </a:rPr>
              <a:t>wtórne</a:t>
            </a:r>
            <a:endParaRPr lang="pl-PL" sz="1026">
              <a:solidFill>
                <a:schemeClr val="accent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F000F3-8A3F-37DC-0F5D-3EE532B33352}"/>
              </a:ext>
            </a:extLst>
          </p:cNvPr>
          <p:cNvSpPr/>
          <p:nvPr/>
        </p:nvSpPr>
        <p:spPr>
          <a:xfrm>
            <a:off x="5541713" y="5580888"/>
            <a:ext cx="1946706" cy="404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77" tIns="0" rIns="523403" bIns="0" rtlCol="0" anchor="ctr"/>
          <a:lstStyle/>
          <a:p>
            <a:pPr algn="ctr"/>
            <a:r>
              <a:rPr lang="pl-PL" sz="1026">
                <a:solidFill>
                  <a:schemeClr val="accent2"/>
                </a:solidFill>
              </a:rPr>
              <a:t>Odzysk/utylizacja na składowisku</a:t>
            </a:r>
            <a:endParaRPr lang="en-US" sz="1026">
              <a:solidFill>
                <a:schemeClr val="accent2"/>
              </a:solidFill>
            </a:endParaRPr>
          </a:p>
        </p:txBody>
      </p:sp>
      <p:sp>
        <p:nvSpPr>
          <p:cNvPr id="22" name="Rectangle 49">
            <a:extLst>
              <a:ext uri="{FF2B5EF4-FFF2-40B4-BE49-F238E27FC236}">
                <a16:creationId xmlns:a16="http://schemas.microsoft.com/office/drawing/2014/main" id="{09B24A1A-11A3-5C50-9DA1-814B30345E13}"/>
              </a:ext>
            </a:extLst>
          </p:cNvPr>
          <p:cNvSpPr/>
          <p:nvPr/>
        </p:nvSpPr>
        <p:spPr>
          <a:xfrm>
            <a:off x="5531760" y="5071242"/>
            <a:ext cx="1424974" cy="440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203" tIns="39101" rIns="78203" bIns="39101" rtlCol="0" anchor="ctr"/>
          <a:lstStyle/>
          <a:p>
            <a:pPr algn="ctr"/>
            <a:r>
              <a:rPr lang="pl-PL" sz="1026">
                <a:solidFill>
                  <a:srgbClr val="008C46"/>
                </a:solidFill>
              </a:rPr>
              <a:t>Energia z odpadów</a:t>
            </a:r>
            <a:endParaRPr lang="en-US" sz="1026">
              <a:solidFill>
                <a:srgbClr val="008C46"/>
              </a:solidFill>
              <a:cs typeface="Poppin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8AC46E-7938-D17A-82EC-F7802B76C75F}"/>
              </a:ext>
            </a:extLst>
          </p:cNvPr>
          <p:cNvCxnSpPr>
            <a:cxnSpLocks/>
          </p:cNvCxnSpPr>
          <p:nvPr/>
        </p:nvCxnSpPr>
        <p:spPr>
          <a:xfrm>
            <a:off x="400170" y="1346106"/>
            <a:ext cx="8328872" cy="0"/>
          </a:xfrm>
          <a:prstGeom prst="line">
            <a:avLst/>
          </a:prstGeom>
          <a:ln w="19050">
            <a:solidFill>
              <a:srgbClr val="1680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1C19D22-F972-698B-9741-BF80C015BF38}"/>
              </a:ext>
            </a:extLst>
          </p:cNvPr>
          <p:cNvSpPr/>
          <p:nvPr/>
        </p:nvSpPr>
        <p:spPr>
          <a:xfrm>
            <a:off x="4178106" y="4812320"/>
            <a:ext cx="1065945" cy="57259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203" tIns="39101" rIns="78203" bIns="39101" rtlCol="0" anchor="ctr"/>
          <a:lstStyle/>
          <a:p>
            <a:pPr algn="ctr"/>
            <a:r>
              <a:rPr lang="pl-PL" sz="941" b="1">
                <a:solidFill>
                  <a:schemeClr val="bg1"/>
                </a:solidFill>
                <a:cs typeface="Poppins"/>
              </a:rPr>
              <a:t>2</a:t>
            </a:r>
            <a:r>
              <a:rPr lang="pl-PL" sz="941">
                <a:solidFill>
                  <a:schemeClr val="bg1"/>
                </a:solidFill>
                <a:cs typeface="Poppins"/>
              </a:rPr>
              <a:t> Zakłady recyklingu baterii</a:t>
            </a:r>
            <a:endParaRPr lang="en-US" sz="941">
              <a:solidFill>
                <a:schemeClr val="bg1"/>
              </a:solidFill>
              <a:cs typeface="Poppins"/>
            </a:endParaRPr>
          </a:p>
        </p:txBody>
      </p:sp>
      <p:pic>
        <p:nvPicPr>
          <p:cNvPr id="30" name="Grafika 29">
            <a:extLst>
              <a:ext uri="{FF2B5EF4-FFF2-40B4-BE49-F238E27FC236}">
                <a16:creationId xmlns:a16="http://schemas.microsoft.com/office/drawing/2014/main" id="{1B595C15-9DE7-EC76-4081-9551B62D2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69332" y="2522068"/>
            <a:ext cx="342429" cy="342429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DC1A65C8-2EE8-6B19-66E1-E24B9EF1F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9493" y="2517619"/>
            <a:ext cx="314690" cy="314690"/>
          </a:xfrm>
          <a:prstGeom prst="rect">
            <a:avLst/>
          </a:prstGeom>
        </p:spPr>
      </p:pic>
      <p:sp>
        <p:nvSpPr>
          <p:cNvPr id="38" name="TextBox 163">
            <a:extLst>
              <a:ext uri="{FF2B5EF4-FFF2-40B4-BE49-F238E27FC236}">
                <a16:creationId xmlns:a16="http://schemas.microsoft.com/office/drawing/2014/main" id="{FD5D244D-BB60-7CB0-4B21-FCC4F9A3B6F2}"/>
              </a:ext>
            </a:extLst>
          </p:cNvPr>
          <p:cNvSpPr txBox="1"/>
          <p:nvPr/>
        </p:nvSpPr>
        <p:spPr>
          <a:xfrm>
            <a:off x="1345318" y="4068555"/>
            <a:ext cx="1603942" cy="525081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none" lIns="78067" tIns="39033" rIns="78067" bIns="39033" rtlCol="0">
            <a:noAutofit/>
          </a:bodyPr>
          <a:lstStyle/>
          <a:p>
            <a:pPr>
              <a:lnSpc>
                <a:spcPct val="100000"/>
              </a:lnSpc>
            </a:pPr>
            <a:endParaRPr lang="en-GB" sz="1026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871ACB50-B28D-86B4-01CF-703DBAE5D1A5}"/>
              </a:ext>
            </a:extLst>
          </p:cNvPr>
          <p:cNvSpPr txBox="1"/>
          <p:nvPr/>
        </p:nvSpPr>
        <p:spPr>
          <a:xfrm>
            <a:off x="1347611" y="3311719"/>
            <a:ext cx="685750" cy="447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770" b="1">
                <a:solidFill>
                  <a:schemeClr val="tx2"/>
                </a:solidFill>
              </a:rPr>
              <a:t>Przeterminowana żywności</a:t>
            </a:r>
          </a:p>
        </p:txBody>
      </p:sp>
      <p:pic>
        <p:nvPicPr>
          <p:cNvPr id="44" name="Grafika 43">
            <a:extLst>
              <a:ext uri="{FF2B5EF4-FFF2-40B4-BE49-F238E27FC236}">
                <a16:creationId xmlns:a16="http://schemas.microsoft.com/office/drawing/2014/main" id="{223A9E0D-152A-D867-5CDD-061023AAD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10021" y="4223323"/>
            <a:ext cx="456182" cy="456182"/>
          </a:xfrm>
          <a:prstGeom prst="rect">
            <a:avLst/>
          </a:prstGeom>
        </p:spPr>
      </p:pic>
      <p:sp>
        <p:nvSpPr>
          <p:cNvPr id="45" name="TextBox 13">
            <a:extLst>
              <a:ext uri="{FF2B5EF4-FFF2-40B4-BE49-F238E27FC236}">
                <a16:creationId xmlns:a16="http://schemas.microsoft.com/office/drawing/2014/main" id="{2BC46992-FAEC-EBF7-04A4-9A99D4129C39}"/>
              </a:ext>
            </a:extLst>
          </p:cNvPr>
          <p:cNvSpPr txBox="1"/>
          <p:nvPr/>
        </p:nvSpPr>
        <p:spPr>
          <a:xfrm>
            <a:off x="1355673" y="4103859"/>
            <a:ext cx="1552563" cy="23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770" b="1">
                <a:solidFill>
                  <a:schemeClr val="tx2"/>
                </a:solidFill>
              </a:rPr>
              <a:t>Odpady komercyjne i przemysłowe</a:t>
            </a:r>
            <a:endParaRPr lang="en-GB" sz="770" b="1">
              <a:solidFill>
                <a:schemeClr val="tx2"/>
              </a:solidFill>
            </a:endParaRPr>
          </a:p>
        </p:txBody>
      </p:sp>
      <p:pic>
        <p:nvPicPr>
          <p:cNvPr id="46" name="Grafika 45">
            <a:extLst>
              <a:ext uri="{FF2B5EF4-FFF2-40B4-BE49-F238E27FC236}">
                <a16:creationId xmlns:a16="http://schemas.microsoft.com/office/drawing/2014/main" id="{D64D86BB-4275-8927-BD7F-DD9CDEBEE1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38587" y="2431159"/>
            <a:ext cx="456182" cy="456182"/>
          </a:xfrm>
          <a:prstGeom prst="rect">
            <a:avLst/>
          </a:prstGeom>
        </p:spPr>
      </p:pic>
      <p:sp>
        <p:nvSpPr>
          <p:cNvPr id="48" name="TextBox 163">
            <a:extLst>
              <a:ext uri="{FF2B5EF4-FFF2-40B4-BE49-F238E27FC236}">
                <a16:creationId xmlns:a16="http://schemas.microsoft.com/office/drawing/2014/main" id="{6683BB83-E72D-8FB0-26F3-DF3300495968}"/>
              </a:ext>
            </a:extLst>
          </p:cNvPr>
          <p:cNvSpPr txBox="1"/>
          <p:nvPr/>
        </p:nvSpPr>
        <p:spPr>
          <a:xfrm>
            <a:off x="1346034" y="3298664"/>
            <a:ext cx="687328" cy="722186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none" lIns="78067" tIns="39033" rIns="78067" bIns="39033" rtlCol="0">
            <a:noAutofit/>
          </a:bodyPr>
          <a:lstStyle/>
          <a:p>
            <a:pPr>
              <a:lnSpc>
                <a:spcPct val="100000"/>
              </a:lnSpc>
            </a:pPr>
            <a:endParaRPr lang="en-GB" sz="1026"/>
          </a:p>
        </p:txBody>
      </p:sp>
      <p:sp>
        <p:nvSpPr>
          <p:cNvPr id="51" name="Rectangle 88">
            <a:extLst>
              <a:ext uri="{FF2B5EF4-FFF2-40B4-BE49-F238E27FC236}">
                <a16:creationId xmlns:a16="http://schemas.microsoft.com/office/drawing/2014/main" id="{EDF087CC-C360-4D0E-1FD7-A80FE2CA5DBD}"/>
              </a:ext>
            </a:extLst>
          </p:cNvPr>
          <p:cNvSpPr/>
          <p:nvPr/>
        </p:nvSpPr>
        <p:spPr>
          <a:xfrm>
            <a:off x="4178106" y="3530201"/>
            <a:ext cx="1065945" cy="62647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41">
                <a:solidFill>
                  <a:schemeClr val="bg1"/>
                </a:solidFill>
              </a:rPr>
              <a:t>Zakład przetwarzania odpadów spożywczych</a:t>
            </a:r>
            <a:endParaRPr lang="en-US" sz="941">
              <a:solidFill>
                <a:schemeClr val="bg1"/>
              </a:solidFill>
            </a:endParaRPr>
          </a:p>
        </p:txBody>
      </p:sp>
      <p:sp>
        <p:nvSpPr>
          <p:cNvPr id="52" name="Rectangle 88">
            <a:extLst>
              <a:ext uri="{FF2B5EF4-FFF2-40B4-BE49-F238E27FC236}">
                <a16:creationId xmlns:a16="http://schemas.microsoft.com/office/drawing/2014/main" id="{4DCB4BED-6B6E-2531-2456-15350AC83D8C}"/>
              </a:ext>
            </a:extLst>
          </p:cNvPr>
          <p:cNvSpPr/>
          <p:nvPr/>
        </p:nvSpPr>
        <p:spPr>
          <a:xfrm>
            <a:off x="4178106" y="4184743"/>
            <a:ext cx="1065945" cy="592681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41">
                <a:solidFill>
                  <a:schemeClr val="bg1"/>
                </a:solidFill>
              </a:rPr>
              <a:t>Zakład recyklingu tworzyw sztucznych</a:t>
            </a:r>
            <a:endParaRPr lang="en-US" sz="941">
              <a:solidFill>
                <a:schemeClr val="bg1"/>
              </a:solidFill>
            </a:endParaRPr>
          </a:p>
        </p:txBody>
      </p:sp>
      <p:pic>
        <p:nvPicPr>
          <p:cNvPr id="61" name="Grafika 60">
            <a:extLst>
              <a:ext uri="{FF2B5EF4-FFF2-40B4-BE49-F238E27FC236}">
                <a16:creationId xmlns:a16="http://schemas.microsoft.com/office/drawing/2014/main" id="{0A4C3BBA-386C-E88D-C6FC-69B55F5178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432865" y="4777425"/>
            <a:ext cx="552099" cy="539393"/>
          </a:xfrm>
          <a:prstGeom prst="rect">
            <a:avLst/>
          </a:prstGeom>
        </p:spPr>
      </p:pic>
      <p:grpSp>
        <p:nvGrpSpPr>
          <p:cNvPr id="77" name="Grupa 76">
            <a:extLst>
              <a:ext uri="{FF2B5EF4-FFF2-40B4-BE49-F238E27FC236}">
                <a16:creationId xmlns:a16="http://schemas.microsoft.com/office/drawing/2014/main" id="{C9AE66A4-2F85-509D-B08B-549584175726}"/>
              </a:ext>
            </a:extLst>
          </p:cNvPr>
          <p:cNvGrpSpPr/>
          <p:nvPr/>
        </p:nvGrpSpPr>
        <p:grpSpPr>
          <a:xfrm flipH="1">
            <a:off x="3457751" y="2787170"/>
            <a:ext cx="527213" cy="246363"/>
            <a:chOff x="3934979" y="3269712"/>
            <a:chExt cx="477469" cy="228374"/>
          </a:xfrm>
          <a:solidFill>
            <a:srgbClr val="008C46"/>
          </a:solidFill>
        </p:grpSpPr>
        <p:sp>
          <p:nvSpPr>
            <p:cNvPr id="65" name="Dowolny kształt: kształt 64">
              <a:extLst>
                <a:ext uri="{FF2B5EF4-FFF2-40B4-BE49-F238E27FC236}">
                  <a16:creationId xmlns:a16="http://schemas.microsoft.com/office/drawing/2014/main" id="{17965E50-2FFA-14D8-602F-B29DA0A7369E}"/>
                </a:ext>
              </a:extLst>
            </p:cNvPr>
            <p:cNvSpPr/>
            <p:nvPr/>
          </p:nvSpPr>
          <p:spPr>
            <a:xfrm>
              <a:off x="3934979" y="3269721"/>
              <a:ext cx="477460" cy="228346"/>
            </a:xfrm>
            <a:custGeom>
              <a:avLst/>
              <a:gdLst>
                <a:gd name="connsiteX0" fmla="*/ 353232 w 477460"/>
                <a:gd name="connsiteY0" fmla="*/ 47 h 228346"/>
                <a:gd name="connsiteX1" fmla="*/ 352746 w 477460"/>
                <a:gd name="connsiteY1" fmla="*/ 47 h 228346"/>
                <a:gd name="connsiteX2" fmla="*/ 349920 w 477460"/>
                <a:gd name="connsiteY2" fmla="*/ 28 h 228346"/>
                <a:gd name="connsiteX3" fmla="*/ 349920 w 477460"/>
                <a:gd name="connsiteY3" fmla="*/ 0 h 228346"/>
                <a:gd name="connsiteX4" fmla="*/ 306761 w 477460"/>
                <a:gd name="connsiteY4" fmla="*/ 47 h 228346"/>
                <a:gd name="connsiteX5" fmla="*/ 194878 w 477460"/>
                <a:gd name="connsiteY5" fmla="*/ 47 h 228346"/>
                <a:gd name="connsiteX6" fmla="*/ 134791 w 477460"/>
                <a:gd name="connsiteY6" fmla="*/ 0 h 228346"/>
                <a:gd name="connsiteX7" fmla="*/ 134791 w 477460"/>
                <a:gd name="connsiteY7" fmla="*/ 153788 h 228346"/>
                <a:gd name="connsiteX8" fmla="*/ 134819 w 477460"/>
                <a:gd name="connsiteY8" fmla="*/ 153816 h 228346"/>
                <a:gd name="connsiteX9" fmla="*/ 114353 w 477460"/>
                <a:gd name="connsiteY9" fmla="*/ 141379 h 228346"/>
                <a:gd name="connsiteX10" fmla="*/ 114447 w 477460"/>
                <a:gd name="connsiteY10" fmla="*/ 51113 h 228346"/>
                <a:gd name="connsiteX11" fmla="*/ 106792 w 477460"/>
                <a:gd name="connsiteY11" fmla="*/ 43458 h 228346"/>
                <a:gd name="connsiteX12" fmla="*/ 18650 w 477460"/>
                <a:gd name="connsiteY12" fmla="*/ 43393 h 228346"/>
                <a:gd name="connsiteX13" fmla="*/ 10790 w 477460"/>
                <a:gd name="connsiteY13" fmla="*/ 51263 h 228346"/>
                <a:gd name="connsiteX14" fmla="*/ 18108 w 477460"/>
                <a:gd name="connsiteY14" fmla="*/ 59067 h 228346"/>
                <a:gd name="connsiteX15" fmla="*/ 8506 w 477460"/>
                <a:gd name="connsiteY15" fmla="*/ 121718 h 228346"/>
                <a:gd name="connsiteX16" fmla="*/ 6045 w 477460"/>
                <a:gd name="connsiteY16" fmla="*/ 122223 h 228346"/>
                <a:gd name="connsiteX17" fmla="*/ 0 w 477460"/>
                <a:gd name="connsiteY17" fmla="*/ 129635 h 228346"/>
                <a:gd name="connsiteX18" fmla="*/ 0 w 477460"/>
                <a:gd name="connsiteY18" fmla="*/ 200699 h 228346"/>
                <a:gd name="connsiteX19" fmla="*/ 7149 w 477460"/>
                <a:gd name="connsiteY19" fmla="*/ 208260 h 228346"/>
                <a:gd name="connsiteX20" fmla="*/ 57027 w 477460"/>
                <a:gd name="connsiteY20" fmla="*/ 211086 h 228346"/>
                <a:gd name="connsiteX21" fmla="*/ 64195 w 477460"/>
                <a:gd name="connsiteY21" fmla="*/ 206248 h 228346"/>
                <a:gd name="connsiteX22" fmla="*/ 64261 w 477460"/>
                <a:gd name="connsiteY22" fmla="*/ 205827 h 228346"/>
                <a:gd name="connsiteX23" fmla="*/ 95507 w 477460"/>
                <a:gd name="connsiteY23" fmla="*/ 228342 h 228346"/>
                <a:gd name="connsiteX24" fmla="*/ 130019 w 477460"/>
                <a:gd name="connsiteY24" fmla="*/ 195271 h 228346"/>
                <a:gd name="connsiteX25" fmla="*/ 127988 w 477460"/>
                <a:gd name="connsiteY25" fmla="*/ 183396 h 228346"/>
                <a:gd name="connsiteX26" fmla="*/ 244232 w 477460"/>
                <a:gd name="connsiteY26" fmla="*/ 183396 h 228346"/>
                <a:gd name="connsiteX27" fmla="*/ 242182 w 477460"/>
                <a:gd name="connsiteY27" fmla="*/ 195084 h 228346"/>
                <a:gd name="connsiteX28" fmla="*/ 276470 w 477460"/>
                <a:gd name="connsiteY28" fmla="*/ 228342 h 228346"/>
                <a:gd name="connsiteX29" fmla="*/ 309990 w 477460"/>
                <a:gd name="connsiteY29" fmla="*/ 194242 h 228346"/>
                <a:gd name="connsiteX30" fmla="*/ 307903 w 477460"/>
                <a:gd name="connsiteY30" fmla="*/ 183396 h 228346"/>
                <a:gd name="connsiteX31" fmla="*/ 322829 w 477460"/>
                <a:gd name="connsiteY31" fmla="*/ 183396 h 228346"/>
                <a:gd name="connsiteX32" fmla="*/ 320779 w 477460"/>
                <a:gd name="connsiteY32" fmla="*/ 195084 h 228346"/>
                <a:gd name="connsiteX33" fmla="*/ 355076 w 477460"/>
                <a:gd name="connsiteY33" fmla="*/ 228342 h 228346"/>
                <a:gd name="connsiteX34" fmla="*/ 388577 w 477460"/>
                <a:gd name="connsiteY34" fmla="*/ 194242 h 228346"/>
                <a:gd name="connsiteX35" fmla="*/ 386490 w 477460"/>
                <a:gd name="connsiteY35" fmla="*/ 183396 h 228346"/>
                <a:gd name="connsiteX36" fmla="*/ 387071 w 477460"/>
                <a:gd name="connsiteY36" fmla="*/ 183396 h 228346"/>
                <a:gd name="connsiteX37" fmla="*/ 387071 w 477460"/>
                <a:gd name="connsiteY37" fmla="*/ 183883 h 228346"/>
                <a:gd name="connsiteX38" fmla="*/ 418457 w 477460"/>
                <a:gd name="connsiteY38" fmla="*/ 183883 h 228346"/>
                <a:gd name="connsiteX39" fmla="*/ 434000 w 477460"/>
                <a:gd name="connsiteY39" fmla="*/ 200184 h 228346"/>
                <a:gd name="connsiteX40" fmla="*/ 466351 w 477460"/>
                <a:gd name="connsiteY40" fmla="*/ 200184 h 228346"/>
                <a:gd name="connsiteX41" fmla="*/ 476813 w 477460"/>
                <a:gd name="connsiteY41" fmla="*/ 159795 h 228346"/>
                <a:gd name="connsiteX42" fmla="*/ 476766 w 477460"/>
                <a:gd name="connsiteY42" fmla="*/ 159795 h 228346"/>
                <a:gd name="connsiteX43" fmla="*/ 353223 w 477460"/>
                <a:gd name="connsiteY43" fmla="*/ 37 h 228346"/>
                <a:gd name="connsiteX44" fmla="*/ 85138 w 477460"/>
                <a:gd name="connsiteY44" fmla="*/ 110610 h 228346"/>
                <a:gd name="connsiteX45" fmla="*/ 8506 w 477460"/>
                <a:gd name="connsiteY45" fmla="*/ 121718 h 228346"/>
                <a:gd name="connsiteX46" fmla="*/ 18108 w 477460"/>
                <a:gd name="connsiteY46" fmla="*/ 59076 h 228346"/>
                <a:gd name="connsiteX47" fmla="*/ 93663 w 477460"/>
                <a:gd name="connsiteY47" fmla="*/ 59076 h 228346"/>
                <a:gd name="connsiteX48" fmla="*/ 85138 w 477460"/>
                <a:gd name="connsiteY48" fmla="*/ 110610 h 22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77460" h="228346">
                  <a:moveTo>
                    <a:pt x="353232" y="47"/>
                  </a:moveTo>
                  <a:lnTo>
                    <a:pt x="352746" y="47"/>
                  </a:lnTo>
                  <a:cubicBezTo>
                    <a:pt x="352746" y="47"/>
                    <a:pt x="349920" y="28"/>
                    <a:pt x="349920" y="28"/>
                  </a:cubicBezTo>
                  <a:lnTo>
                    <a:pt x="349920" y="0"/>
                  </a:lnTo>
                  <a:cubicBezTo>
                    <a:pt x="349920" y="0"/>
                    <a:pt x="306761" y="47"/>
                    <a:pt x="306761" y="47"/>
                  </a:cubicBezTo>
                  <a:lnTo>
                    <a:pt x="194878" y="47"/>
                  </a:lnTo>
                  <a:lnTo>
                    <a:pt x="134791" y="0"/>
                  </a:lnTo>
                  <a:lnTo>
                    <a:pt x="134791" y="153788"/>
                  </a:lnTo>
                  <a:cubicBezTo>
                    <a:pt x="134791" y="153788"/>
                    <a:pt x="134810" y="153806"/>
                    <a:pt x="134819" y="153816"/>
                  </a:cubicBezTo>
                  <a:cubicBezTo>
                    <a:pt x="129017" y="148323"/>
                    <a:pt x="122074" y="144027"/>
                    <a:pt x="114353" y="141379"/>
                  </a:cubicBezTo>
                  <a:lnTo>
                    <a:pt x="114447" y="51113"/>
                  </a:lnTo>
                  <a:cubicBezTo>
                    <a:pt x="114447" y="46883"/>
                    <a:pt x="111022" y="43458"/>
                    <a:pt x="106792" y="43458"/>
                  </a:cubicBezTo>
                  <a:lnTo>
                    <a:pt x="18650" y="43393"/>
                  </a:lnTo>
                  <a:cubicBezTo>
                    <a:pt x="14308" y="43393"/>
                    <a:pt x="10790" y="46920"/>
                    <a:pt x="10790" y="51263"/>
                  </a:cubicBezTo>
                  <a:cubicBezTo>
                    <a:pt x="10790" y="55417"/>
                    <a:pt x="14027" y="58786"/>
                    <a:pt x="18108" y="59067"/>
                  </a:cubicBezTo>
                  <a:lnTo>
                    <a:pt x="8506" y="121718"/>
                  </a:lnTo>
                  <a:lnTo>
                    <a:pt x="6045" y="122223"/>
                  </a:lnTo>
                  <a:cubicBezTo>
                    <a:pt x="2527" y="122944"/>
                    <a:pt x="0" y="126041"/>
                    <a:pt x="0" y="129635"/>
                  </a:cubicBezTo>
                  <a:lnTo>
                    <a:pt x="0" y="200699"/>
                  </a:lnTo>
                  <a:cubicBezTo>
                    <a:pt x="0" y="204713"/>
                    <a:pt x="3135" y="208026"/>
                    <a:pt x="7149" y="208260"/>
                  </a:cubicBezTo>
                  <a:cubicBezTo>
                    <a:pt x="7149" y="208260"/>
                    <a:pt x="56896" y="211086"/>
                    <a:pt x="57027" y="211086"/>
                  </a:cubicBezTo>
                  <a:cubicBezTo>
                    <a:pt x="60358" y="211217"/>
                    <a:pt x="64195" y="210440"/>
                    <a:pt x="64195" y="206248"/>
                  </a:cubicBezTo>
                  <a:lnTo>
                    <a:pt x="64261" y="205827"/>
                  </a:lnTo>
                  <a:cubicBezTo>
                    <a:pt x="68837" y="218713"/>
                    <a:pt x="80993" y="228108"/>
                    <a:pt x="95507" y="228342"/>
                  </a:cubicBezTo>
                  <a:cubicBezTo>
                    <a:pt x="114232" y="228651"/>
                    <a:pt x="129672" y="213856"/>
                    <a:pt x="130019" y="195271"/>
                  </a:cubicBezTo>
                  <a:cubicBezTo>
                    <a:pt x="130093" y="191088"/>
                    <a:pt x="129307" y="187111"/>
                    <a:pt x="127988" y="183396"/>
                  </a:cubicBezTo>
                  <a:lnTo>
                    <a:pt x="244232" y="183396"/>
                  </a:lnTo>
                  <a:cubicBezTo>
                    <a:pt x="242931" y="187055"/>
                    <a:pt x="242136" y="190957"/>
                    <a:pt x="242182" y="195084"/>
                  </a:cubicBezTo>
                  <a:cubicBezTo>
                    <a:pt x="242407" y="213669"/>
                    <a:pt x="257763" y="228539"/>
                    <a:pt x="276470" y="228342"/>
                  </a:cubicBezTo>
                  <a:cubicBezTo>
                    <a:pt x="295167" y="228145"/>
                    <a:pt x="310214" y="212836"/>
                    <a:pt x="309990" y="194242"/>
                  </a:cubicBezTo>
                  <a:cubicBezTo>
                    <a:pt x="309943" y="190414"/>
                    <a:pt x="309119" y="186812"/>
                    <a:pt x="307903" y="183396"/>
                  </a:cubicBezTo>
                  <a:lnTo>
                    <a:pt x="322829" y="183396"/>
                  </a:lnTo>
                  <a:cubicBezTo>
                    <a:pt x="321528" y="187055"/>
                    <a:pt x="320732" y="190957"/>
                    <a:pt x="320779" y="195084"/>
                  </a:cubicBezTo>
                  <a:cubicBezTo>
                    <a:pt x="321004" y="213669"/>
                    <a:pt x="336351" y="228539"/>
                    <a:pt x="355076" y="228342"/>
                  </a:cubicBezTo>
                  <a:cubicBezTo>
                    <a:pt x="373754" y="228145"/>
                    <a:pt x="388811" y="212836"/>
                    <a:pt x="388577" y="194242"/>
                  </a:cubicBezTo>
                  <a:cubicBezTo>
                    <a:pt x="388530" y="190414"/>
                    <a:pt x="387707" y="186812"/>
                    <a:pt x="386490" y="183396"/>
                  </a:cubicBezTo>
                  <a:lnTo>
                    <a:pt x="387071" y="183396"/>
                  </a:lnTo>
                  <a:lnTo>
                    <a:pt x="387071" y="183883"/>
                  </a:lnTo>
                  <a:lnTo>
                    <a:pt x="418457" y="183883"/>
                  </a:lnTo>
                  <a:lnTo>
                    <a:pt x="434000" y="200184"/>
                  </a:lnTo>
                  <a:lnTo>
                    <a:pt x="466351" y="200184"/>
                  </a:lnTo>
                  <a:cubicBezTo>
                    <a:pt x="472078" y="188983"/>
                    <a:pt x="475325" y="172316"/>
                    <a:pt x="476813" y="159795"/>
                  </a:cubicBezTo>
                  <a:lnTo>
                    <a:pt x="476766" y="159795"/>
                  </a:lnTo>
                  <a:cubicBezTo>
                    <a:pt x="485909" y="46078"/>
                    <a:pt x="402586" y="37"/>
                    <a:pt x="353223" y="37"/>
                  </a:cubicBezTo>
                  <a:close/>
                  <a:moveTo>
                    <a:pt x="85138" y="110610"/>
                  </a:moveTo>
                  <a:lnTo>
                    <a:pt x="8506" y="121718"/>
                  </a:lnTo>
                  <a:lnTo>
                    <a:pt x="18108" y="59076"/>
                  </a:lnTo>
                  <a:lnTo>
                    <a:pt x="93663" y="59076"/>
                  </a:lnTo>
                  <a:cubicBezTo>
                    <a:pt x="93663" y="59076"/>
                    <a:pt x="85138" y="110610"/>
                    <a:pt x="85138" y="11061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 sz="1539"/>
            </a:p>
          </p:txBody>
        </p:sp>
        <p:sp>
          <p:nvSpPr>
            <p:cNvPr id="66" name="Dowolny kształt: kształt 65">
              <a:extLst>
                <a:ext uri="{FF2B5EF4-FFF2-40B4-BE49-F238E27FC236}">
                  <a16:creationId xmlns:a16="http://schemas.microsoft.com/office/drawing/2014/main" id="{2DCFBB89-D330-495A-9829-4A01937D6C43}"/>
                </a:ext>
              </a:extLst>
            </p:cNvPr>
            <p:cNvSpPr/>
            <p:nvPr/>
          </p:nvSpPr>
          <p:spPr>
            <a:xfrm>
              <a:off x="3997222" y="3430738"/>
              <a:ext cx="67790" cy="67348"/>
            </a:xfrm>
            <a:custGeom>
              <a:avLst/>
              <a:gdLst>
                <a:gd name="connsiteX0" fmla="*/ 34489 w 67790"/>
                <a:gd name="connsiteY0" fmla="*/ 5 h 67348"/>
                <a:gd name="connsiteX1" fmla="*/ 6 w 67790"/>
                <a:gd name="connsiteY1" fmla="*/ 33066 h 67348"/>
                <a:gd name="connsiteX2" fmla="*/ 33273 w 67790"/>
                <a:gd name="connsiteY2" fmla="*/ 67344 h 67348"/>
                <a:gd name="connsiteX3" fmla="*/ 67785 w 67790"/>
                <a:gd name="connsiteY3" fmla="*/ 34273 h 67348"/>
                <a:gd name="connsiteX4" fmla="*/ 34489 w 67790"/>
                <a:gd name="connsiteY4" fmla="*/ 14 h 67348"/>
                <a:gd name="connsiteX5" fmla="*/ 33535 w 67790"/>
                <a:gd name="connsiteY5" fmla="*/ 45231 h 67348"/>
                <a:gd name="connsiteX6" fmla="*/ 22184 w 67790"/>
                <a:gd name="connsiteY6" fmla="*/ 33319 h 67348"/>
                <a:gd name="connsiteX7" fmla="*/ 34227 w 67790"/>
                <a:gd name="connsiteY7" fmla="*/ 22108 h 67348"/>
                <a:gd name="connsiteX8" fmla="*/ 45588 w 67790"/>
                <a:gd name="connsiteY8" fmla="*/ 34020 h 67348"/>
                <a:gd name="connsiteX9" fmla="*/ 33544 w 67790"/>
                <a:gd name="connsiteY9" fmla="*/ 45231 h 6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90" h="67348">
                  <a:moveTo>
                    <a:pt x="34489" y="5"/>
                  </a:moveTo>
                  <a:cubicBezTo>
                    <a:pt x="15643" y="-295"/>
                    <a:pt x="324" y="14369"/>
                    <a:pt x="6" y="33066"/>
                  </a:cubicBezTo>
                  <a:cubicBezTo>
                    <a:pt x="-331" y="51651"/>
                    <a:pt x="14604" y="67035"/>
                    <a:pt x="33273" y="67344"/>
                  </a:cubicBezTo>
                  <a:cubicBezTo>
                    <a:pt x="51998" y="67653"/>
                    <a:pt x="67439" y="52858"/>
                    <a:pt x="67785" y="34273"/>
                  </a:cubicBezTo>
                  <a:cubicBezTo>
                    <a:pt x="68131" y="15613"/>
                    <a:pt x="53271" y="323"/>
                    <a:pt x="34489" y="14"/>
                  </a:cubicBezTo>
                  <a:close/>
                  <a:moveTo>
                    <a:pt x="33535" y="45231"/>
                  </a:moveTo>
                  <a:cubicBezTo>
                    <a:pt x="27012" y="45053"/>
                    <a:pt x="21997" y="39794"/>
                    <a:pt x="22184" y="33319"/>
                  </a:cubicBezTo>
                  <a:cubicBezTo>
                    <a:pt x="22371" y="26871"/>
                    <a:pt x="27686" y="21930"/>
                    <a:pt x="34227" y="22108"/>
                  </a:cubicBezTo>
                  <a:cubicBezTo>
                    <a:pt x="40731" y="22286"/>
                    <a:pt x="45803" y="27601"/>
                    <a:pt x="45588" y="34020"/>
                  </a:cubicBezTo>
                  <a:cubicBezTo>
                    <a:pt x="45382" y="40459"/>
                    <a:pt x="40067" y="45418"/>
                    <a:pt x="33544" y="4523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 sz="1539"/>
            </a:p>
          </p:txBody>
        </p:sp>
        <p:sp>
          <p:nvSpPr>
            <p:cNvPr id="67" name="Dowolny kształt: kształt 66">
              <a:extLst>
                <a:ext uri="{FF2B5EF4-FFF2-40B4-BE49-F238E27FC236}">
                  <a16:creationId xmlns:a16="http://schemas.microsoft.com/office/drawing/2014/main" id="{1D7C8131-BBC2-8EB5-E0F7-D0642C0018BB}"/>
                </a:ext>
              </a:extLst>
            </p:cNvPr>
            <p:cNvSpPr/>
            <p:nvPr/>
          </p:nvSpPr>
          <p:spPr>
            <a:xfrm>
              <a:off x="4177159" y="3430740"/>
              <a:ext cx="67812" cy="67334"/>
            </a:xfrm>
            <a:custGeom>
              <a:avLst/>
              <a:gdLst>
                <a:gd name="connsiteX0" fmla="*/ 33485 w 67812"/>
                <a:gd name="connsiteY0" fmla="*/ 2 h 67334"/>
                <a:gd name="connsiteX1" fmla="*/ 3 w 67812"/>
                <a:gd name="connsiteY1" fmla="*/ 34074 h 67334"/>
                <a:gd name="connsiteX2" fmla="*/ 34290 w 67812"/>
                <a:gd name="connsiteY2" fmla="*/ 67332 h 67334"/>
                <a:gd name="connsiteX3" fmla="*/ 67810 w 67812"/>
                <a:gd name="connsiteY3" fmla="*/ 33242 h 67334"/>
                <a:gd name="connsiteX4" fmla="*/ 33485 w 67812"/>
                <a:gd name="connsiteY4" fmla="*/ 2 h 67334"/>
                <a:gd name="connsiteX5" fmla="*/ 33541 w 67812"/>
                <a:gd name="connsiteY5" fmla="*/ 45229 h 67334"/>
                <a:gd name="connsiteX6" fmla="*/ 22190 w 67812"/>
                <a:gd name="connsiteY6" fmla="*/ 33316 h 67334"/>
                <a:gd name="connsiteX7" fmla="*/ 34234 w 67812"/>
                <a:gd name="connsiteY7" fmla="*/ 22106 h 67334"/>
                <a:gd name="connsiteX8" fmla="*/ 45604 w 67812"/>
                <a:gd name="connsiteY8" fmla="*/ 34009 h 67334"/>
                <a:gd name="connsiteX9" fmla="*/ 33541 w 67812"/>
                <a:gd name="connsiteY9" fmla="*/ 45229 h 6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812" h="67334">
                  <a:moveTo>
                    <a:pt x="33485" y="2"/>
                  </a:moveTo>
                  <a:cubicBezTo>
                    <a:pt x="14704" y="218"/>
                    <a:pt x="-231" y="15405"/>
                    <a:pt x="3" y="34074"/>
                  </a:cubicBezTo>
                  <a:cubicBezTo>
                    <a:pt x="227" y="52659"/>
                    <a:pt x="15584" y="67529"/>
                    <a:pt x="34290" y="67332"/>
                  </a:cubicBezTo>
                  <a:cubicBezTo>
                    <a:pt x="52987" y="67136"/>
                    <a:pt x="68035" y="51826"/>
                    <a:pt x="67810" y="33242"/>
                  </a:cubicBezTo>
                  <a:cubicBezTo>
                    <a:pt x="67576" y="14591"/>
                    <a:pt x="52285" y="-213"/>
                    <a:pt x="33485" y="2"/>
                  </a:cubicBezTo>
                  <a:close/>
                  <a:moveTo>
                    <a:pt x="33541" y="45229"/>
                  </a:moveTo>
                  <a:cubicBezTo>
                    <a:pt x="27019" y="45051"/>
                    <a:pt x="22012" y="39792"/>
                    <a:pt x="22190" y="33316"/>
                  </a:cubicBezTo>
                  <a:cubicBezTo>
                    <a:pt x="22377" y="26869"/>
                    <a:pt x="27683" y="21928"/>
                    <a:pt x="34234" y="22106"/>
                  </a:cubicBezTo>
                  <a:cubicBezTo>
                    <a:pt x="40738" y="22283"/>
                    <a:pt x="45800" y="27599"/>
                    <a:pt x="45604" y="34009"/>
                  </a:cubicBezTo>
                  <a:cubicBezTo>
                    <a:pt x="45389" y="40466"/>
                    <a:pt x="40083" y="45416"/>
                    <a:pt x="33541" y="45229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 sz="1539"/>
            </a:p>
          </p:txBody>
        </p:sp>
        <p:sp>
          <p:nvSpPr>
            <p:cNvPr id="69" name="Dowolny kształt: kształt 68">
              <a:extLst>
                <a:ext uri="{FF2B5EF4-FFF2-40B4-BE49-F238E27FC236}">
                  <a16:creationId xmlns:a16="http://schemas.microsoft.com/office/drawing/2014/main" id="{B63C9446-25A3-34BB-279D-C228487F3A7F}"/>
                </a:ext>
              </a:extLst>
            </p:cNvPr>
            <p:cNvSpPr/>
            <p:nvPr/>
          </p:nvSpPr>
          <p:spPr>
            <a:xfrm>
              <a:off x="4255765" y="3430740"/>
              <a:ext cx="67803" cy="67334"/>
            </a:xfrm>
            <a:custGeom>
              <a:avLst/>
              <a:gdLst>
                <a:gd name="connsiteX0" fmla="*/ 33485 w 67803"/>
                <a:gd name="connsiteY0" fmla="*/ 2 h 67334"/>
                <a:gd name="connsiteX1" fmla="*/ 3 w 67803"/>
                <a:gd name="connsiteY1" fmla="*/ 34074 h 67334"/>
                <a:gd name="connsiteX2" fmla="*/ 34299 w 67803"/>
                <a:gd name="connsiteY2" fmla="*/ 67332 h 67334"/>
                <a:gd name="connsiteX3" fmla="*/ 67801 w 67803"/>
                <a:gd name="connsiteY3" fmla="*/ 33242 h 67334"/>
                <a:gd name="connsiteX4" fmla="*/ 33485 w 67803"/>
                <a:gd name="connsiteY4" fmla="*/ 2 h 67334"/>
                <a:gd name="connsiteX5" fmla="*/ 33541 w 67803"/>
                <a:gd name="connsiteY5" fmla="*/ 45229 h 67334"/>
                <a:gd name="connsiteX6" fmla="*/ 22190 w 67803"/>
                <a:gd name="connsiteY6" fmla="*/ 33316 h 67334"/>
                <a:gd name="connsiteX7" fmla="*/ 34234 w 67803"/>
                <a:gd name="connsiteY7" fmla="*/ 22106 h 67334"/>
                <a:gd name="connsiteX8" fmla="*/ 45594 w 67803"/>
                <a:gd name="connsiteY8" fmla="*/ 34009 h 67334"/>
                <a:gd name="connsiteX9" fmla="*/ 33541 w 67803"/>
                <a:gd name="connsiteY9" fmla="*/ 45229 h 6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803" h="67334">
                  <a:moveTo>
                    <a:pt x="33485" y="2"/>
                  </a:moveTo>
                  <a:cubicBezTo>
                    <a:pt x="14685" y="218"/>
                    <a:pt x="-231" y="15405"/>
                    <a:pt x="3" y="34074"/>
                  </a:cubicBezTo>
                  <a:cubicBezTo>
                    <a:pt x="227" y="52659"/>
                    <a:pt x="15574" y="67529"/>
                    <a:pt x="34299" y="67332"/>
                  </a:cubicBezTo>
                  <a:cubicBezTo>
                    <a:pt x="52978" y="67136"/>
                    <a:pt x="68035" y="51826"/>
                    <a:pt x="67801" y="33242"/>
                  </a:cubicBezTo>
                  <a:cubicBezTo>
                    <a:pt x="67567" y="14591"/>
                    <a:pt x="52285" y="-213"/>
                    <a:pt x="33485" y="2"/>
                  </a:cubicBezTo>
                  <a:close/>
                  <a:moveTo>
                    <a:pt x="33541" y="45229"/>
                  </a:moveTo>
                  <a:cubicBezTo>
                    <a:pt x="27019" y="45051"/>
                    <a:pt x="22012" y="39792"/>
                    <a:pt x="22190" y="33316"/>
                  </a:cubicBezTo>
                  <a:cubicBezTo>
                    <a:pt x="22377" y="26869"/>
                    <a:pt x="27683" y="21928"/>
                    <a:pt x="34234" y="22106"/>
                  </a:cubicBezTo>
                  <a:cubicBezTo>
                    <a:pt x="40738" y="22283"/>
                    <a:pt x="45800" y="27599"/>
                    <a:pt x="45594" y="34009"/>
                  </a:cubicBezTo>
                  <a:cubicBezTo>
                    <a:pt x="45388" y="40466"/>
                    <a:pt x="40073" y="45416"/>
                    <a:pt x="33541" y="45229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 sz="1539"/>
            </a:p>
          </p:txBody>
        </p:sp>
        <p:sp>
          <p:nvSpPr>
            <p:cNvPr id="71" name="Dowolny kształt: kształt 70">
              <a:extLst>
                <a:ext uri="{FF2B5EF4-FFF2-40B4-BE49-F238E27FC236}">
                  <a16:creationId xmlns:a16="http://schemas.microsoft.com/office/drawing/2014/main" id="{4B16068B-2D60-21AD-BF2D-058E036BA147}"/>
                </a:ext>
              </a:extLst>
            </p:cNvPr>
            <p:cNvSpPr/>
            <p:nvPr/>
          </p:nvSpPr>
          <p:spPr>
            <a:xfrm>
              <a:off x="4243387" y="3453725"/>
              <a:ext cx="14055" cy="84"/>
            </a:xfrm>
            <a:custGeom>
              <a:avLst/>
              <a:gdLst>
                <a:gd name="connsiteX0" fmla="*/ 0 w 14055"/>
                <a:gd name="connsiteY0" fmla="*/ 0 h 84"/>
                <a:gd name="connsiteX1" fmla="*/ 14056 w 14055"/>
                <a:gd name="connsiteY1" fmla="*/ 84 h 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55" h="84">
                  <a:moveTo>
                    <a:pt x="0" y="0"/>
                  </a:moveTo>
                  <a:lnTo>
                    <a:pt x="14056" y="8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 sz="1539"/>
            </a:p>
          </p:txBody>
        </p:sp>
        <p:sp>
          <p:nvSpPr>
            <p:cNvPr id="72" name="Dowolny kształt: kształt 71">
              <a:extLst>
                <a:ext uri="{FF2B5EF4-FFF2-40B4-BE49-F238E27FC236}">
                  <a16:creationId xmlns:a16="http://schemas.microsoft.com/office/drawing/2014/main" id="{9EB14FB7-BC65-4276-809B-1344EB96FF7E}"/>
                </a:ext>
              </a:extLst>
            </p:cNvPr>
            <p:cNvSpPr/>
            <p:nvPr/>
          </p:nvSpPr>
          <p:spPr>
            <a:xfrm>
              <a:off x="4241741" y="3269712"/>
              <a:ext cx="73674" cy="155322"/>
            </a:xfrm>
            <a:custGeom>
              <a:avLst/>
              <a:gdLst>
                <a:gd name="connsiteX0" fmla="*/ 8693 w 73674"/>
                <a:gd name="connsiteY0" fmla="*/ 155322 h 155322"/>
                <a:gd name="connsiteX1" fmla="*/ 48062 w 73674"/>
                <a:gd name="connsiteY1" fmla="*/ 139208 h 155322"/>
                <a:gd name="connsiteX2" fmla="*/ 73675 w 73674"/>
                <a:gd name="connsiteY2" fmla="*/ 145412 h 155322"/>
                <a:gd name="connsiteX3" fmla="*/ 43149 w 73674"/>
                <a:gd name="connsiteY3" fmla="*/ 0 h 155322"/>
                <a:gd name="connsiteX4" fmla="*/ 0 w 73674"/>
                <a:gd name="connsiteY4" fmla="*/ 47 h 155322"/>
                <a:gd name="connsiteX5" fmla="*/ 0 w 73674"/>
                <a:gd name="connsiteY5" fmla="*/ 148360 h 155322"/>
                <a:gd name="connsiteX6" fmla="*/ 8693 w 73674"/>
                <a:gd name="connsiteY6" fmla="*/ 155322 h 15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674" h="155322">
                  <a:moveTo>
                    <a:pt x="8693" y="155322"/>
                  </a:moveTo>
                  <a:cubicBezTo>
                    <a:pt x="19128" y="145104"/>
                    <a:pt x="33258" y="139208"/>
                    <a:pt x="48062" y="139208"/>
                  </a:cubicBezTo>
                  <a:cubicBezTo>
                    <a:pt x="57270" y="139208"/>
                    <a:pt x="65964" y="141463"/>
                    <a:pt x="73675" y="145412"/>
                  </a:cubicBezTo>
                  <a:lnTo>
                    <a:pt x="43149" y="0"/>
                  </a:lnTo>
                  <a:lnTo>
                    <a:pt x="0" y="47"/>
                  </a:lnTo>
                  <a:lnTo>
                    <a:pt x="0" y="148360"/>
                  </a:lnTo>
                  <a:cubicBezTo>
                    <a:pt x="3107" y="150381"/>
                    <a:pt x="6017" y="152702"/>
                    <a:pt x="8693" y="15532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 sz="1539"/>
            </a:p>
          </p:txBody>
        </p:sp>
        <p:sp>
          <p:nvSpPr>
            <p:cNvPr id="73" name="Dowolny kształt: kształt 72">
              <a:extLst>
                <a:ext uri="{FF2B5EF4-FFF2-40B4-BE49-F238E27FC236}">
                  <a16:creationId xmlns:a16="http://schemas.microsoft.com/office/drawing/2014/main" id="{A8436211-D361-2A87-25FF-A2192884B8B0}"/>
                </a:ext>
              </a:extLst>
            </p:cNvPr>
            <p:cNvSpPr/>
            <p:nvPr/>
          </p:nvSpPr>
          <p:spPr>
            <a:xfrm>
              <a:off x="4129867" y="3269768"/>
              <a:ext cx="55950" cy="159767"/>
            </a:xfrm>
            <a:custGeom>
              <a:avLst/>
              <a:gdLst>
                <a:gd name="connsiteX0" fmla="*/ 37656 w 55950"/>
                <a:gd name="connsiteY0" fmla="*/ 159767 h 159767"/>
                <a:gd name="connsiteX1" fmla="*/ 55951 w 55950"/>
                <a:gd name="connsiteY1" fmla="*/ 145150 h 159767"/>
                <a:gd name="connsiteX2" fmla="*/ 55951 w 55950"/>
                <a:gd name="connsiteY2" fmla="*/ 0 h 159767"/>
                <a:gd name="connsiteX3" fmla="*/ 0 w 55950"/>
                <a:gd name="connsiteY3" fmla="*/ 0 h 159767"/>
                <a:gd name="connsiteX4" fmla="*/ 0 w 55950"/>
                <a:gd name="connsiteY4" fmla="*/ 159758 h 159767"/>
                <a:gd name="connsiteX5" fmla="*/ 56 w 55950"/>
                <a:gd name="connsiteY5" fmla="*/ 159758 h 159767"/>
                <a:gd name="connsiteX6" fmla="*/ 37656 w 55950"/>
                <a:gd name="connsiteY6" fmla="*/ 159758 h 159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50" h="159767">
                  <a:moveTo>
                    <a:pt x="37656" y="159767"/>
                  </a:moveTo>
                  <a:cubicBezTo>
                    <a:pt x="42653" y="153647"/>
                    <a:pt x="48895" y="148688"/>
                    <a:pt x="55951" y="145150"/>
                  </a:cubicBezTo>
                  <a:lnTo>
                    <a:pt x="55951" y="0"/>
                  </a:lnTo>
                  <a:lnTo>
                    <a:pt x="0" y="0"/>
                  </a:lnTo>
                  <a:lnTo>
                    <a:pt x="0" y="159758"/>
                  </a:lnTo>
                  <a:lnTo>
                    <a:pt x="56" y="159758"/>
                  </a:lnTo>
                  <a:cubicBezTo>
                    <a:pt x="56" y="159758"/>
                    <a:pt x="37656" y="159758"/>
                    <a:pt x="37656" y="15975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 sz="1539"/>
            </a:p>
          </p:txBody>
        </p:sp>
        <p:sp>
          <p:nvSpPr>
            <p:cNvPr id="74" name="Dowolny kształt: kształt 73">
              <a:extLst>
                <a:ext uri="{FF2B5EF4-FFF2-40B4-BE49-F238E27FC236}">
                  <a16:creationId xmlns:a16="http://schemas.microsoft.com/office/drawing/2014/main" id="{C7B7B5E0-39B9-53FB-1C2F-D95A25A30F65}"/>
                </a:ext>
              </a:extLst>
            </p:cNvPr>
            <p:cNvSpPr/>
            <p:nvPr/>
          </p:nvSpPr>
          <p:spPr>
            <a:xfrm>
              <a:off x="4185808" y="3269768"/>
              <a:ext cx="55932" cy="148313"/>
            </a:xfrm>
            <a:custGeom>
              <a:avLst/>
              <a:gdLst>
                <a:gd name="connsiteX0" fmla="*/ 25257 w 55932"/>
                <a:gd name="connsiteY0" fmla="*/ 139152 h 148313"/>
                <a:gd name="connsiteX1" fmla="*/ 55932 w 55932"/>
                <a:gd name="connsiteY1" fmla="*/ 148313 h 148313"/>
                <a:gd name="connsiteX2" fmla="*/ 55932 w 55932"/>
                <a:gd name="connsiteY2" fmla="*/ 0 h 148313"/>
                <a:gd name="connsiteX3" fmla="*/ 0 w 55932"/>
                <a:gd name="connsiteY3" fmla="*/ 0 h 148313"/>
                <a:gd name="connsiteX4" fmla="*/ 0 w 55932"/>
                <a:gd name="connsiteY4" fmla="*/ 145141 h 148313"/>
                <a:gd name="connsiteX5" fmla="*/ 25257 w 55932"/>
                <a:gd name="connsiteY5" fmla="*/ 139152 h 14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932" h="148313">
                  <a:moveTo>
                    <a:pt x="25257" y="139152"/>
                  </a:moveTo>
                  <a:cubicBezTo>
                    <a:pt x="36271" y="139152"/>
                    <a:pt x="46911" y="142427"/>
                    <a:pt x="55932" y="148313"/>
                  </a:cubicBezTo>
                  <a:lnTo>
                    <a:pt x="55932" y="0"/>
                  </a:lnTo>
                  <a:lnTo>
                    <a:pt x="0" y="0"/>
                  </a:lnTo>
                  <a:lnTo>
                    <a:pt x="0" y="145141"/>
                  </a:lnTo>
                  <a:cubicBezTo>
                    <a:pt x="7627" y="141314"/>
                    <a:pt x="16199" y="139152"/>
                    <a:pt x="25257" y="13915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 sz="1539"/>
            </a:p>
          </p:txBody>
        </p:sp>
        <p:sp>
          <p:nvSpPr>
            <p:cNvPr id="75" name="Dowolny kształt: kształt 74">
              <a:extLst>
                <a:ext uri="{FF2B5EF4-FFF2-40B4-BE49-F238E27FC236}">
                  <a16:creationId xmlns:a16="http://schemas.microsoft.com/office/drawing/2014/main" id="{C6387B5F-3ACC-56C8-300E-E4701917CC03}"/>
                </a:ext>
              </a:extLst>
            </p:cNvPr>
            <p:cNvSpPr/>
            <p:nvPr/>
          </p:nvSpPr>
          <p:spPr>
            <a:xfrm>
              <a:off x="4069780" y="3269721"/>
              <a:ext cx="60096" cy="159804"/>
            </a:xfrm>
            <a:custGeom>
              <a:avLst/>
              <a:gdLst>
                <a:gd name="connsiteX0" fmla="*/ 0 w 60096"/>
                <a:gd name="connsiteY0" fmla="*/ 153788 h 159804"/>
                <a:gd name="connsiteX1" fmla="*/ 5521 w 60096"/>
                <a:gd name="connsiteY1" fmla="*/ 159805 h 159804"/>
                <a:gd name="connsiteX2" fmla="*/ 60096 w 60096"/>
                <a:gd name="connsiteY2" fmla="*/ 159805 h 159804"/>
                <a:gd name="connsiteX3" fmla="*/ 60096 w 60096"/>
                <a:gd name="connsiteY3" fmla="*/ 47 h 159804"/>
                <a:gd name="connsiteX4" fmla="*/ 9 w 60096"/>
                <a:gd name="connsiteY4" fmla="*/ 0 h 159804"/>
                <a:gd name="connsiteX5" fmla="*/ 9 w 60096"/>
                <a:gd name="connsiteY5" fmla="*/ 153788 h 15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96" h="159804">
                  <a:moveTo>
                    <a:pt x="0" y="153788"/>
                  </a:moveTo>
                  <a:cubicBezTo>
                    <a:pt x="1975" y="155659"/>
                    <a:pt x="3827" y="157671"/>
                    <a:pt x="5521" y="159805"/>
                  </a:cubicBezTo>
                  <a:lnTo>
                    <a:pt x="60096" y="159805"/>
                  </a:lnTo>
                  <a:lnTo>
                    <a:pt x="60096" y="47"/>
                  </a:lnTo>
                  <a:lnTo>
                    <a:pt x="9" y="0"/>
                  </a:lnTo>
                  <a:lnTo>
                    <a:pt x="9" y="15378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 sz="1539"/>
            </a:p>
          </p:txBody>
        </p:sp>
        <p:sp>
          <p:nvSpPr>
            <p:cNvPr id="76" name="Dowolny kształt: kształt 75">
              <a:extLst>
                <a:ext uri="{FF2B5EF4-FFF2-40B4-BE49-F238E27FC236}">
                  <a16:creationId xmlns:a16="http://schemas.microsoft.com/office/drawing/2014/main" id="{F91D0655-42CF-B92C-B28D-281161A0FEC1}"/>
                </a:ext>
              </a:extLst>
            </p:cNvPr>
            <p:cNvSpPr/>
            <p:nvPr/>
          </p:nvSpPr>
          <p:spPr>
            <a:xfrm>
              <a:off x="4284899" y="3269721"/>
              <a:ext cx="127549" cy="159786"/>
            </a:xfrm>
            <a:custGeom>
              <a:avLst/>
              <a:gdLst>
                <a:gd name="connsiteX0" fmla="*/ 3313 w 127549"/>
                <a:gd name="connsiteY0" fmla="*/ 19 h 159786"/>
                <a:gd name="connsiteX1" fmla="*/ 2826 w 127549"/>
                <a:gd name="connsiteY1" fmla="*/ 19 h 159786"/>
                <a:gd name="connsiteX2" fmla="*/ 0 w 127549"/>
                <a:gd name="connsiteY2" fmla="*/ 0 h 159786"/>
                <a:gd name="connsiteX3" fmla="*/ 30572 w 127549"/>
                <a:gd name="connsiteY3" fmla="*/ 145412 h 159786"/>
                <a:gd name="connsiteX4" fmla="*/ 48408 w 127549"/>
                <a:gd name="connsiteY4" fmla="*/ 159786 h 159786"/>
                <a:gd name="connsiteX5" fmla="*/ 126856 w 127549"/>
                <a:gd name="connsiteY5" fmla="*/ 159786 h 159786"/>
                <a:gd name="connsiteX6" fmla="*/ 3313 w 127549"/>
                <a:gd name="connsiteY6" fmla="*/ 28 h 15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49" h="159786">
                  <a:moveTo>
                    <a:pt x="3313" y="19"/>
                  </a:moveTo>
                  <a:lnTo>
                    <a:pt x="2826" y="19"/>
                  </a:lnTo>
                  <a:cubicBezTo>
                    <a:pt x="2826" y="19"/>
                    <a:pt x="0" y="0"/>
                    <a:pt x="0" y="0"/>
                  </a:cubicBezTo>
                  <a:lnTo>
                    <a:pt x="30572" y="145412"/>
                  </a:lnTo>
                  <a:cubicBezTo>
                    <a:pt x="37432" y="148940"/>
                    <a:pt x="43524" y="153797"/>
                    <a:pt x="48408" y="159786"/>
                  </a:cubicBezTo>
                  <a:lnTo>
                    <a:pt x="126856" y="159786"/>
                  </a:lnTo>
                  <a:cubicBezTo>
                    <a:pt x="135998" y="46069"/>
                    <a:pt x="52676" y="28"/>
                    <a:pt x="3313" y="2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 sz="1539"/>
            </a:p>
          </p:txBody>
        </p:sp>
      </p:grpSp>
      <p:pic>
        <p:nvPicPr>
          <p:cNvPr id="86" name="Grafika 85">
            <a:extLst>
              <a:ext uri="{FF2B5EF4-FFF2-40B4-BE49-F238E27FC236}">
                <a16:creationId xmlns:a16="http://schemas.microsoft.com/office/drawing/2014/main" id="{7A7F193E-69EF-6AB9-540F-417E75CF92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74023" y="2111350"/>
            <a:ext cx="456182" cy="456182"/>
          </a:xfrm>
          <a:prstGeom prst="rect">
            <a:avLst/>
          </a:prstGeom>
        </p:spPr>
      </p:pic>
      <p:pic>
        <p:nvPicPr>
          <p:cNvPr id="99" name="Grafika 98">
            <a:extLst>
              <a:ext uri="{FF2B5EF4-FFF2-40B4-BE49-F238E27FC236}">
                <a16:creationId xmlns:a16="http://schemas.microsoft.com/office/drawing/2014/main" id="{BDD04175-3923-FFF8-D1A3-EFB50CAD64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49060" y="5059569"/>
            <a:ext cx="456182" cy="456182"/>
          </a:xfrm>
          <a:prstGeom prst="rect">
            <a:avLst/>
          </a:prstGeom>
        </p:spPr>
      </p:pic>
      <p:pic>
        <p:nvPicPr>
          <p:cNvPr id="103" name="Graphic 254">
            <a:extLst>
              <a:ext uri="{FF2B5EF4-FFF2-40B4-BE49-F238E27FC236}">
                <a16:creationId xmlns:a16="http://schemas.microsoft.com/office/drawing/2014/main" id="{83E5ADFF-D039-A885-C323-117B252B3C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930307" y="5548522"/>
            <a:ext cx="456182" cy="456182"/>
          </a:xfrm>
          <a:prstGeom prst="rect">
            <a:avLst/>
          </a:prstGeom>
        </p:spPr>
      </p:pic>
      <p:sp>
        <p:nvSpPr>
          <p:cNvPr id="161" name="Rectangle 161">
            <a:extLst>
              <a:ext uri="{FF2B5EF4-FFF2-40B4-BE49-F238E27FC236}">
                <a16:creationId xmlns:a16="http://schemas.microsoft.com/office/drawing/2014/main" id="{1268FBBC-8874-68EA-CCF7-43295F115C3A}"/>
              </a:ext>
            </a:extLst>
          </p:cNvPr>
          <p:cNvSpPr/>
          <p:nvPr/>
        </p:nvSpPr>
        <p:spPr>
          <a:xfrm>
            <a:off x="5683608" y="4071162"/>
            <a:ext cx="1346543" cy="581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77" tIns="0" rIns="523403" bIns="0" rtlCol="0" anchor="ctr"/>
          <a:lstStyle/>
          <a:p>
            <a:pPr algn="ctr"/>
            <a:r>
              <a:rPr lang="pl-PL" sz="1026">
                <a:solidFill>
                  <a:schemeClr val="accent2"/>
                </a:solidFill>
              </a:rPr>
              <a:t>Biogaz</a:t>
            </a:r>
            <a:endParaRPr lang="en-GB" sz="1026">
              <a:solidFill>
                <a:schemeClr val="accent2"/>
              </a:solidFill>
            </a:endParaRPr>
          </a:p>
        </p:txBody>
      </p:sp>
      <p:sp>
        <p:nvSpPr>
          <p:cNvPr id="165" name="Rectangle 26">
            <a:extLst>
              <a:ext uri="{FF2B5EF4-FFF2-40B4-BE49-F238E27FC236}">
                <a16:creationId xmlns:a16="http://schemas.microsoft.com/office/drawing/2014/main" id="{2929FF01-5ADF-ECDF-D959-31260C6844C9}"/>
              </a:ext>
            </a:extLst>
          </p:cNvPr>
          <p:cNvSpPr/>
          <p:nvPr/>
        </p:nvSpPr>
        <p:spPr>
          <a:xfrm>
            <a:off x="5676260" y="2675701"/>
            <a:ext cx="1502133" cy="427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77" tIns="0" rIns="523403" bIns="0" rtlCol="0" anchor="ctr"/>
          <a:lstStyle/>
          <a:p>
            <a:pPr algn="ctr"/>
            <a:r>
              <a:rPr lang="pl-PL" sz="1026">
                <a:solidFill>
                  <a:schemeClr val="accent2"/>
                </a:solidFill>
              </a:rPr>
              <a:t>Kompost i nawóz</a:t>
            </a:r>
            <a:endParaRPr lang="en-GB" sz="1026">
              <a:solidFill>
                <a:schemeClr val="accent2"/>
              </a:solidFill>
            </a:endParaRPr>
          </a:p>
        </p:txBody>
      </p:sp>
      <p:sp>
        <p:nvSpPr>
          <p:cNvPr id="166" name="Dowolny kształt 224">
            <a:extLst>
              <a:ext uri="{FF2B5EF4-FFF2-40B4-BE49-F238E27FC236}">
                <a16:creationId xmlns:a16="http://schemas.microsoft.com/office/drawing/2014/main" id="{1E1A0882-CE5A-93B7-7987-F4DD830BC0BE}"/>
              </a:ext>
            </a:extLst>
          </p:cNvPr>
          <p:cNvSpPr/>
          <p:nvPr/>
        </p:nvSpPr>
        <p:spPr>
          <a:xfrm flipH="1">
            <a:off x="7022653" y="2774436"/>
            <a:ext cx="322510" cy="263320"/>
          </a:xfrm>
          <a:custGeom>
            <a:avLst/>
            <a:gdLst>
              <a:gd name="connsiteX0" fmla="*/ 253899 w 542954"/>
              <a:gd name="connsiteY0" fmla="*/ 250966 h 250966"/>
              <a:gd name="connsiteX1" fmla="*/ 229924 w 542954"/>
              <a:gd name="connsiteY1" fmla="*/ 250434 h 250966"/>
              <a:gd name="connsiteX2" fmla="*/ 88630 w 542954"/>
              <a:gd name="connsiteY2" fmla="*/ 235944 h 250966"/>
              <a:gd name="connsiteX3" fmla="*/ 19687 w 542954"/>
              <a:gd name="connsiteY3" fmla="*/ 210587 h 250966"/>
              <a:gd name="connsiteX4" fmla="*/ 1892 w 542954"/>
              <a:gd name="connsiteY4" fmla="*/ 199933 h 250966"/>
              <a:gd name="connsiteX5" fmla="*/ 81 w 542954"/>
              <a:gd name="connsiteY5" fmla="*/ 196204 h 250966"/>
              <a:gd name="connsiteX6" fmla="*/ 1679 w 542954"/>
              <a:gd name="connsiteY6" fmla="*/ 188960 h 250966"/>
              <a:gd name="connsiteX7" fmla="*/ 4130 w 542954"/>
              <a:gd name="connsiteY7" fmla="*/ 186190 h 250966"/>
              <a:gd name="connsiteX8" fmla="*/ 21605 w 542954"/>
              <a:gd name="connsiteY8" fmla="*/ 168717 h 250966"/>
              <a:gd name="connsiteX9" fmla="*/ 67851 w 542954"/>
              <a:gd name="connsiteY9" fmla="*/ 137501 h 250966"/>
              <a:gd name="connsiteX10" fmla="*/ 82556 w 542954"/>
              <a:gd name="connsiteY10" fmla="*/ 130789 h 250966"/>
              <a:gd name="connsiteX11" fmla="*/ 99498 w 542954"/>
              <a:gd name="connsiteY11" fmla="*/ 122372 h 250966"/>
              <a:gd name="connsiteX12" fmla="*/ 172703 w 542954"/>
              <a:gd name="connsiteY12" fmla="*/ 61857 h 250966"/>
              <a:gd name="connsiteX13" fmla="*/ 174195 w 542954"/>
              <a:gd name="connsiteY13" fmla="*/ 60472 h 250966"/>
              <a:gd name="connsiteX14" fmla="*/ 190285 w 542954"/>
              <a:gd name="connsiteY14" fmla="*/ 49179 h 250966"/>
              <a:gd name="connsiteX15" fmla="*/ 214367 w 542954"/>
              <a:gd name="connsiteY15" fmla="*/ 34689 h 250966"/>
              <a:gd name="connsiteX16" fmla="*/ 217670 w 542954"/>
              <a:gd name="connsiteY16" fmla="*/ 32452 h 250966"/>
              <a:gd name="connsiteX17" fmla="*/ 239408 w 542954"/>
              <a:gd name="connsiteY17" fmla="*/ 17217 h 250966"/>
              <a:gd name="connsiteX18" fmla="*/ 257096 w 542954"/>
              <a:gd name="connsiteY18" fmla="*/ 4751 h 250966"/>
              <a:gd name="connsiteX19" fmla="*/ 262530 w 542954"/>
              <a:gd name="connsiteY19" fmla="*/ 4645 h 250966"/>
              <a:gd name="connsiteX20" fmla="*/ 265194 w 542954"/>
              <a:gd name="connsiteY20" fmla="*/ 5284 h 250966"/>
              <a:gd name="connsiteX21" fmla="*/ 266260 w 542954"/>
              <a:gd name="connsiteY21" fmla="*/ 5071 h 250966"/>
              <a:gd name="connsiteX22" fmla="*/ 272547 w 542954"/>
              <a:gd name="connsiteY22" fmla="*/ 3047 h 250966"/>
              <a:gd name="connsiteX23" fmla="*/ 303235 w 542954"/>
              <a:gd name="connsiteY23" fmla="*/ 10292 h 250966"/>
              <a:gd name="connsiteX24" fmla="*/ 313465 w 542954"/>
              <a:gd name="connsiteY24" fmla="*/ 20519 h 250966"/>
              <a:gd name="connsiteX25" fmla="*/ 333710 w 542954"/>
              <a:gd name="connsiteY25" fmla="*/ 40016 h 250966"/>
              <a:gd name="connsiteX26" fmla="*/ 349161 w 542954"/>
              <a:gd name="connsiteY26" fmla="*/ 49498 h 250966"/>
              <a:gd name="connsiteX27" fmla="*/ 356940 w 542954"/>
              <a:gd name="connsiteY27" fmla="*/ 53654 h 250966"/>
              <a:gd name="connsiteX28" fmla="*/ 359284 w 542954"/>
              <a:gd name="connsiteY28" fmla="*/ 55678 h 250966"/>
              <a:gd name="connsiteX29" fmla="*/ 371325 w 542954"/>
              <a:gd name="connsiteY29" fmla="*/ 69102 h 250966"/>
              <a:gd name="connsiteX30" fmla="*/ 374735 w 542954"/>
              <a:gd name="connsiteY30" fmla="*/ 72724 h 250966"/>
              <a:gd name="connsiteX31" fmla="*/ 394234 w 542954"/>
              <a:gd name="connsiteY31" fmla="*/ 89558 h 250966"/>
              <a:gd name="connsiteX32" fmla="*/ 431210 w 542954"/>
              <a:gd name="connsiteY32" fmla="*/ 115127 h 250966"/>
              <a:gd name="connsiteX33" fmla="*/ 463710 w 542954"/>
              <a:gd name="connsiteY33" fmla="*/ 137501 h 250966"/>
              <a:gd name="connsiteX34" fmla="*/ 476923 w 542954"/>
              <a:gd name="connsiteY34" fmla="*/ 147835 h 250966"/>
              <a:gd name="connsiteX35" fmla="*/ 496316 w 542954"/>
              <a:gd name="connsiteY35" fmla="*/ 162111 h 250966"/>
              <a:gd name="connsiteX36" fmla="*/ 536488 w 542954"/>
              <a:gd name="connsiteY36" fmla="*/ 200253 h 250966"/>
              <a:gd name="connsiteX37" fmla="*/ 542029 w 542954"/>
              <a:gd name="connsiteY37" fmla="*/ 220602 h 250966"/>
              <a:gd name="connsiteX38" fmla="*/ 523168 w 542954"/>
              <a:gd name="connsiteY38" fmla="*/ 231363 h 250966"/>
              <a:gd name="connsiteX39" fmla="*/ 475644 w 542954"/>
              <a:gd name="connsiteY39" fmla="*/ 238288 h 250966"/>
              <a:gd name="connsiteX40" fmla="*/ 455505 w 542954"/>
              <a:gd name="connsiteY40" fmla="*/ 241058 h 250966"/>
              <a:gd name="connsiteX41" fmla="*/ 303448 w 542954"/>
              <a:gd name="connsiteY41" fmla="*/ 250221 h 250966"/>
              <a:gd name="connsiteX42" fmla="*/ 279686 w 542954"/>
              <a:gd name="connsiteY42" fmla="*/ 250540 h 250966"/>
              <a:gd name="connsiteX43" fmla="*/ 253899 w 542954"/>
              <a:gd name="connsiteY43" fmla="*/ 250966 h 250966"/>
              <a:gd name="connsiteX44" fmla="*/ 5302 w 542954"/>
              <a:gd name="connsiteY44" fmla="*/ 195778 h 250966"/>
              <a:gd name="connsiteX45" fmla="*/ 22032 w 542954"/>
              <a:gd name="connsiteY45" fmla="*/ 205687 h 250966"/>
              <a:gd name="connsiteX46" fmla="*/ 89695 w 542954"/>
              <a:gd name="connsiteY46" fmla="*/ 230617 h 250966"/>
              <a:gd name="connsiteX47" fmla="*/ 230137 w 542954"/>
              <a:gd name="connsiteY47" fmla="*/ 245000 h 250966"/>
              <a:gd name="connsiteX48" fmla="*/ 279366 w 542954"/>
              <a:gd name="connsiteY48" fmla="*/ 245213 h 250966"/>
              <a:gd name="connsiteX49" fmla="*/ 303235 w 542954"/>
              <a:gd name="connsiteY49" fmla="*/ 244893 h 250966"/>
              <a:gd name="connsiteX50" fmla="*/ 454546 w 542954"/>
              <a:gd name="connsiteY50" fmla="*/ 235731 h 250966"/>
              <a:gd name="connsiteX51" fmla="*/ 474792 w 542954"/>
              <a:gd name="connsiteY51" fmla="*/ 232961 h 250966"/>
              <a:gd name="connsiteX52" fmla="*/ 522103 w 542954"/>
              <a:gd name="connsiteY52" fmla="*/ 226036 h 250966"/>
              <a:gd name="connsiteX53" fmla="*/ 536915 w 542954"/>
              <a:gd name="connsiteY53" fmla="*/ 218471 h 250966"/>
              <a:gd name="connsiteX54" fmla="*/ 531906 w 542954"/>
              <a:gd name="connsiteY54" fmla="*/ 203236 h 250966"/>
              <a:gd name="connsiteX55" fmla="*/ 493439 w 542954"/>
              <a:gd name="connsiteY55" fmla="*/ 166586 h 250966"/>
              <a:gd name="connsiteX56" fmla="*/ 473300 w 542954"/>
              <a:gd name="connsiteY56" fmla="*/ 151777 h 250966"/>
              <a:gd name="connsiteX57" fmla="*/ 460406 w 542954"/>
              <a:gd name="connsiteY57" fmla="*/ 141656 h 250966"/>
              <a:gd name="connsiteX58" fmla="*/ 427907 w 542954"/>
              <a:gd name="connsiteY58" fmla="*/ 119282 h 250966"/>
              <a:gd name="connsiteX59" fmla="*/ 390825 w 542954"/>
              <a:gd name="connsiteY59" fmla="*/ 93713 h 250966"/>
              <a:gd name="connsiteX60" fmla="*/ 370473 w 542954"/>
              <a:gd name="connsiteY60" fmla="*/ 76133 h 250966"/>
              <a:gd name="connsiteX61" fmla="*/ 367169 w 542954"/>
              <a:gd name="connsiteY61" fmla="*/ 72511 h 250966"/>
              <a:gd name="connsiteX62" fmla="*/ 355022 w 542954"/>
              <a:gd name="connsiteY62" fmla="*/ 58981 h 250966"/>
              <a:gd name="connsiteX63" fmla="*/ 354063 w 542954"/>
              <a:gd name="connsiteY63" fmla="*/ 58128 h 250966"/>
              <a:gd name="connsiteX64" fmla="*/ 346497 w 542954"/>
              <a:gd name="connsiteY64" fmla="*/ 54080 h 250966"/>
              <a:gd name="connsiteX65" fmla="*/ 330088 w 542954"/>
              <a:gd name="connsiteY65" fmla="*/ 43958 h 250966"/>
              <a:gd name="connsiteX66" fmla="*/ 309415 w 542954"/>
              <a:gd name="connsiteY66" fmla="*/ 24142 h 250966"/>
              <a:gd name="connsiteX67" fmla="*/ 299292 w 542954"/>
              <a:gd name="connsiteY67" fmla="*/ 13914 h 250966"/>
              <a:gd name="connsiteX68" fmla="*/ 274891 w 542954"/>
              <a:gd name="connsiteY68" fmla="*/ 7522 h 250966"/>
              <a:gd name="connsiteX69" fmla="*/ 267112 w 542954"/>
              <a:gd name="connsiteY69" fmla="*/ 9972 h 250966"/>
              <a:gd name="connsiteX70" fmla="*/ 265727 w 542954"/>
              <a:gd name="connsiteY70" fmla="*/ 10292 h 250966"/>
              <a:gd name="connsiteX71" fmla="*/ 264555 w 542954"/>
              <a:gd name="connsiteY71" fmla="*/ 10398 h 250966"/>
              <a:gd name="connsiteX72" fmla="*/ 260932 w 542954"/>
              <a:gd name="connsiteY72" fmla="*/ 9546 h 250966"/>
              <a:gd name="connsiteX73" fmla="*/ 259440 w 542954"/>
              <a:gd name="connsiteY73" fmla="*/ 9226 h 250966"/>
              <a:gd name="connsiteX74" fmla="*/ 242285 w 542954"/>
              <a:gd name="connsiteY74" fmla="*/ 21265 h 250966"/>
              <a:gd name="connsiteX75" fmla="*/ 220440 w 542954"/>
              <a:gd name="connsiteY75" fmla="*/ 36607 h 250966"/>
              <a:gd name="connsiteX76" fmla="*/ 217244 w 542954"/>
              <a:gd name="connsiteY76" fmla="*/ 38844 h 250966"/>
              <a:gd name="connsiteX77" fmla="*/ 192309 w 542954"/>
              <a:gd name="connsiteY77" fmla="*/ 53760 h 250966"/>
              <a:gd name="connsiteX78" fmla="*/ 177605 w 542954"/>
              <a:gd name="connsiteY78" fmla="*/ 64201 h 250966"/>
              <a:gd name="connsiteX79" fmla="*/ 176113 w 542954"/>
              <a:gd name="connsiteY79" fmla="*/ 65586 h 250966"/>
              <a:gd name="connsiteX80" fmla="*/ 102589 w 542954"/>
              <a:gd name="connsiteY80" fmla="*/ 126314 h 250966"/>
              <a:gd name="connsiteX81" fmla="*/ 84367 w 542954"/>
              <a:gd name="connsiteY81" fmla="*/ 135476 h 250966"/>
              <a:gd name="connsiteX82" fmla="*/ 70408 w 542954"/>
              <a:gd name="connsiteY82" fmla="*/ 141869 h 250966"/>
              <a:gd name="connsiteX83" fmla="*/ 24589 w 542954"/>
              <a:gd name="connsiteY83" fmla="*/ 172765 h 250966"/>
              <a:gd name="connsiteX84" fmla="*/ 7966 w 542954"/>
              <a:gd name="connsiteY84" fmla="*/ 189386 h 250966"/>
              <a:gd name="connsiteX85" fmla="*/ 5515 w 542954"/>
              <a:gd name="connsiteY85" fmla="*/ 192262 h 250966"/>
              <a:gd name="connsiteX86" fmla="*/ 5302 w 542954"/>
              <a:gd name="connsiteY86" fmla="*/ 195778 h 250966"/>
              <a:gd name="connsiteX87" fmla="*/ 4982 w 542954"/>
              <a:gd name="connsiteY87" fmla="*/ 195459 h 250966"/>
              <a:gd name="connsiteX88" fmla="*/ 4982 w 542954"/>
              <a:gd name="connsiteY88" fmla="*/ 195459 h 250966"/>
              <a:gd name="connsiteX89" fmla="*/ 4982 w 542954"/>
              <a:gd name="connsiteY89" fmla="*/ 195459 h 2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42954" h="250966">
                <a:moveTo>
                  <a:pt x="253899" y="250966"/>
                </a:moveTo>
                <a:cubicBezTo>
                  <a:pt x="245908" y="250966"/>
                  <a:pt x="237916" y="250860"/>
                  <a:pt x="229924" y="250434"/>
                </a:cubicBezTo>
                <a:cubicBezTo>
                  <a:pt x="195719" y="248622"/>
                  <a:pt x="116441" y="242336"/>
                  <a:pt x="88630" y="235944"/>
                </a:cubicBezTo>
                <a:cubicBezTo>
                  <a:pt x="60285" y="229445"/>
                  <a:pt x="24163" y="212825"/>
                  <a:pt x="19687" y="210587"/>
                </a:cubicBezTo>
                <a:cubicBezTo>
                  <a:pt x="12441" y="206965"/>
                  <a:pt x="6794" y="203556"/>
                  <a:pt x="1892" y="199933"/>
                </a:cubicBezTo>
                <a:cubicBezTo>
                  <a:pt x="933" y="199188"/>
                  <a:pt x="294" y="198016"/>
                  <a:pt x="81" y="196204"/>
                </a:cubicBezTo>
                <a:cubicBezTo>
                  <a:pt x="-132" y="194500"/>
                  <a:pt x="-26" y="190877"/>
                  <a:pt x="1679" y="188960"/>
                </a:cubicBezTo>
                <a:lnTo>
                  <a:pt x="4130" y="186190"/>
                </a:lnTo>
                <a:cubicBezTo>
                  <a:pt x="9458" y="180010"/>
                  <a:pt x="14999" y="173725"/>
                  <a:pt x="21605" y="168717"/>
                </a:cubicBezTo>
                <a:cubicBezTo>
                  <a:pt x="37269" y="157104"/>
                  <a:pt x="52826" y="146557"/>
                  <a:pt x="67851" y="137501"/>
                </a:cubicBezTo>
                <a:cubicBezTo>
                  <a:pt x="72539" y="134731"/>
                  <a:pt x="77654" y="132706"/>
                  <a:pt x="82556" y="130789"/>
                </a:cubicBezTo>
                <a:cubicBezTo>
                  <a:pt x="88736" y="128338"/>
                  <a:pt x="94703" y="125994"/>
                  <a:pt x="99498" y="122372"/>
                </a:cubicBezTo>
                <a:cubicBezTo>
                  <a:pt x="121982" y="105219"/>
                  <a:pt x="145211" y="85935"/>
                  <a:pt x="172703" y="61857"/>
                </a:cubicBezTo>
                <a:lnTo>
                  <a:pt x="174195" y="60472"/>
                </a:lnTo>
                <a:cubicBezTo>
                  <a:pt x="179096" y="56210"/>
                  <a:pt x="183678" y="52056"/>
                  <a:pt x="190285" y="49179"/>
                </a:cubicBezTo>
                <a:cubicBezTo>
                  <a:pt x="198703" y="45450"/>
                  <a:pt x="206695" y="40016"/>
                  <a:pt x="214367" y="34689"/>
                </a:cubicBezTo>
                <a:lnTo>
                  <a:pt x="217670" y="32452"/>
                </a:lnTo>
                <a:cubicBezTo>
                  <a:pt x="225022" y="27445"/>
                  <a:pt x="232162" y="22331"/>
                  <a:pt x="239408" y="17217"/>
                </a:cubicBezTo>
                <a:cubicBezTo>
                  <a:pt x="245268" y="13062"/>
                  <a:pt x="251129" y="8907"/>
                  <a:pt x="257096" y="4751"/>
                </a:cubicBezTo>
                <a:cubicBezTo>
                  <a:pt x="258694" y="3686"/>
                  <a:pt x="260506" y="4112"/>
                  <a:pt x="262530" y="4645"/>
                </a:cubicBezTo>
                <a:cubicBezTo>
                  <a:pt x="263276" y="4858"/>
                  <a:pt x="264129" y="5071"/>
                  <a:pt x="265194" y="5284"/>
                </a:cubicBezTo>
                <a:cubicBezTo>
                  <a:pt x="265514" y="5178"/>
                  <a:pt x="265834" y="5178"/>
                  <a:pt x="266260" y="5071"/>
                </a:cubicBezTo>
                <a:cubicBezTo>
                  <a:pt x="268071" y="4645"/>
                  <a:pt x="270522" y="4219"/>
                  <a:pt x="272547" y="3047"/>
                </a:cubicBezTo>
                <a:cubicBezTo>
                  <a:pt x="285760" y="-3985"/>
                  <a:pt x="295137" y="2301"/>
                  <a:pt x="303235" y="10292"/>
                </a:cubicBezTo>
                <a:cubicBezTo>
                  <a:pt x="306645" y="13701"/>
                  <a:pt x="310055" y="17110"/>
                  <a:pt x="313465" y="20519"/>
                </a:cubicBezTo>
                <a:cubicBezTo>
                  <a:pt x="319965" y="27125"/>
                  <a:pt x="326571" y="33944"/>
                  <a:pt x="333710" y="40016"/>
                </a:cubicBezTo>
                <a:cubicBezTo>
                  <a:pt x="338186" y="43852"/>
                  <a:pt x="343514" y="46622"/>
                  <a:pt x="349161" y="49498"/>
                </a:cubicBezTo>
                <a:cubicBezTo>
                  <a:pt x="351825" y="50883"/>
                  <a:pt x="354382" y="52162"/>
                  <a:pt x="356940" y="53654"/>
                </a:cubicBezTo>
                <a:cubicBezTo>
                  <a:pt x="357792" y="54080"/>
                  <a:pt x="358538" y="54825"/>
                  <a:pt x="359284" y="55678"/>
                </a:cubicBezTo>
                <a:cubicBezTo>
                  <a:pt x="363120" y="60259"/>
                  <a:pt x="367382" y="64840"/>
                  <a:pt x="371325" y="69102"/>
                </a:cubicBezTo>
                <a:lnTo>
                  <a:pt x="374735" y="72724"/>
                </a:lnTo>
                <a:cubicBezTo>
                  <a:pt x="380169" y="78584"/>
                  <a:pt x="386349" y="84018"/>
                  <a:pt x="394234" y="89558"/>
                </a:cubicBezTo>
                <a:cubicBezTo>
                  <a:pt x="406489" y="98187"/>
                  <a:pt x="418849" y="106710"/>
                  <a:pt x="431210" y="115127"/>
                </a:cubicBezTo>
                <a:cubicBezTo>
                  <a:pt x="442079" y="122585"/>
                  <a:pt x="452947" y="129936"/>
                  <a:pt x="463710" y="137501"/>
                </a:cubicBezTo>
                <a:cubicBezTo>
                  <a:pt x="468292" y="140697"/>
                  <a:pt x="472660" y="144319"/>
                  <a:pt x="476923" y="147835"/>
                </a:cubicBezTo>
                <a:cubicBezTo>
                  <a:pt x="483103" y="152949"/>
                  <a:pt x="489390" y="158170"/>
                  <a:pt x="496316" y="162111"/>
                </a:cubicBezTo>
                <a:cubicBezTo>
                  <a:pt x="514857" y="172659"/>
                  <a:pt x="527537" y="188001"/>
                  <a:pt x="536488" y="200253"/>
                </a:cubicBezTo>
                <a:cubicBezTo>
                  <a:pt x="542455" y="208350"/>
                  <a:pt x="544267" y="215275"/>
                  <a:pt x="542029" y="220602"/>
                </a:cubicBezTo>
                <a:cubicBezTo>
                  <a:pt x="539791" y="226036"/>
                  <a:pt x="533398" y="229658"/>
                  <a:pt x="523168" y="231363"/>
                </a:cubicBezTo>
                <a:cubicBezTo>
                  <a:pt x="507398" y="233920"/>
                  <a:pt x="491308" y="236157"/>
                  <a:pt x="475644" y="238288"/>
                </a:cubicBezTo>
                <a:cubicBezTo>
                  <a:pt x="468931" y="239247"/>
                  <a:pt x="462218" y="240099"/>
                  <a:pt x="455505" y="241058"/>
                </a:cubicBezTo>
                <a:cubicBezTo>
                  <a:pt x="440587" y="243189"/>
                  <a:pt x="339784" y="250114"/>
                  <a:pt x="303448" y="250221"/>
                </a:cubicBezTo>
                <a:cubicBezTo>
                  <a:pt x="295563" y="250221"/>
                  <a:pt x="287571" y="250434"/>
                  <a:pt x="279686" y="250540"/>
                </a:cubicBezTo>
                <a:cubicBezTo>
                  <a:pt x="271055" y="250753"/>
                  <a:pt x="262530" y="250966"/>
                  <a:pt x="253899" y="250966"/>
                </a:cubicBezTo>
                <a:close/>
                <a:moveTo>
                  <a:pt x="5302" y="195778"/>
                </a:moveTo>
                <a:cubicBezTo>
                  <a:pt x="9884" y="199081"/>
                  <a:pt x="15212" y="202277"/>
                  <a:pt x="22032" y="205687"/>
                </a:cubicBezTo>
                <a:cubicBezTo>
                  <a:pt x="26400" y="207924"/>
                  <a:pt x="61884" y="224225"/>
                  <a:pt x="89695" y="230617"/>
                </a:cubicBezTo>
                <a:cubicBezTo>
                  <a:pt x="117293" y="236903"/>
                  <a:pt x="196039" y="243189"/>
                  <a:pt x="230137" y="245000"/>
                </a:cubicBezTo>
                <a:cubicBezTo>
                  <a:pt x="246440" y="245852"/>
                  <a:pt x="263170" y="245533"/>
                  <a:pt x="279366" y="245213"/>
                </a:cubicBezTo>
                <a:cubicBezTo>
                  <a:pt x="287358" y="245107"/>
                  <a:pt x="295243" y="244893"/>
                  <a:pt x="303235" y="244893"/>
                </a:cubicBezTo>
                <a:cubicBezTo>
                  <a:pt x="341489" y="244787"/>
                  <a:pt x="441652" y="237649"/>
                  <a:pt x="454546" y="235731"/>
                </a:cubicBezTo>
                <a:cubicBezTo>
                  <a:pt x="461259" y="234772"/>
                  <a:pt x="467972" y="233813"/>
                  <a:pt x="474792" y="232961"/>
                </a:cubicBezTo>
                <a:cubicBezTo>
                  <a:pt x="490349" y="230830"/>
                  <a:pt x="506439" y="228593"/>
                  <a:pt x="522103" y="226036"/>
                </a:cubicBezTo>
                <a:cubicBezTo>
                  <a:pt x="530308" y="224757"/>
                  <a:pt x="535422" y="222094"/>
                  <a:pt x="536915" y="218471"/>
                </a:cubicBezTo>
                <a:cubicBezTo>
                  <a:pt x="538726" y="213997"/>
                  <a:pt x="535210" y="207711"/>
                  <a:pt x="531906" y="203236"/>
                </a:cubicBezTo>
                <a:cubicBezTo>
                  <a:pt x="523275" y="191410"/>
                  <a:pt x="511128" y="176601"/>
                  <a:pt x="493439" y="166586"/>
                </a:cubicBezTo>
                <a:cubicBezTo>
                  <a:pt x="486193" y="162431"/>
                  <a:pt x="479587" y="157104"/>
                  <a:pt x="473300" y="151777"/>
                </a:cubicBezTo>
                <a:cubicBezTo>
                  <a:pt x="469144" y="148368"/>
                  <a:pt x="464882" y="144746"/>
                  <a:pt x="460406" y="141656"/>
                </a:cubicBezTo>
                <a:cubicBezTo>
                  <a:pt x="449644" y="134092"/>
                  <a:pt x="438776" y="126740"/>
                  <a:pt x="427907" y="119282"/>
                </a:cubicBezTo>
                <a:cubicBezTo>
                  <a:pt x="415440" y="110866"/>
                  <a:pt x="403079" y="102342"/>
                  <a:pt x="390825" y="93713"/>
                </a:cubicBezTo>
                <a:cubicBezTo>
                  <a:pt x="382620" y="87853"/>
                  <a:pt x="376120" y="82313"/>
                  <a:pt x="370473" y="76133"/>
                </a:cubicBezTo>
                <a:lnTo>
                  <a:pt x="367169" y="72511"/>
                </a:lnTo>
                <a:cubicBezTo>
                  <a:pt x="363120" y="68143"/>
                  <a:pt x="358858" y="63562"/>
                  <a:pt x="355022" y="58981"/>
                </a:cubicBezTo>
                <a:cubicBezTo>
                  <a:pt x="354702" y="58554"/>
                  <a:pt x="354382" y="58235"/>
                  <a:pt x="354063" y="58128"/>
                </a:cubicBezTo>
                <a:cubicBezTo>
                  <a:pt x="351612" y="56743"/>
                  <a:pt x="349054" y="55358"/>
                  <a:pt x="346497" y="54080"/>
                </a:cubicBezTo>
                <a:cubicBezTo>
                  <a:pt x="340850" y="51096"/>
                  <a:pt x="334989" y="48113"/>
                  <a:pt x="330088" y="43958"/>
                </a:cubicBezTo>
                <a:cubicBezTo>
                  <a:pt x="322735" y="37779"/>
                  <a:pt x="316022" y="30854"/>
                  <a:pt x="309415" y="24142"/>
                </a:cubicBezTo>
                <a:cubicBezTo>
                  <a:pt x="306112" y="20733"/>
                  <a:pt x="302702" y="17323"/>
                  <a:pt x="299292" y="13914"/>
                </a:cubicBezTo>
                <a:cubicBezTo>
                  <a:pt x="289809" y="4645"/>
                  <a:pt x="283416" y="2940"/>
                  <a:pt x="274891" y="7522"/>
                </a:cubicBezTo>
                <a:cubicBezTo>
                  <a:pt x="272120" y="9013"/>
                  <a:pt x="269137" y="9652"/>
                  <a:pt x="267112" y="9972"/>
                </a:cubicBezTo>
                <a:cubicBezTo>
                  <a:pt x="266580" y="10078"/>
                  <a:pt x="266047" y="10185"/>
                  <a:pt x="265727" y="10292"/>
                </a:cubicBezTo>
                <a:cubicBezTo>
                  <a:pt x="265301" y="10398"/>
                  <a:pt x="264981" y="10398"/>
                  <a:pt x="264555" y="10398"/>
                </a:cubicBezTo>
                <a:cubicBezTo>
                  <a:pt x="263063" y="10185"/>
                  <a:pt x="261891" y="9865"/>
                  <a:pt x="260932" y="9546"/>
                </a:cubicBezTo>
                <a:cubicBezTo>
                  <a:pt x="260399" y="9439"/>
                  <a:pt x="259866" y="9226"/>
                  <a:pt x="259440" y="9226"/>
                </a:cubicBezTo>
                <a:cubicBezTo>
                  <a:pt x="253686" y="13168"/>
                  <a:pt x="248039" y="17217"/>
                  <a:pt x="242285" y="21265"/>
                </a:cubicBezTo>
                <a:cubicBezTo>
                  <a:pt x="235039" y="26379"/>
                  <a:pt x="227793" y="31600"/>
                  <a:pt x="220440" y="36607"/>
                </a:cubicBezTo>
                <a:lnTo>
                  <a:pt x="217244" y="38844"/>
                </a:lnTo>
                <a:cubicBezTo>
                  <a:pt x="209359" y="44278"/>
                  <a:pt x="201154" y="49925"/>
                  <a:pt x="192309" y="53760"/>
                </a:cubicBezTo>
                <a:cubicBezTo>
                  <a:pt x="186449" y="56317"/>
                  <a:pt x="182400" y="59939"/>
                  <a:pt x="177605" y="64201"/>
                </a:cubicBezTo>
                <a:lnTo>
                  <a:pt x="176113" y="65586"/>
                </a:lnTo>
                <a:cubicBezTo>
                  <a:pt x="148514" y="89771"/>
                  <a:pt x="125179" y="109055"/>
                  <a:pt x="102589" y="126314"/>
                </a:cubicBezTo>
                <a:cubicBezTo>
                  <a:pt x="97154" y="130469"/>
                  <a:pt x="90654" y="133026"/>
                  <a:pt x="84367" y="135476"/>
                </a:cubicBezTo>
                <a:cubicBezTo>
                  <a:pt x="79572" y="137288"/>
                  <a:pt x="74671" y="139312"/>
                  <a:pt x="70408" y="141869"/>
                </a:cubicBezTo>
                <a:cubicBezTo>
                  <a:pt x="55597" y="150818"/>
                  <a:pt x="40146" y="161259"/>
                  <a:pt x="24589" y="172765"/>
                </a:cubicBezTo>
                <a:cubicBezTo>
                  <a:pt x="18409" y="177347"/>
                  <a:pt x="13081" y="183526"/>
                  <a:pt x="7966" y="189386"/>
                </a:cubicBezTo>
                <a:lnTo>
                  <a:pt x="5515" y="192262"/>
                </a:lnTo>
                <a:cubicBezTo>
                  <a:pt x="5302" y="192795"/>
                  <a:pt x="5196" y="194820"/>
                  <a:pt x="5302" y="195778"/>
                </a:cubicBezTo>
                <a:close/>
                <a:moveTo>
                  <a:pt x="4982" y="195459"/>
                </a:moveTo>
                <a:cubicBezTo>
                  <a:pt x="4982" y="195459"/>
                  <a:pt x="4982" y="195459"/>
                  <a:pt x="4982" y="195459"/>
                </a:cubicBezTo>
                <a:cubicBezTo>
                  <a:pt x="4982" y="195459"/>
                  <a:pt x="4982" y="195459"/>
                  <a:pt x="4982" y="195459"/>
                </a:cubicBezTo>
                <a:close/>
              </a:path>
            </a:pathLst>
          </a:custGeom>
          <a:solidFill>
            <a:schemeClr val="accent3"/>
          </a:solidFill>
          <a:ln w="5292" cap="flat">
            <a:solidFill>
              <a:srgbClr val="008C46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en-GB" sz="1539"/>
          </a:p>
        </p:txBody>
      </p:sp>
      <p:pic>
        <p:nvPicPr>
          <p:cNvPr id="172" name="Grafika 23" descr="Fire outline">
            <a:extLst>
              <a:ext uri="{FF2B5EF4-FFF2-40B4-BE49-F238E27FC236}">
                <a16:creationId xmlns:a16="http://schemas.microsoft.com/office/drawing/2014/main" id="{3CE20D92-92AE-DFBC-FB6E-1F9091A0F8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018228" y="4198200"/>
            <a:ext cx="314264" cy="314264"/>
          </a:xfrm>
          <a:prstGeom prst="rect">
            <a:avLst/>
          </a:prstGeom>
        </p:spPr>
      </p:pic>
      <p:sp>
        <p:nvSpPr>
          <p:cNvPr id="175" name="Rectangle 52">
            <a:extLst>
              <a:ext uri="{FF2B5EF4-FFF2-40B4-BE49-F238E27FC236}">
                <a16:creationId xmlns:a16="http://schemas.microsoft.com/office/drawing/2014/main" id="{D29091B4-E280-BCF9-94ED-F651F32A7B56}"/>
              </a:ext>
            </a:extLst>
          </p:cNvPr>
          <p:cNvSpPr/>
          <p:nvPr/>
        </p:nvSpPr>
        <p:spPr>
          <a:xfrm>
            <a:off x="7920666" y="1502927"/>
            <a:ext cx="802761" cy="36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26" b="1">
                <a:solidFill>
                  <a:schemeClr val="accent2"/>
                </a:solidFill>
              </a:rPr>
              <a:t>Nowa wartość</a:t>
            </a:r>
          </a:p>
        </p:txBody>
      </p:sp>
      <p:sp>
        <p:nvSpPr>
          <p:cNvPr id="177" name="Rectangle 49">
            <a:extLst>
              <a:ext uri="{FF2B5EF4-FFF2-40B4-BE49-F238E27FC236}">
                <a16:creationId xmlns:a16="http://schemas.microsoft.com/office/drawing/2014/main" id="{A1776418-718D-340F-3FC4-1789E6791349}"/>
              </a:ext>
            </a:extLst>
          </p:cNvPr>
          <p:cNvSpPr/>
          <p:nvPr/>
        </p:nvSpPr>
        <p:spPr>
          <a:xfrm>
            <a:off x="7722846" y="2039835"/>
            <a:ext cx="1068498" cy="5525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26" b="1" err="1">
                <a:solidFill>
                  <a:schemeClr val="accent2"/>
                </a:solidFill>
              </a:rPr>
              <a:t>Oszczędność</a:t>
            </a:r>
            <a:r>
              <a:rPr lang="en-US" sz="1026" b="1">
                <a:solidFill>
                  <a:schemeClr val="accent2"/>
                </a:solidFill>
              </a:rPr>
              <a:t> </a:t>
            </a:r>
            <a:r>
              <a:rPr lang="en-US" sz="1026" b="1" err="1">
                <a:solidFill>
                  <a:schemeClr val="accent2"/>
                </a:solidFill>
              </a:rPr>
              <a:t>zasobów</a:t>
            </a:r>
            <a:r>
              <a:rPr lang="en-US" sz="1026" b="1">
                <a:solidFill>
                  <a:schemeClr val="accent2"/>
                </a:solidFill>
              </a:rPr>
              <a:t> </a:t>
            </a:r>
            <a:r>
              <a:rPr lang="en-US" sz="1026" b="1" err="1">
                <a:solidFill>
                  <a:schemeClr val="accent2"/>
                </a:solidFill>
              </a:rPr>
              <a:t>i</a:t>
            </a:r>
            <a:r>
              <a:rPr lang="en-US" sz="1026" b="1">
                <a:solidFill>
                  <a:schemeClr val="accent2"/>
                </a:solidFill>
              </a:rPr>
              <a:t> </a:t>
            </a:r>
            <a:r>
              <a:rPr lang="en-US" sz="1026" b="1" err="1">
                <a:solidFill>
                  <a:schemeClr val="accent2"/>
                </a:solidFill>
              </a:rPr>
              <a:t>energii</a:t>
            </a:r>
            <a:endParaRPr lang="pl-PL" sz="1026" b="1">
              <a:solidFill>
                <a:schemeClr val="accent2"/>
              </a:solidFill>
            </a:endParaRPr>
          </a:p>
        </p:txBody>
      </p:sp>
      <p:sp>
        <p:nvSpPr>
          <p:cNvPr id="186" name="pole tekstowe 185">
            <a:extLst>
              <a:ext uri="{FF2B5EF4-FFF2-40B4-BE49-F238E27FC236}">
                <a16:creationId xmlns:a16="http://schemas.microsoft.com/office/drawing/2014/main" id="{4859C5EF-D1F6-E3CD-08CF-E053F9FADD9A}"/>
              </a:ext>
            </a:extLst>
          </p:cNvPr>
          <p:cNvSpPr txBox="1"/>
          <p:nvPr/>
        </p:nvSpPr>
        <p:spPr>
          <a:xfrm>
            <a:off x="7860052" y="2850708"/>
            <a:ext cx="923988" cy="2302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26">
                <a:solidFill>
                  <a:schemeClr val="accent2"/>
                </a:solidFill>
              </a:rPr>
              <a:t>Nowe produkty</a:t>
            </a:r>
          </a:p>
          <a:p>
            <a:pPr algn="ctr"/>
            <a:endParaRPr lang="pl-PL" sz="1026">
              <a:solidFill>
                <a:schemeClr val="accent2"/>
              </a:solidFill>
            </a:endParaRPr>
          </a:p>
          <a:p>
            <a:pPr algn="ctr"/>
            <a:endParaRPr lang="pl-PL" sz="1026">
              <a:solidFill>
                <a:schemeClr val="accent2"/>
              </a:solidFill>
            </a:endParaRPr>
          </a:p>
          <a:p>
            <a:pPr algn="ctr"/>
            <a:endParaRPr lang="pl-PL" sz="1026">
              <a:solidFill>
                <a:schemeClr val="accent2"/>
              </a:solidFill>
            </a:endParaRPr>
          </a:p>
          <a:p>
            <a:pPr algn="ctr"/>
            <a:endParaRPr lang="pl-PL" sz="1026">
              <a:solidFill>
                <a:schemeClr val="accent2"/>
              </a:solidFill>
            </a:endParaRPr>
          </a:p>
          <a:p>
            <a:pPr algn="ctr"/>
            <a:r>
              <a:rPr lang="pl-PL" sz="1026">
                <a:solidFill>
                  <a:schemeClr val="accent2"/>
                </a:solidFill>
              </a:rPr>
              <a:t>Nowe materiały</a:t>
            </a:r>
          </a:p>
          <a:p>
            <a:pPr algn="ctr"/>
            <a:endParaRPr lang="pl-PL" sz="1026">
              <a:solidFill>
                <a:schemeClr val="accent2"/>
              </a:solidFill>
            </a:endParaRPr>
          </a:p>
          <a:p>
            <a:pPr algn="ctr"/>
            <a:endParaRPr lang="pl-PL" sz="1026">
              <a:solidFill>
                <a:schemeClr val="accent2"/>
              </a:solidFill>
            </a:endParaRPr>
          </a:p>
          <a:p>
            <a:pPr algn="ctr"/>
            <a:endParaRPr lang="pl-PL" sz="1026">
              <a:solidFill>
                <a:schemeClr val="accent2"/>
              </a:solidFill>
            </a:endParaRPr>
          </a:p>
          <a:p>
            <a:pPr algn="ctr"/>
            <a:endParaRPr lang="pl-PL" sz="1026">
              <a:solidFill>
                <a:schemeClr val="accent2"/>
              </a:solidFill>
            </a:endParaRPr>
          </a:p>
          <a:p>
            <a:pPr algn="ctr"/>
            <a:r>
              <a:rPr lang="en-US" sz="1026">
                <a:solidFill>
                  <a:schemeClr val="accent2"/>
                </a:solidFill>
              </a:rPr>
              <a:t>Nowa </a:t>
            </a:r>
            <a:r>
              <a:rPr lang="en-US" sz="1026" err="1">
                <a:solidFill>
                  <a:schemeClr val="accent2"/>
                </a:solidFill>
              </a:rPr>
              <a:t>energia</a:t>
            </a:r>
            <a:endParaRPr lang="en-US" sz="1026">
              <a:solidFill>
                <a:schemeClr val="accent2"/>
              </a:solidFill>
            </a:endParaRPr>
          </a:p>
        </p:txBody>
      </p:sp>
      <p:grpSp>
        <p:nvGrpSpPr>
          <p:cNvPr id="1038" name="Grafika 507">
            <a:extLst>
              <a:ext uri="{FF2B5EF4-FFF2-40B4-BE49-F238E27FC236}">
                <a16:creationId xmlns:a16="http://schemas.microsoft.com/office/drawing/2014/main" id="{85C97ED3-E853-3F01-A707-863179B8BCDE}"/>
              </a:ext>
            </a:extLst>
          </p:cNvPr>
          <p:cNvGrpSpPr/>
          <p:nvPr/>
        </p:nvGrpSpPr>
        <p:grpSpPr>
          <a:xfrm>
            <a:off x="8091471" y="3225774"/>
            <a:ext cx="461149" cy="237363"/>
            <a:chOff x="1315539" y="1832493"/>
            <a:chExt cx="635931" cy="347534"/>
          </a:xfrm>
          <a:solidFill>
            <a:srgbClr val="003A78"/>
          </a:solidFill>
        </p:grpSpPr>
        <p:sp>
          <p:nvSpPr>
            <p:cNvPr id="1039" name="Dowolny kształt 420">
              <a:extLst>
                <a:ext uri="{FF2B5EF4-FFF2-40B4-BE49-F238E27FC236}">
                  <a16:creationId xmlns:a16="http://schemas.microsoft.com/office/drawing/2014/main" id="{7BD5ECA6-5D84-2B4D-80C7-3894B9D3EDBF}"/>
                </a:ext>
              </a:extLst>
            </p:cNvPr>
            <p:cNvSpPr/>
            <p:nvPr/>
          </p:nvSpPr>
          <p:spPr>
            <a:xfrm>
              <a:off x="1414637" y="1832493"/>
              <a:ext cx="203523" cy="77348"/>
            </a:xfrm>
            <a:custGeom>
              <a:avLst/>
              <a:gdLst>
                <a:gd name="connsiteX0" fmla="*/ 200860 w 203523"/>
                <a:gd name="connsiteY0" fmla="*/ 77348 h 77348"/>
                <a:gd name="connsiteX1" fmla="*/ 2664 w 203523"/>
                <a:gd name="connsiteY1" fmla="*/ 77348 h 77348"/>
                <a:gd name="connsiteX2" fmla="*/ 0 w 203523"/>
                <a:gd name="connsiteY2" fmla="*/ 74685 h 77348"/>
                <a:gd name="connsiteX3" fmla="*/ 0 w 203523"/>
                <a:gd name="connsiteY3" fmla="*/ 2664 h 77348"/>
                <a:gd name="connsiteX4" fmla="*/ 2664 w 203523"/>
                <a:gd name="connsiteY4" fmla="*/ 0 h 77348"/>
                <a:gd name="connsiteX5" fmla="*/ 200860 w 203523"/>
                <a:gd name="connsiteY5" fmla="*/ 0 h 77348"/>
                <a:gd name="connsiteX6" fmla="*/ 203524 w 203523"/>
                <a:gd name="connsiteY6" fmla="*/ 2664 h 77348"/>
                <a:gd name="connsiteX7" fmla="*/ 203524 w 203523"/>
                <a:gd name="connsiteY7" fmla="*/ 74685 h 77348"/>
                <a:gd name="connsiteX8" fmla="*/ 200860 w 203523"/>
                <a:gd name="connsiteY8" fmla="*/ 77348 h 77348"/>
                <a:gd name="connsiteX9" fmla="*/ 5328 w 203523"/>
                <a:gd name="connsiteY9" fmla="*/ 72021 h 77348"/>
                <a:gd name="connsiteX10" fmla="*/ 198196 w 203523"/>
                <a:gd name="connsiteY10" fmla="*/ 72021 h 77348"/>
                <a:gd name="connsiteX11" fmla="*/ 198196 w 203523"/>
                <a:gd name="connsiteY11" fmla="*/ 5327 h 77348"/>
                <a:gd name="connsiteX12" fmla="*/ 5328 w 203523"/>
                <a:gd name="connsiteY12" fmla="*/ 5327 h 77348"/>
                <a:gd name="connsiteX13" fmla="*/ 5328 w 203523"/>
                <a:gd name="connsiteY13" fmla="*/ 72021 h 7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523" h="77348">
                  <a:moveTo>
                    <a:pt x="200860" y="77348"/>
                  </a:moveTo>
                  <a:lnTo>
                    <a:pt x="2664" y="77348"/>
                  </a:lnTo>
                  <a:cubicBezTo>
                    <a:pt x="1172" y="77348"/>
                    <a:pt x="0" y="76176"/>
                    <a:pt x="0" y="74685"/>
                  </a:cubicBezTo>
                  <a:lnTo>
                    <a:pt x="0" y="2664"/>
                  </a:lnTo>
                  <a:cubicBezTo>
                    <a:pt x="0" y="1172"/>
                    <a:pt x="1172" y="0"/>
                    <a:pt x="2664" y="0"/>
                  </a:cubicBezTo>
                  <a:lnTo>
                    <a:pt x="200860" y="0"/>
                  </a:lnTo>
                  <a:cubicBezTo>
                    <a:pt x="202351" y="0"/>
                    <a:pt x="203524" y="1172"/>
                    <a:pt x="203524" y="2664"/>
                  </a:cubicBezTo>
                  <a:lnTo>
                    <a:pt x="203524" y="74685"/>
                  </a:lnTo>
                  <a:cubicBezTo>
                    <a:pt x="203524" y="76176"/>
                    <a:pt x="202351" y="77348"/>
                    <a:pt x="200860" y="77348"/>
                  </a:cubicBezTo>
                  <a:close/>
                  <a:moveTo>
                    <a:pt x="5328" y="72021"/>
                  </a:moveTo>
                  <a:lnTo>
                    <a:pt x="198196" y="72021"/>
                  </a:lnTo>
                  <a:lnTo>
                    <a:pt x="198196" y="5327"/>
                  </a:lnTo>
                  <a:lnTo>
                    <a:pt x="5328" y="5327"/>
                  </a:lnTo>
                  <a:lnTo>
                    <a:pt x="5328" y="72021"/>
                  </a:lnTo>
                  <a:close/>
                </a:path>
              </a:pathLst>
            </a:custGeom>
            <a:solidFill>
              <a:srgbClr val="003A78"/>
            </a:solidFill>
            <a:ln w="1065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040" name="Dowolny kształt 421">
              <a:extLst>
                <a:ext uri="{FF2B5EF4-FFF2-40B4-BE49-F238E27FC236}">
                  <a16:creationId xmlns:a16="http://schemas.microsoft.com/office/drawing/2014/main" id="{089646E0-07AE-D735-183A-9B5B2BC1BBE2}"/>
                </a:ext>
              </a:extLst>
            </p:cNvPr>
            <p:cNvSpPr/>
            <p:nvPr/>
          </p:nvSpPr>
          <p:spPr>
            <a:xfrm>
              <a:off x="1531743" y="2102679"/>
              <a:ext cx="203523" cy="77348"/>
            </a:xfrm>
            <a:custGeom>
              <a:avLst/>
              <a:gdLst>
                <a:gd name="connsiteX0" fmla="*/ 200860 w 203523"/>
                <a:gd name="connsiteY0" fmla="*/ 77348 h 77348"/>
                <a:gd name="connsiteX1" fmla="*/ 2664 w 203523"/>
                <a:gd name="connsiteY1" fmla="*/ 77348 h 77348"/>
                <a:gd name="connsiteX2" fmla="*/ 0 w 203523"/>
                <a:gd name="connsiteY2" fmla="*/ 74685 h 77348"/>
                <a:gd name="connsiteX3" fmla="*/ 0 w 203523"/>
                <a:gd name="connsiteY3" fmla="*/ 2664 h 77348"/>
                <a:gd name="connsiteX4" fmla="*/ 2664 w 203523"/>
                <a:gd name="connsiteY4" fmla="*/ 0 h 77348"/>
                <a:gd name="connsiteX5" fmla="*/ 200860 w 203523"/>
                <a:gd name="connsiteY5" fmla="*/ 0 h 77348"/>
                <a:gd name="connsiteX6" fmla="*/ 203524 w 203523"/>
                <a:gd name="connsiteY6" fmla="*/ 2664 h 77348"/>
                <a:gd name="connsiteX7" fmla="*/ 203524 w 203523"/>
                <a:gd name="connsiteY7" fmla="*/ 74685 h 77348"/>
                <a:gd name="connsiteX8" fmla="*/ 200860 w 203523"/>
                <a:gd name="connsiteY8" fmla="*/ 77348 h 77348"/>
                <a:gd name="connsiteX9" fmla="*/ 5328 w 203523"/>
                <a:gd name="connsiteY9" fmla="*/ 72021 h 77348"/>
                <a:gd name="connsiteX10" fmla="*/ 198196 w 203523"/>
                <a:gd name="connsiteY10" fmla="*/ 72021 h 77348"/>
                <a:gd name="connsiteX11" fmla="*/ 198196 w 203523"/>
                <a:gd name="connsiteY11" fmla="*/ 5327 h 77348"/>
                <a:gd name="connsiteX12" fmla="*/ 5328 w 203523"/>
                <a:gd name="connsiteY12" fmla="*/ 5327 h 77348"/>
                <a:gd name="connsiteX13" fmla="*/ 5328 w 203523"/>
                <a:gd name="connsiteY13" fmla="*/ 72021 h 7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523" h="77348">
                  <a:moveTo>
                    <a:pt x="200860" y="77348"/>
                  </a:moveTo>
                  <a:lnTo>
                    <a:pt x="2664" y="77348"/>
                  </a:lnTo>
                  <a:cubicBezTo>
                    <a:pt x="1172" y="77348"/>
                    <a:pt x="0" y="76176"/>
                    <a:pt x="0" y="74685"/>
                  </a:cubicBezTo>
                  <a:lnTo>
                    <a:pt x="0" y="2664"/>
                  </a:lnTo>
                  <a:cubicBezTo>
                    <a:pt x="0" y="1172"/>
                    <a:pt x="1172" y="0"/>
                    <a:pt x="2664" y="0"/>
                  </a:cubicBezTo>
                  <a:lnTo>
                    <a:pt x="200860" y="0"/>
                  </a:lnTo>
                  <a:cubicBezTo>
                    <a:pt x="202352" y="0"/>
                    <a:pt x="203524" y="1172"/>
                    <a:pt x="203524" y="2664"/>
                  </a:cubicBezTo>
                  <a:lnTo>
                    <a:pt x="203524" y="74685"/>
                  </a:lnTo>
                  <a:cubicBezTo>
                    <a:pt x="203524" y="76176"/>
                    <a:pt x="202352" y="77348"/>
                    <a:pt x="200860" y="77348"/>
                  </a:cubicBezTo>
                  <a:close/>
                  <a:moveTo>
                    <a:pt x="5328" y="72021"/>
                  </a:moveTo>
                  <a:lnTo>
                    <a:pt x="198196" y="72021"/>
                  </a:lnTo>
                  <a:lnTo>
                    <a:pt x="198196" y="5327"/>
                  </a:lnTo>
                  <a:lnTo>
                    <a:pt x="5328" y="5327"/>
                  </a:lnTo>
                  <a:lnTo>
                    <a:pt x="5328" y="72021"/>
                  </a:lnTo>
                  <a:close/>
                </a:path>
              </a:pathLst>
            </a:custGeom>
            <a:solidFill>
              <a:srgbClr val="003A78"/>
            </a:solidFill>
            <a:ln w="1065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041" name="Dowolny kształt 423">
              <a:extLst>
                <a:ext uri="{FF2B5EF4-FFF2-40B4-BE49-F238E27FC236}">
                  <a16:creationId xmlns:a16="http://schemas.microsoft.com/office/drawing/2014/main" id="{0B3133D1-CDFF-80F2-6A64-21D61DF4ACA3}"/>
                </a:ext>
              </a:extLst>
            </p:cNvPr>
            <p:cNvSpPr/>
            <p:nvPr/>
          </p:nvSpPr>
          <p:spPr>
            <a:xfrm>
              <a:off x="1414637" y="2012653"/>
              <a:ext cx="203523" cy="77348"/>
            </a:xfrm>
            <a:custGeom>
              <a:avLst/>
              <a:gdLst>
                <a:gd name="connsiteX0" fmla="*/ 200860 w 203523"/>
                <a:gd name="connsiteY0" fmla="*/ 77348 h 77348"/>
                <a:gd name="connsiteX1" fmla="*/ 2664 w 203523"/>
                <a:gd name="connsiteY1" fmla="*/ 77348 h 77348"/>
                <a:gd name="connsiteX2" fmla="*/ 0 w 203523"/>
                <a:gd name="connsiteY2" fmla="*/ 74685 h 77348"/>
                <a:gd name="connsiteX3" fmla="*/ 0 w 203523"/>
                <a:gd name="connsiteY3" fmla="*/ 2664 h 77348"/>
                <a:gd name="connsiteX4" fmla="*/ 2664 w 203523"/>
                <a:gd name="connsiteY4" fmla="*/ 0 h 77348"/>
                <a:gd name="connsiteX5" fmla="*/ 200860 w 203523"/>
                <a:gd name="connsiteY5" fmla="*/ 0 h 77348"/>
                <a:gd name="connsiteX6" fmla="*/ 203524 w 203523"/>
                <a:gd name="connsiteY6" fmla="*/ 2664 h 77348"/>
                <a:gd name="connsiteX7" fmla="*/ 203524 w 203523"/>
                <a:gd name="connsiteY7" fmla="*/ 74685 h 77348"/>
                <a:gd name="connsiteX8" fmla="*/ 200860 w 203523"/>
                <a:gd name="connsiteY8" fmla="*/ 77348 h 77348"/>
                <a:gd name="connsiteX9" fmla="*/ 5328 w 203523"/>
                <a:gd name="connsiteY9" fmla="*/ 72021 h 77348"/>
                <a:gd name="connsiteX10" fmla="*/ 198196 w 203523"/>
                <a:gd name="connsiteY10" fmla="*/ 72021 h 77348"/>
                <a:gd name="connsiteX11" fmla="*/ 198196 w 203523"/>
                <a:gd name="connsiteY11" fmla="*/ 5221 h 77348"/>
                <a:gd name="connsiteX12" fmla="*/ 5328 w 203523"/>
                <a:gd name="connsiteY12" fmla="*/ 5221 h 77348"/>
                <a:gd name="connsiteX13" fmla="*/ 5328 w 203523"/>
                <a:gd name="connsiteY13" fmla="*/ 72021 h 7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523" h="77348">
                  <a:moveTo>
                    <a:pt x="200860" y="77348"/>
                  </a:moveTo>
                  <a:lnTo>
                    <a:pt x="2664" y="77348"/>
                  </a:lnTo>
                  <a:cubicBezTo>
                    <a:pt x="1172" y="77348"/>
                    <a:pt x="0" y="76176"/>
                    <a:pt x="0" y="74685"/>
                  </a:cubicBezTo>
                  <a:lnTo>
                    <a:pt x="0" y="2664"/>
                  </a:lnTo>
                  <a:cubicBezTo>
                    <a:pt x="0" y="1172"/>
                    <a:pt x="1172" y="0"/>
                    <a:pt x="2664" y="0"/>
                  </a:cubicBezTo>
                  <a:lnTo>
                    <a:pt x="200860" y="0"/>
                  </a:lnTo>
                  <a:cubicBezTo>
                    <a:pt x="202351" y="0"/>
                    <a:pt x="203524" y="1172"/>
                    <a:pt x="203524" y="2664"/>
                  </a:cubicBezTo>
                  <a:lnTo>
                    <a:pt x="203524" y="74685"/>
                  </a:lnTo>
                  <a:cubicBezTo>
                    <a:pt x="203524" y="76070"/>
                    <a:pt x="202351" y="77348"/>
                    <a:pt x="200860" y="77348"/>
                  </a:cubicBezTo>
                  <a:close/>
                  <a:moveTo>
                    <a:pt x="5328" y="72021"/>
                  </a:moveTo>
                  <a:lnTo>
                    <a:pt x="198196" y="72021"/>
                  </a:lnTo>
                  <a:lnTo>
                    <a:pt x="198196" y="5221"/>
                  </a:lnTo>
                  <a:lnTo>
                    <a:pt x="5328" y="5221"/>
                  </a:lnTo>
                  <a:lnTo>
                    <a:pt x="5328" y="72021"/>
                  </a:lnTo>
                  <a:close/>
                </a:path>
              </a:pathLst>
            </a:custGeom>
            <a:solidFill>
              <a:srgbClr val="003A78"/>
            </a:solidFill>
            <a:ln w="1065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042" name="Dowolny kształt 424">
              <a:extLst>
                <a:ext uri="{FF2B5EF4-FFF2-40B4-BE49-F238E27FC236}">
                  <a16:creationId xmlns:a16="http://schemas.microsoft.com/office/drawing/2014/main" id="{8F8E0973-F780-DB84-C703-8F333BF65F42}"/>
                </a:ext>
              </a:extLst>
            </p:cNvPr>
            <p:cNvSpPr/>
            <p:nvPr/>
          </p:nvSpPr>
          <p:spPr>
            <a:xfrm>
              <a:off x="1315539" y="2102679"/>
              <a:ext cx="203523" cy="77348"/>
            </a:xfrm>
            <a:custGeom>
              <a:avLst/>
              <a:gdLst>
                <a:gd name="connsiteX0" fmla="*/ 200860 w 203523"/>
                <a:gd name="connsiteY0" fmla="*/ 77348 h 77348"/>
                <a:gd name="connsiteX1" fmla="*/ 2664 w 203523"/>
                <a:gd name="connsiteY1" fmla="*/ 77348 h 77348"/>
                <a:gd name="connsiteX2" fmla="*/ 0 w 203523"/>
                <a:gd name="connsiteY2" fmla="*/ 74685 h 77348"/>
                <a:gd name="connsiteX3" fmla="*/ 0 w 203523"/>
                <a:gd name="connsiteY3" fmla="*/ 2664 h 77348"/>
                <a:gd name="connsiteX4" fmla="*/ 2664 w 203523"/>
                <a:gd name="connsiteY4" fmla="*/ 0 h 77348"/>
                <a:gd name="connsiteX5" fmla="*/ 200860 w 203523"/>
                <a:gd name="connsiteY5" fmla="*/ 0 h 77348"/>
                <a:gd name="connsiteX6" fmla="*/ 203524 w 203523"/>
                <a:gd name="connsiteY6" fmla="*/ 2664 h 77348"/>
                <a:gd name="connsiteX7" fmla="*/ 203524 w 203523"/>
                <a:gd name="connsiteY7" fmla="*/ 74685 h 77348"/>
                <a:gd name="connsiteX8" fmla="*/ 200860 w 203523"/>
                <a:gd name="connsiteY8" fmla="*/ 77348 h 77348"/>
                <a:gd name="connsiteX9" fmla="*/ 5328 w 203523"/>
                <a:gd name="connsiteY9" fmla="*/ 72021 h 77348"/>
                <a:gd name="connsiteX10" fmla="*/ 198196 w 203523"/>
                <a:gd name="connsiteY10" fmla="*/ 72021 h 77348"/>
                <a:gd name="connsiteX11" fmla="*/ 198196 w 203523"/>
                <a:gd name="connsiteY11" fmla="*/ 5327 h 77348"/>
                <a:gd name="connsiteX12" fmla="*/ 5328 w 203523"/>
                <a:gd name="connsiteY12" fmla="*/ 5327 h 77348"/>
                <a:gd name="connsiteX13" fmla="*/ 5328 w 203523"/>
                <a:gd name="connsiteY13" fmla="*/ 72021 h 7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523" h="77348">
                  <a:moveTo>
                    <a:pt x="200860" y="77348"/>
                  </a:moveTo>
                  <a:lnTo>
                    <a:pt x="2664" y="77348"/>
                  </a:lnTo>
                  <a:cubicBezTo>
                    <a:pt x="1172" y="77348"/>
                    <a:pt x="0" y="76176"/>
                    <a:pt x="0" y="74685"/>
                  </a:cubicBezTo>
                  <a:lnTo>
                    <a:pt x="0" y="2664"/>
                  </a:lnTo>
                  <a:cubicBezTo>
                    <a:pt x="0" y="1172"/>
                    <a:pt x="1172" y="0"/>
                    <a:pt x="2664" y="0"/>
                  </a:cubicBezTo>
                  <a:lnTo>
                    <a:pt x="200860" y="0"/>
                  </a:lnTo>
                  <a:cubicBezTo>
                    <a:pt x="202351" y="0"/>
                    <a:pt x="203524" y="1172"/>
                    <a:pt x="203524" y="2664"/>
                  </a:cubicBezTo>
                  <a:lnTo>
                    <a:pt x="203524" y="74685"/>
                  </a:lnTo>
                  <a:cubicBezTo>
                    <a:pt x="203524" y="76176"/>
                    <a:pt x="202351" y="77348"/>
                    <a:pt x="200860" y="77348"/>
                  </a:cubicBezTo>
                  <a:close/>
                  <a:moveTo>
                    <a:pt x="5328" y="72021"/>
                  </a:moveTo>
                  <a:lnTo>
                    <a:pt x="198196" y="72021"/>
                  </a:lnTo>
                  <a:lnTo>
                    <a:pt x="198196" y="5327"/>
                  </a:lnTo>
                  <a:lnTo>
                    <a:pt x="5328" y="5327"/>
                  </a:lnTo>
                  <a:lnTo>
                    <a:pt x="5328" y="72021"/>
                  </a:lnTo>
                  <a:close/>
                </a:path>
              </a:pathLst>
            </a:custGeom>
            <a:solidFill>
              <a:srgbClr val="003A78"/>
            </a:solidFill>
            <a:ln w="1065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043" name="Dowolny kształt 425">
              <a:extLst>
                <a:ext uri="{FF2B5EF4-FFF2-40B4-BE49-F238E27FC236}">
                  <a16:creationId xmlns:a16="http://schemas.microsoft.com/office/drawing/2014/main" id="{256323ED-8128-D7B1-7336-4E167A5ECFEA}"/>
                </a:ext>
              </a:extLst>
            </p:cNvPr>
            <p:cNvSpPr/>
            <p:nvPr/>
          </p:nvSpPr>
          <p:spPr>
            <a:xfrm>
              <a:off x="1747947" y="2102679"/>
              <a:ext cx="203523" cy="77348"/>
            </a:xfrm>
            <a:custGeom>
              <a:avLst/>
              <a:gdLst>
                <a:gd name="connsiteX0" fmla="*/ 200860 w 203523"/>
                <a:gd name="connsiteY0" fmla="*/ 77348 h 77348"/>
                <a:gd name="connsiteX1" fmla="*/ 2664 w 203523"/>
                <a:gd name="connsiteY1" fmla="*/ 77348 h 77348"/>
                <a:gd name="connsiteX2" fmla="*/ 0 w 203523"/>
                <a:gd name="connsiteY2" fmla="*/ 74685 h 77348"/>
                <a:gd name="connsiteX3" fmla="*/ 0 w 203523"/>
                <a:gd name="connsiteY3" fmla="*/ 2664 h 77348"/>
                <a:gd name="connsiteX4" fmla="*/ 2664 w 203523"/>
                <a:gd name="connsiteY4" fmla="*/ 0 h 77348"/>
                <a:gd name="connsiteX5" fmla="*/ 200860 w 203523"/>
                <a:gd name="connsiteY5" fmla="*/ 0 h 77348"/>
                <a:gd name="connsiteX6" fmla="*/ 203524 w 203523"/>
                <a:gd name="connsiteY6" fmla="*/ 2664 h 77348"/>
                <a:gd name="connsiteX7" fmla="*/ 203524 w 203523"/>
                <a:gd name="connsiteY7" fmla="*/ 74685 h 77348"/>
                <a:gd name="connsiteX8" fmla="*/ 200860 w 203523"/>
                <a:gd name="connsiteY8" fmla="*/ 77348 h 77348"/>
                <a:gd name="connsiteX9" fmla="*/ 5328 w 203523"/>
                <a:gd name="connsiteY9" fmla="*/ 72021 h 77348"/>
                <a:gd name="connsiteX10" fmla="*/ 198196 w 203523"/>
                <a:gd name="connsiteY10" fmla="*/ 72021 h 77348"/>
                <a:gd name="connsiteX11" fmla="*/ 198196 w 203523"/>
                <a:gd name="connsiteY11" fmla="*/ 5327 h 77348"/>
                <a:gd name="connsiteX12" fmla="*/ 5328 w 203523"/>
                <a:gd name="connsiteY12" fmla="*/ 5327 h 77348"/>
                <a:gd name="connsiteX13" fmla="*/ 5328 w 203523"/>
                <a:gd name="connsiteY13" fmla="*/ 72021 h 7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523" h="77348">
                  <a:moveTo>
                    <a:pt x="200860" y="77348"/>
                  </a:moveTo>
                  <a:lnTo>
                    <a:pt x="2664" y="77348"/>
                  </a:lnTo>
                  <a:cubicBezTo>
                    <a:pt x="1172" y="77348"/>
                    <a:pt x="0" y="76176"/>
                    <a:pt x="0" y="74685"/>
                  </a:cubicBezTo>
                  <a:lnTo>
                    <a:pt x="0" y="2664"/>
                  </a:lnTo>
                  <a:cubicBezTo>
                    <a:pt x="0" y="1172"/>
                    <a:pt x="1172" y="0"/>
                    <a:pt x="2664" y="0"/>
                  </a:cubicBezTo>
                  <a:lnTo>
                    <a:pt x="200860" y="0"/>
                  </a:lnTo>
                  <a:cubicBezTo>
                    <a:pt x="202352" y="0"/>
                    <a:pt x="203524" y="1172"/>
                    <a:pt x="203524" y="2664"/>
                  </a:cubicBezTo>
                  <a:lnTo>
                    <a:pt x="203524" y="74685"/>
                  </a:lnTo>
                  <a:cubicBezTo>
                    <a:pt x="203524" y="76176"/>
                    <a:pt x="202352" y="77348"/>
                    <a:pt x="200860" y="77348"/>
                  </a:cubicBezTo>
                  <a:close/>
                  <a:moveTo>
                    <a:pt x="5328" y="72021"/>
                  </a:moveTo>
                  <a:lnTo>
                    <a:pt x="198196" y="72021"/>
                  </a:lnTo>
                  <a:lnTo>
                    <a:pt x="198196" y="5327"/>
                  </a:lnTo>
                  <a:lnTo>
                    <a:pt x="5328" y="5327"/>
                  </a:lnTo>
                  <a:lnTo>
                    <a:pt x="5328" y="72021"/>
                  </a:lnTo>
                  <a:close/>
                </a:path>
              </a:pathLst>
            </a:custGeom>
            <a:solidFill>
              <a:srgbClr val="003A78"/>
            </a:solidFill>
            <a:ln w="1065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044" name="Dowolny kształt 426">
              <a:extLst>
                <a:ext uri="{FF2B5EF4-FFF2-40B4-BE49-F238E27FC236}">
                  <a16:creationId xmlns:a16="http://schemas.microsoft.com/office/drawing/2014/main" id="{C11DB7A7-021B-EBE7-2F1B-0F6F6A57B214}"/>
                </a:ext>
              </a:extLst>
            </p:cNvPr>
            <p:cNvSpPr/>
            <p:nvPr/>
          </p:nvSpPr>
          <p:spPr>
            <a:xfrm>
              <a:off x="1630841" y="2012653"/>
              <a:ext cx="203523" cy="77348"/>
            </a:xfrm>
            <a:custGeom>
              <a:avLst/>
              <a:gdLst>
                <a:gd name="connsiteX0" fmla="*/ 200860 w 203523"/>
                <a:gd name="connsiteY0" fmla="*/ 77348 h 77348"/>
                <a:gd name="connsiteX1" fmla="*/ 2664 w 203523"/>
                <a:gd name="connsiteY1" fmla="*/ 77348 h 77348"/>
                <a:gd name="connsiteX2" fmla="*/ 0 w 203523"/>
                <a:gd name="connsiteY2" fmla="*/ 74685 h 77348"/>
                <a:gd name="connsiteX3" fmla="*/ 0 w 203523"/>
                <a:gd name="connsiteY3" fmla="*/ 2664 h 77348"/>
                <a:gd name="connsiteX4" fmla="*/ 2664 w 203523"/>
                <a:gd name="connsiteY4" fmla="*/ 0 h 77348"/>
                <a:gd name="connsiteX5" fmla="*/ 200860 w 203523"/>
                <a:gd name="connsiteY5" fmla="*/ 0 h 77348"/>
                <a:gd name="connsiteX6" fmla="*/ 203524 w 203523"/>
                <a:gd name="connsiteY6" fmla="*/ 2664 h 77348"/>
                <a:gd name="connsiteX7" fmla="*/ 203524 w 203523"/>
                <a:gd name="connsiteY7" fmla="*/ 74685 h 77348"/>
                <a:gd name="connsiteX8" fmla="*/ 200860 w 203523"/>
                <a:gd name="connsiteY8" fmla="*/ 77348 h 77348"/>
                <a:gd name="connsiteX9" fmla="*/ 5328 w 203523"/>
                <a:gd name="connsiteY9" fmla="*/ 72021 h 77348"/>
                <a:gd name="connsiteX10" fmla="*/ 198196 w 203523"/>
                <a:gd name="connsiteY10" fmla="*/ 72021 h 77348"/>
                <a:gd name="connsiteX11" fmla="*/ 198196 w 203523"/>
                <a:gd name="connsiteY11" fmla="*/ 5221 h 77348"/>
                <a:gd name="connsiteX12" fmla="*/ 5328 w 203523"/>
                <a:gd name="connsiteY12" fmla="*/ 5221 h 77348"/>
                <a:gd name="connsiteX13" fmla="*/ 5328 w 203523"/>
                <a:gd name="connsiteY13" fmla="*/ 72021 h 7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523" h="77348">
                  <a:moveTo>
                    <a:pt x="200860" y="77348"/>
                  </a:moveTo>
                  <a:lnTo>
                    <a:pt x="2664" y="77348"/>
                  </a:lnTo>
                  <a:cubicBezTo>
                    <a:pt x="1172" y="77348"/>
                    <a:pt x="0" y="76176"/>
                    <a:pt x="0" y="74685"/>
                  </a:cubicBezTo>
                  <a:lnTo>
                    <a:pt x="0" y="2664"/>
                  </a:lnTo>
                  <a:cubicBezTo>
                    <a:pt x="0" y="1172"/>
                    <a:pt x="1172" y="0"/>
                    <a:pt x="2664" y="0"/>
                  </a:cubicBezTo>
                  <a:lnTo>
                    <a:pt x="200860" y="0"/>
                  </a:lnTo>
                  <a:cubicBezTo>
                    <a:pt x="202352" y="0"/>
                    <a:pt x="203524" y="1172"/>
                    <a:pt x="203524" y="2664"/>
                  </a:cubicBezTo>
                  <a:lnTo>
                    <a:pt x="203524" y="74685"/>
                  </a:lnTo>
                  <a:cubicBezTo>
                    <a:pt x="203524" y="76070"/>
                    <a:pt x="202352" y="77348"/>
                    <a:pt x="200860" y="77348"/>
                  </a:cubicBezTo>
                  <a:close/>
                  <a:moveTo>
                    <a:pt x="5328" y="72021"/>
                  </a:moveTo>
                  <a:lnTo>
                    <a:pt x="198196" y="72021"/>
                  </a:lnTo>
                  <a:lnTo>
                    <a:pt x="198196" y="5221"/>
                  </a:lnTo>
                  <a:lnTo>
                    <a:pt x="5328" y="5221"/>
                  </a:lnTo>
                  <a:lnTo>
                    <a:pt x="5328" y="72021"/>
                  </a:lnTo>
                  <a:close/>
                </a:path>
              </a:pathLst>
            </a:custGeom>
            <a:solidFill>
              <a:srgbClr val="003A78"/>
            </a:solidFill>
            <a:ln w="1065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045" name="Dowolny kształt 427">
              <a:extLst>
                <a:ext uri="{FF2B5EF4-FFF2-40B4-BE49-F238E27FC236}">
                  <a16:creationId xmlns:a16="http://schemas.microsoft.com/office/drawing/2014/main" id="{74DCF421-7781-491B-061C-CB46A537D0E0}"/>
                </a:ext>
              </a:extLst>
            </p:cNvPr>
            <p:cNvSpPr/>
            <p:nvPr/>
          </p:nvSpPr>
          <p:spPr>
            <a:xfrm>
              <a:off x="1315539" y="1922519"/>
              <a:ext cx="203523" cy="77348"/>
            </a:xfrm>
            <a:custGeom>
              <a:avLst/>
              <a:gdLst>
                <a:gd name="connsiteX0" fmla="*/ 200860 w 203523"/>
                <a:gd name="connsiteY0" fmla="*/ 77348 h 77348"/>
                <a:gd name="connsiteX1" fmla="*/ 2664 w 203523"/>
                <a:gd name="connsiteY1" fmla="*/ 77348 h 77348"/>
                <a:gd name="connsiteX2" fmla="*/ 0 w 203523"/>
                <a:gd name="connsiteY2" fmla="*/ 74685 h 77348"/>
                <a:gd name="connsiteX3" fmla="*/ 0 w 203523"/>
                <a:gd name="connsiteY3" fmla="*/ 2664 h 77348"/>
                <a:gd name="connsiteX4" fmla="*/ 2664 w 203523"/>
                <a:gd name="connsiteY4" fmla="*/ 0 h 77348"/>
                <a:gd name="connsiteX5" fmla="*/ 200860 w 203523"/>
                <a:gd name="connsiteY5" fmla="*/ 0 h 77348"/>
                <a:gd name="connsiteX6" fmla="*/ 203524 w 203523"/>
                <a:gd name="connsiteY6" fmla="*/ 2664 h 77348"/>
                <a:gd name="connsiteX7" fmla="*/ 203524 w 203523"/>
                <a:gd name="connsiteY7" fmla="*/ 74685 h 77348"/>
                <a:gd name="connsiteX8" fmla="*/ 200860 w 203523"/>
                <a:gd name="connsiteY8" fmla="*/ 77348 h 77348"/>
                <a:gd name="connsiteX9" fmla="*/ 5328 w 203523"/>
                <a:gd name="connsiteY9" fmla="*/ 72021 h 77348"/>
                <a:gd name="connsiteX10" fmla="*/ 198196 w 203523"/>
                <a:gd name="connsiteY10" fmla="*/ 72021 h 77348"/>
                <a:gd name="connsiteX11" fmla="*/ 198196 w 203523"/>
                <a:gd name="connsiteY11" fmla="*/ 5327 h 77348"/>
                <a:gd name="connsiteX12" fmla="*/ 5328 w 203523"/>
                <a:gd name="connsiteY12" fmla="*/ 5327 h 77348"/>
                <a:gd name="connsiteX13" fmla="*/ 5328 w 203523"/>
                <a:gd name="connsiteY13" fmla="*/ 72021 h 7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523" h="77348">
                  <a:moveTo>
                    <a:pt x="200860" y="77348"/>
                  </a:moveTo>
                  <a:lnTo>
                    <a:pt x="2664" y="77348"/>
                  </a:lnTo>
                  <a:cubicBezTo>
                    <a:pt x="1172" y="77348"/>
                    <a:pt x="0" y="76176"/>
                    <a:pt x="0" y="74685"/>
                  </a:cubicBezTo>
                  <a:lnTo>
                    <a:pt x="0" y="2664"/>
                  </a:lnTo>
                  <a:cubicBezTo>
                    <a:pt x="0" y="1172"/>
                    <a:pt x="1172" y="0"/>
                    <a:pt x="2664" y="0"/>
                  </a:cubicBezTo>
                  <a:lnTo>
                    <a:pt x="200860" y="0"/>
                  </a:lnTo>
                  <a:cubicBezTo>
                    <a:pt x="202351" y="0"/>
                    <a:pt x="203524" y="1172"/>
                    <a:pt x="203524" y="2664"/>
                  </a:cubicBezTo>
                  <a:lnTo>
                    <a:pt x="203524" y="74685"/>
                  </a:lnTo>
                  <a:cubicBezTo>
                    <a:pt x="203524" y="76176"/>
                    <a:pt x="202351" y="77348"/>
                    <a:pt x="200860" y="77348"/>
                  </a:cubicBezTo>
                  <a:close/>
                  <a:moveTo>
                    <a:pt x="5328" y="72021"/>
                  </a:moveTo>
                  <a:lnTo>
                    <a:pt x="198196" y="72021"/>
                  </a:lnTo>
                  <a:lnTo>
                    <a:pt x="198196" y="5327"/>
                  </a:lnTo>
                  <a:lnTo>
                    <a:pt x="5328" y="5327"/>
                  </a:lnTo>
                  <a:lnTo>
                    <a:pt x="5328" y="72021"/>
                  </a:lnTo>
                  <a:close/>
                </a:path>
              </a:pathLst>
            </a:custGeom>
            <a:solidFill>
              <a:srgbClr val="003A78"/>
            </a:solidFill>
            <a:ln w="1065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046" name="Dowolny kształt 428">
              <a:extLst>
                <a:ext uri="{FF2B5EF4-FFF2-40B4-BE49-F238E27FC236}">
                  <a16:creationId xmlns:a16="http://schemas.microsoft.com/office/drawing/2014/main" id="{F9B55AF7-AC87-BDE3-435C-98DCC72100D2}"/>
                </a:ext>
              </a:extLst>
            </p:cNvPr>
            <p:cNvSpPr/>
            <p:nvPr/>
          </p:nvSpPr>
          <p:spPr>
            <a:xfrm>
              <a:off x="1315539" y="2012653"/>
              <a:ext cx="86417" cy="77348"/>
            </a:xfrm>
            <a:custGeom>
              <a:avLst/>
              <a:gdLst>
                <a:gd name="connsiteX0" fmla="*/ 83754 w 86417"/>
                <a:gd name="connsiteY0" fmla="*/ 77348 h 77348"/>
                <a:gd name="connsiteX1" fmla="*/ 2664 w 86417"/>
                <a:gd name="connsiteY1" fmla="*/ 77348 h 77348"/>
                <a:gd name="connsiteX2" fmla="*/ 0 w 86417"/>
                <a:gd name="connsiteY2" fmla="*/ 74685 h 77348"/>
                <a:gd name="connsiteX3" fmla="*/ 0 w 86417"/>
                <a:gd name="connsiteY3" fmla="*/ 2664 h 77348"/>
                <a:gd name="connsiteX4" fmla="*/ 2664 w 86417"/>
                <a:gd name="connsiteY4" fmla="*/ 0 h 77348"/>
                <a:gd name="connsiteX5" fmla="*/ 83754 w 86417"/>
                <a:gd name="connsiteY5" fmla="*/ 0 h 77348"/>
                <a:gd name="connsiteX6" fmla="*/ 86418 w 86417"/>
                <a:gd name="connsiteY6" fmla="*/ 2664 h 77348"/>
                <a:gd name="connsiteX7" fmla="*/ 86418 w 86417"/>
                <a:gd name="connsiteY7" fmla="*/ 74685 h 77348"/>
                <a:gd name="connsiteX8" fmla="*/ 83754 w 86417"/>
                <a:gd name="connsiteY8" fmla="*/ 77348 h 77348"/>
                <a:gd name="connsiteX9" fmla="*/ 5328 w 86417"/>
                <a:gd name="connsiteY9" fmla="*/ 72021 h 77348"/>
                <a:gd name="connsiteX10" fmla="*/ 81090 w 86417"/>
                <a:gd name="connsiteY10" fmla="*/ 72021 h 77348"/>
                <a:gd name="connsiteX11" fmla="*/ 81090 w 86417"/>
                <a:gd name="connsiteY11" fmla="*/ 5221 h 77348"/>
                <a:gd name="connsiteX12" fmla="*/ 5328 w 86417"/>
                <a:gd name="connsiteY12" fmla="*/ 5221 h 77348"/>
                <a:gd name="connsiteX13" fmla="*/ 5328 w 86417"/>
                <a:gd name="connsiteY13" fmla="*/ 72021 h 7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417" h="77348">
                  <a:moveTo>
                    <a:pt x="83754" y="77348"/>
                  </a:moveTo>
                  <a:lnTo>
                    <a:pt x="2664" y="77348"/>
                  </a:lnTo>
                  <a:cubicBezTo>
                    <a:pt x="1172" y="77348"/>
                    <a:pt x="0" y="76176"/>
                    <a:pt x="0" y="74685"/>
                  </a:cubicBezTo>
                  <a:lnTo>
                    <a:pt x="0" y="2664"/>
                  </a:lnTo>
                  <a:cubicBezTo>
                    <a:pt x="0" y="1172"/>
                    <a:pt x="1172" y="0"/>
                    <a:pt x="2664" y="0"/>
                  </a:cubicBezTo>
                  <a:lnTo>
                    <a:pt x="83754" y="0"/>
                  </a:lnTo>
                  <a:cubicBezTo>
                    <a:pt x="85245" y="0"/>
                    <a:pt x="86418" y="1172"/>
                    <a:pt x="86418" y="2664"/>
                  </a:cubicBezTo>
                  <a:lnTo>
                    <a:pt x="86418" y="74685"/>
                  </a:lnTo>
                  <a:cubicBezTo>
                    <a:pt x="86418" y="76070"/>
                    <a:pt x="85245" y="77348"/>
                    <a:pt x="83754" y="77348"/>
                  </a:cubicBezTo>
                  <a:close/>
                  <a:moveTo>
                    <a:pt x="5328" y="72021"/>
                  </a:moveTo>
                  <a:lnTo>
                    <a:pt x="81090" y="72021"/>
                  </a:lnTo>
                  <a:lnTo>
                    <a:pt x="81090" y="5221"/>
                  </a:lnTo>
                  <a:lnTo>
                    <a:pt x="5328" y="5221"/>
                  </a:lnTo>
                  <a:lnTo>
                    <a:pt x="5328" y="72021"/>
                  </a:lnTo>
                  <a:close/>
                </a:path>
              </a:pathLst>
            </a:custGeom>
            <a:solidFill>
              <a:srgbClr val="003A78"/>
            </a:solidFill>
            <a:ln w="1065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047" name="Dowolny kształt 429">
              <a:extLst>
                <a:ext uri="{FF2B5EF4-FFF2-40B4-BE49-F238E27FC236}">
                  <a16:creationId xmlns:a16="http://schemas.microsoft.com/office/drawing/2014/main" id="{2A3CFF13-112D-D22A-9F33-B4D965AFD298}"/>
                </a:ext>
              </a:extLst>
            </p:cNvPr>
            <p:cNvSpPr/>
            <p:nvPr/>
          </p:nvSpPr>
          <p:spPr>
            <a:xfrm>
              <a:off x="1315539" y="1832493"/>
              <a:ext cx="86417" cy="77348"/>
            </a:xfrm>
            <a:custGeom>
              <a:avLst/>
              <a:gdLst>
                <a:gd name="connsiteX0" fmla="*/ 83754 w 86417"/>
                <a:gd name="connsiteY0" fmla="*/ 77348 h 77348"/>
                <a:gd name="connsiteX1" fmla="*/ 2664 w 86417"/>
                <a:gd name="connsiteY1" fmla="*/ 77348 h 77348"/>
                <a:gd name="connsiteX2" fmla="*/ 0 w 86417"/>
                <a:gd name="connsiteY2" fmla="*/ 74685 h 77348"/>
                <a:gd name="connsiteX3" fmla="*/ 0 w 86417"/>
                <a:gd name="connsiteY3" fmla="*/ 2664 h 77348"/>
                <a:gd name="connsiteX4" fmla="*/ 2664 w 86417"/>
                <a:gd name="connsiteY4" fmla="*/ 0 h 77348"/>
                <a:gd name="connsiteX5" fmla="*/ 83754 w 86417"/>
                <a:gd name="connsiteY5" fmla="*/ 0 h 77348"/>
                <a:gd name="connsiteX6" fmla="*/ 86418 w 86417"/>
                <a:gd name="connsiteY6" fmla="*/ 2664 h 77348"/>
                <a:gd name="connsiteX7" fmla="*/ 86418 w 86417"/>
                <a:gd name="connsiteY7" fmla="*/ 74685 h 77348"/>
                <a:gd name="connsiteX8" fmla="*/ 83754 w 86417"/>
                <a:gd name="connsiteY8" fmla="*/ 77348 h 77348"/>
                <a:gd name="connsiteX9" fmla="*/ 5328 w 86417"/>
                <a:gd name="connsiteY9" fmla="*/ 72021 h 77348"/>
                <a:gd name="connsiteX10" fmla="*/ 81090 w 86417"/>
                <a:gd name="connsiteY10" fmla="*/ 72021 h 77348"/>
                <a:gd name="connsiteX11" fmla="*/ 81090 w 86417"/>
                <a:gd name="connsiteY11" fmla="*/ 5327 h 77348"/>
                <a:gd name="connsiteX12" fmla="*/ 5328 w 86417"/>
                <a:gd name="connsiteY12" fmla="*/ 5327 h 77348"/>
                <a:gd name="connsiteX13" fmla="*/ 5328 w 86417"/>
                <a:gd name="connsiteY13" fmla="*/ 72021 h 7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417" h="77348">
                  <a:moveTo>
                    <a:pt x="83754" y="77348"/>
                  </a:moveTo>
                  <a:lnTo>
                    <a:pt x="2664" y="77348"/>
                  </a:lnTo>
                  <a:cubicBezTo>
                    <a:pt x="1172" y="77348"/>
                    <a:pt x="0" y="76176"/>
                    <a:pt x="0" y="74685"/>
                  </a:cubicBezTo>
                  <a:lnTo>
                    <a:pt x="0" y="2664"/>
                  </a:lnTo>
                  <a:cubicBezTo>
                    <a:pt x="0" y="1172"/>
                    <a:pt x="1172" y="0"/>
                    <a:pt x="2664" y="0"/>
                  </a:cubicBezTo>
                  <a:lnTo>
                    <a:pt x="83754" y="0"/>
                  </a:lnTo>
                  <a:cubicBezTo>
                    <a:pt x="85245" y="0"/>
                    <a:pt x="86418" y="1172"/>
                    <a:pt x="86418" y="2664"/>
                  </a:cubicBezTo>
                  <a:lnTo>
                    <a:pt x="86418" y="74685"/>
                  </a:lnTo>
                  <a:cubicBezTo>
                    <a:pt x="86418" y="76176"/>
                    <a:pt x="85245" y="77348"/>
                    <a:pt x="83754" y="77348"/>
                  </a:cubicBezTo>
                  <a:close/>
                  <a:moveTo>
                    <a:pt x="5328" y="72021"/>
                  </a:moveTo>
                  <a:lnTo>
                    <a:pt x="81090" y="72021"/>
                  </a:lnTo>
                  <a:lnTo>
                    <a:pt x="81090" y="5327"/>
                  </a:lnTo>
                  <a:lnTo>
                    <a:pt x="5328" y="5327"/>
                  </a:lnTo>
                  <a:lnTo>
                    <a:pt x="5328" y="72021"/>
                  </a:lnTo>
                  <a:close/>
                </a:path>
              </a:pathLst>
            </a:custGeom>
            <a:solidFill>
              <a:srgbClr val="003A78"/>
            </a:solidFill>
            <a:ln w="1065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  <p:sp>
          <p:nvSpPr>
            <p:cNvPr id="1048" name="Dowolny kształt 430">
              <a:extLst>
                <a:ext uri="{FF2B5EF4-FFF2-40B4-BE49-F238E27FC236}">
                  <a16:creationId xmlns:a16="http://schemas.microsoft.com/office/drawing/2014/main" id="{33AAC92A-D4CB-1707-4057-341AC4D03458}"/>
                </a:ext>
              </a:extLst>
            </p:cNvPr>
            <p:cNvSpPr/>
            <p:nvPr/>
          </p:nvSpPr>
          <p:spPr>
            <a:xfrm>
              <a:off x="1531743" y="1922519"/>
              <a:ext cx="203523" cy="77348"/>
            </a:xfrm>
            <a:custGeom>
              <a:avLst/>
              <a:gdLst>
                <a:gd name="connsiteX0" fmla="*/ 200860 w 203523"/>
                <a:gd name="connsiteY0" fmla="*/ 77348 h 77348"/>
                <a:gd name="connsiteX1" fmla="*/ 2664 w 203523"/>
                <a:gd name="connsiteY1" fmla="*/ 77348 h 77348"/>
                <a:gd name="connsiteX2" fmla="*/ 0 w 203523"/>
                <a:gd name="connsiteY2" fmla="*/ 74685 h 77348"/>
                <a:gd name="connsiteX3" fmla="*/ 0 w 203523"/>
                <a:gd name="connsiteY3" fmla="*/ 2664 h 77348"/>
                <a:gd name="connsiteX4" fmla="*/ 2664 w 203523"/>
                <a:gd name="connsiteY4" fmla="*/ 0 h 77348"/>
                <a:gd name="connsiteX5" fmla="*/ 200860 w 203523"/>
                <a:gd name="connsiteY5" fmla="*/ 0 h 77348"/>
                <a:gd name="connsiteX6" fmla="*/ 203524 w 203523"/>
                <a:gd name="connsiteY6" fmla="*/ 2664 h 77348"/>
                <a:gd name="connsiteX7" fmla="*/ 203524 w 203523"/>
                <a:gd name="connsiteY7" fmla="*/ 74685 h 77348"/>
                <a:gd name="connsiteX8" fmla="*/ 200860 w 203523"/>
                <a:gd name="connsiteY8" fmla="*/ 77348 h 77348"/>
                <a:gd name="connsiteX9" fmla="*/ 5328 w 203523"/>
                <a:gd name="connsiteY9" fmla="*/ 72021 h 77348"/>
                <a:gd name="connsiteX10" fmla="*/ 198196 w 203523"/>
                <a:gd name="connsiteY10" fmla="*/ 72021 h 77348"/>
                <a:gd name="connsiteX11" fmla="*/ 198196 w 203523"/>
                <a:gd name="connsiteY11" fmla="*/ 5327 h 77348"/>
                <a:gd name="connsiteX12" fmla="*/ 5328 w 203523"/>
                <a:gd name="connsiteY12" fmla="*/ 5327 h 77348"/>
                <a:gd name="connsiteX13" fmla="*/ 5328 w 203523"/>
                <a:gd name="connsiteY13" fmla="*/ 72021 h 7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523" h="77348">
                  <a:moveTo>
                    <a:pt x="200860" y="77348"/>
                  </a:moveTo>
                  <a:lnTo>
                    <a:pt x="2664" y="77348"/>
                  </a:lnTo>
                  <a:cubicBezTo>
                    <a:pt x="1172" y="77348"/>
                    <a:pt x="0" y="76176"/>
                    <a:pt x="0" y="74685"/>
                  </a:cubicBezTo>
                  <a:lnTo>
                    <a:pt x="0" y="2664"/>
                  </a:lnTo>
                  <a:cubicBezTo>
                    <a:pt x="0" y="1172"/>
                    <a:pt x="1172" y="0"/>
                    <a:pt x="2664" y="0"/>
                  </a:cubicBezTo>
                  <a:lnTo>
                    <a:pt x="200860" y="0"/>
                  </a:lnTo>
                  <a:cubicBezTo>
                    <a:pt x="202352" y="0"/>
                    <a:pt x="203524" y="1172"/>
                    <a:pt x="203524" y="2664"/>
                  </a:cubicBezTo>
                  <a:lnTo>
                    <a:pt x="203524" y="74685"/>
                  </a:lnTo>
                  <a:cubicBezTo>
                    <a:pt x="203524" y="76176"/>
                    <a:pt x="202352" y="77348"/>
                    <a:pt x="200860" y="77348"/>
                  </a:cubicBezTo>
                  <a:close/>
                  <a:moveTo>
                    <a:pt x="5328" y="72021"/>
                  </a:moveTo>
                  <a:lnTo>
                    <a:pt x="198196" y="72021"/>
                  </a:lnTo>
                  <a:lnTo>
                    <a:pt x="198196" y="5327"/>
                  </a:lnTo>
                  <a:lnTo>
                    <a:pt x="5328" y="5327"/>
                  </a:lnTo>
                  <a:lnTo>
                    <a:pt x="5328" y="72021"/>
                  </a:lnTo>
                  <a:close/>
                </a:path>
              </a:pathLst>
            </a:custGeom>
            <a:solidFill>
              <a:srgbClr val="003A78"/>
            </a:solidFill>
            <a:ln w="1065" cap="flat">
              <a:solidFill>
                <a:srgbClr val="008C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sz="1539"/>
            </a:p>
          </p:txBody>
        </p:sp>
      </p:grpSp>
      <p:pic>
        <p:nvPicPr>
          <p:cNvPr id="1050" name="Grafika 1049">
            <a:extLst>
              <a:ext uri="{FF2B5EF4-FFF2-40B4-BE49-F238E27FC236}">
                <a16:creationId xmlns:a16="http://schemas.microsoft.com/office/drawing/2014/main" id="{09BCA180-4539-D999-2C71-0DC7C143223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956735" y="3174575"/>
            <a:ext cx="456182" cy="456182"/>
          </a:xfrm>
          <a:prstGeom prst="rect">
            <a:avLst/>
          </a:prstGeom>
        </p:spPr>
      </p:pic>
      <p:sp>
        <p:nvSpPr>
          <p:cNvPr id="1051" name="Dowolny kształt 230">
            <a:extLst>
              <a:ext uri="{FF2B5EF4-FFF2-40B4-BE49-F238E27FC236}">
                <a16:creationId xmlns:a16="http://schemas.microsoft.com/office/drawing/2014/main" id="{F04A2FBB-8270-09F9-33B5-F6527D8F8DCF}"/>
              </a:ext>
            </a:extLst>
          </p:cNvPr>
          <p:cNvSpPr/>
          <p:nvPr/>
        </p:nvSpPr>
        <p:spPr>
          <a:xfrm>
            <a:off x="8136274" y="5138650"/>
            <a:ext cx="371543" cy="352672"/>
          </a:xfrm>
          <a:custGeom>
            <a:avLst/>
            <a:gdLst>
              <a:gd name="connsiteX0" fmla="*/ 480971 w 481737"/>
              <a:gd name="connsiteY0" fmla="*/ 206475 h 457270"/>
              <a:gd name="connsiteX1" fmla="*/ 242709 w 481737"/>
              <a:gd name="connsiteY1" fmla="*/ 639 h 457270"/>
              <a:gd name="connsiteX2" fmla="*/ 239193 w 481737"/>
              <a:gd name="connsiteY2" fmla="*/ 639 h 457270"/>
              <a:gd name="connsiteX3" fmla="*/ 932 w 481737"/>
              <a:gd name="connsiteY3" fmla="*/ 206475 h 457270"/>
              <a:gd name="connsiteX4" fmla="*/ 613 w 481737"/>
              <a:gd name="connsiteY4" fmla="*/ 210204 h 457270"/>
              <a:gd name="connsiteX5" fmla="*/ 32153 w 481737"/>
              <a:gd name="connsiteY5" fmla="*/ 246747 h 457270"/>
              <a:gd name="connsiteX6" fmla="*/ 33965 w 481737"/>
              <a:gd name="connsiteY6" fmla="*/ 247706 h 457270"/>
              <a:gd name="connsiteX7" fmla="*/ 35883 w 481737"/>
              <a:gd name="connsiteY7" fmla="*/ 247067 h 457270"/>
              <a:gd name="connsiteX8" fmla="*/ 71899 w 481737"/>
              <a:gd name="connsiteY8" fmla="*/ 215957 h 457270"/>
              <a:gd name="connsiteX9" fmla="*/ 71899 w 481737"/>
              <a:gd name="connsiteY9" fmla="*/ 454501 h 457270"/>
              <a:gd name="connsiteX10" fmla="*/ 74563 w 481737"/>
              <a:gd name="connsiteY10" fmla="*/ 457164 h 457270"/>
              <a:gd name="connsiteX11" fmla="*/ 161833 w 481737"/>
              <a:gd name="connsiteY11" fmla="*/ 457164 h 457270"/>
              <a:gd name="connsiteX12" fmla="*/ 203177 w 481737"/>
              <a:gd name="connsiteY12" fmla="*/ 457164 h 457270"/>
              <a:gd name="connsiteX13" fmla="*/ 280004 w 481737"/>
              <a:gd name="connsiteY13" fmla="*/ 457164 h 457270"/>
              <a:gd name="connsiteX14" fmla="*/ 282668 w 481737"/>
              <a:gd name="connsiteY14" fmla="*/ 454501 h 457270"/>
              <a:gd name="connsiteX15" fmla="*/ 282668 w 481737"/>
              <a:gd name="connsiteY15" fmla="*/ 291281 h 457270"/>
              <a:gd name="connsiteX16" fmla="*/ 281816 w 481737"/>
              <a:gd name="connsiteY16" fmla="*/ 289363 h 457270"/>
              <a:gd name="connsiteX17" fmla="*/ 279898 w 481737"/>
              <a:gd name="connsiteY17" fmla="*/ 288618 h 457270"/>
              <a:gd name="connsiteX18" fmla="*/ 236742 w 481737"/>
              <a:gd name="connsiteY18" fmla="*/ 270932 h 457270"/>
              <a:gd name="connsiteX19" fmla="*/ 226939 w 481737"/>
              <a:gd name="connsiteY19" fmla="*/ 241847 h 457270"/>
              <a:gd name="connsiteX20" fmla="*/ 226939 w 481737"/>
              <a:gd name="connsiteY20" fmla="*/ 190175 h 457270"/>
              <a:gd name="connsiteX21" fmla="*/ 240578 w 481737"/>
              <a:gd name="connsiteY21" fmla="*/ 176751 h 457270"/>
              <a:gd name="connsiteX22" fmla="*/ 248250 w 481737"/>
              <a:gd name="connsiteY22" fmla="*/ 176751 h 457270"/>
              <a:gd name="connsiteX23" fmla="*/ 250168 w 481737"/>
              <a:gd name="connsiteY23" fmla="*/ 176005 h 457270"/>
              <a:gd name="connsiteX24" fmla="*/ 250914 w 481737"/>
              <a:gd name="connsiteY24" fmla="*/ 174087 h 457270"/>
              <a:gd name="connsiteX25" fmla="*/ 250914 w 481737"/>
              <a:gd name="connsiteY25" fmla="*/ 156721 h 457270"/>
              <a:gd name="connsiteX26" fmla="*/ 251021 w 481737"/>
              <a:gd name="connsiteY26" fmla="*/ 134347 h 457270"/>
              <a:gd name="connsiteX27" fmla="*/ 256455 w 481737"/>
              <a:gd name="connsiteY27" fmla="*/ 126783 h 457270"/>
              <a:gd name="connsiteX28" fmla="*/ 260079 w 481737"/>
              <a:gd name="connsiteY28" fmla="*/ 126783 h 457270"/>
              <a:gd name="connsiteX29" fmla="*/ 270202 w 481737"/>
              <a:gd name="connsiteY29" fmla="*/ 128061 h 457270"/>
              <a:gd name="connsiteX30" fmla="*/ 272012 w 481737"/>
              <a:gd name="connsiteY30" fmla="*/ 145747 h 457270"/>
              <a:gd name="connsiteX31" fmla="*/ 271906 w 481737"/>
              <a:gd name="connsiteY31" fmla="*/ 165990 h 457270"/>
              <a:gd name="connsiteX32" fmla="*/ 271906 w 481737"/>
              <a:gd name="connsiteY32" fmla="*/ 174194 h 457270"/>
              <a:gd name="connsiteX33" fmla="*/ 272652 w 481737"/>
              <a:gd name="connsiteY33" fmla="*/ 176111 h 457270"/>
              <a:gd name="connsiteX34" fmla="*/ 274570 w 481737"/>
              <a:gd name="connsiteY34" fmla="*/ 176857 h 457270"/>
              <a:gd name="connsiteX35" fmla="*/ 320496 w 481737"/>
              <a:gd name="connsiteY35" fmla="*/ 176857 h 457270"/>
              <a:gd name="connsiteX36" fmla="*/ 322414 w 481737"/>
              <a:gd name="connsiteY36" fmla="*/ 176111 h 457270"/>
              <a:gd name="connsiteX37" fmla="*/ 323160 w 481737"/>
              <a:gd name="connsiteY37" fmla="*/ 174194 h 457270"/>
              <a:gd name="connsiteX38" fmla="*/ 323160 w 481737"/>
              <a:gd name="connsiteY38" fmla="*/ 169399 h 457270"/>
              <a:gd name="connsiteX39" fmla="*/ 323267 w 481737"/>
              <a:gd name="connsiteY39" fmla="*/ 140314 h 457270"/>
              <a:gd name="connsiteX40" fmla="*/ 323267 w 481737"/>
              <a:gd name="connsiteY40" fmla="*/ 135413 h 457270"/>
              <a:gd name="connsiteX41" fmla="*/ 329447 w 481737"/>
              <a:gd name="connsiteY41" fmla="*/ 126889 h 457270"/>
              <a:gd name="connsiteX42" fmla="*/ 342340 w 481737"/>
              <a:gd name="connsiteY42" fmla="*/ 128061 h 457270"/>
              <a:gd name="connsiteX43" fmla="*/ 344365 w 481737"/>
              <a:gd name="connsiteY43" fmla="*/ 145854 h 457270"/>
              <a:gd name="connsiteX44" fmla="*/ 344365 w 481737"/>
              <a:gd name="connsiteY44" fmla="*/ 174300 h 457270"/>
              <a:gd name="connsiteX45" fmla="*/ 345111 w 481737"/>
              <a:gd name="connsiteY45" fmla="*/ 176218 h 457270"/>
              <a:gd name="connsiteX46" fmla="*/ 347029 w 481737"/>
              <a:gd name="connsiteY46" fmla="*/ 176963 h 457270"/>
              <a:gd name="connsiteX47" fmla="*/ 354594 w 481737"/>
              <a:gd name="connsiteY47" fmla="*/ 176963 h 457270"/>
              <a:gd name="connsiteX48" fmla="*/ 368446 w 481737"/>
              <a:gd name="connsiteY48" fmla="*/ 190814 h 457270"/>
              <a:gd name="connsiteX49" fmla="*/ 368446 w 481737"/>
              <a:gd name="connsiteY49" fmla="*/ 239716 h 457270"/>
              <a:gd name="connsiteX50" fmla="*/ 319857 w 481737"/>
              <a:gd name="connsiteY50" fmla="*/ 288725 h 457270"/>
              <a:gd name="connsiteX51" fmla="*/ 315062 w 481737"/>
              <a:gd name="connsiteY51" fmla="*/ 288937 h 457270"/>
              <a:gd name="connsiteX52" fmla="*/ 312504 w 481737"/>
              <a:gd name="connsiteY52" fmla="*/ 291601 h 457270"/>
              <a:gd name="connsiteX53" fmla="*/ 312504 w 481737"/>
              <a:gd name="connsiteY53" fmla="*/ 454607 h 457270"/>
              <a:gd name="connsiteX54" fmla="*/ 315168 w 481737"/>
              <a:gd name="connsiteY54" fmla="*/ 457271 h 457270"/>
              <a:gd name="connsiteX55" fmla="*/ 407127 w 481737"/>
              <a:gd name="connsiteY55" fmla="*/ 457271 h 457270"/>
              <a:gd name="connsiteX56" fmla="*/ 409791 w 481737"/>
              <a:gd name="connsiteY56" fmla="*/ 454607 h 457270"/>
              <a:gd name="connsiteX57" fmla="*/ 409791 w 481737"/>
              <a:gd name="connsiteY57" fmla="*/ 216064 h 457270"/>
              <a:gd name="connsiteX58" fmla="*/ 445807 w 481737"/>
              <a:gd name="connsiteY58" fmla="*/ 247174 h 457270"/>
              <a:gd name="connsiteX59" fmla="*/ 449537 w 481737"/>
              <a:gd name="connsiteY59" fmla="*/ 246854 h 457270"/>
              <a:gd name="connsiteX60" fmla="*/ 481077 w 481737"/>
              <a:gd name="connsiteY60" fmla="*/ 210311 h 457270"/>
              <a:gd name="connsiteX61" fmla="*/ 481717 w 481737"/>
              <a:gd name="connsiteY61" fmla="*/ 208393 h 457270"/>
              <a:gd name="connsiteX62" fmla="*/ 480971 w 481737"/>
              <a:gd name="connsiteY62" fmla="*/ 206475 h 457270"/>
              <a:gd name="connsiteX63" fmla="*/ 134980 w 481737"/>
              <a:gd name="connsiteY63" fmla="*/ 326120 h 457270"/>
              <a:gd name="connsiteX64" fmla="*/ 122940 w 481737"/>
              <a:gd name="connsiteY64" fmla="*/ 315253 h 457270"/>
              <a:gd name="connsiteX65" fmla="*/ 134554 w 481737"/>
              <a:gd name="connsiteY65" fmla="*/ 311204 h 457270"/>
              <a:gd name="connsiteX66" fmla="*/ 147021 w 481737"/>
              <a:gd name="connsiteY66" fmla="*/ 311417 h 457270"/>
              <a:gd name="connsiteX67" fmla="*/ 152989 w 481737"/>
              <a:gd name="connsiteY67" fmla="*/ 311737 h 457270"/>
              <a:gd name="connsiteX68" fmla="*/ 155226 w 481737"/>
              <a:gd name="connsiteY68" fmla="*/ 310565 h 457270"/>
              <a:gd name="connsiteX69" fmla="*/ 155546 w 481737"/>
              <a:gd name="connsiteY69" fmla="*/ 308008 h 457270"/>
              <a:gd name="connsiteX70" fmla="*/ 154694 w 481737"/>
              <a:gd name="connsiteY70" fmla="*/ 305877 h 457270"/>
              <a:gd name="connsiteX71" fmla="*/ 156611 w 481737"/>
              <a:gd name="connsiteY71" fmla="*/ 260171 h 457270"/>
              <a:gd name="connsiteX72" fmla="*/ 203710 w 481737"/>
              <a:gd name="connsiteY72" fmla="*/ 244510 h 457270"/>
              <a:gd name="connsiteX73" fmla="*/ 190603 w 481737"/>
              <a:gd name="connsiteY73" fmla="*/ 268482 h 457270"/>
              <a:gd name="connsiteX74" fmla="*/ 202857 w 481737"/>
              <a:gd name="connsiteY74" fmla="*/ 292453 h 457270"/>
              <a:gd name="connsiteX75" fmla="*/ 208505 w 481737"/>
              <a:gd name="connsiteY75" fmla="*/ 299165 h 457270"/>
              <a:gd name="connsiteX76" fmla="*/ 233119 w 481737"/>
              <a:gd name="connsiteY76" fmla="*/ 329743 h 457270"/>
              <a:gd name="connsiteX77" fmla="*/ 252299 w 481737"/>
              <a:gd name="connsiteY77" fmla="*/ 373530 h 457270"/>
              <a:gd name="connsiteX78" fmla="*/ 214792 w 481737"/>
              <a:gd name="connsiteY78" fmla="*/ 447150 h 457270"/>
              <a:gd name="connsiteX79" fmla="*/ 226619 w 481737"/>
              <a:gd name="connsiteY79" fmla="*/ 426162 h 457270"/>
              <a:gd name="connsiteX80" fmla="*/ 224488 w 481737"/>
              <a:gd name="connsiteY80" fmla="*/ 392175 h 457270"/>
              <a:gd name="connsiteX81" fmla="*/ 221185 w 481737"/>
              <a:gd name="connsiteY81" fmla="*/ 387913 h 457270"/>
              <a:gd name="connsiteX82" fmla="*/ 219267 w 481737"/>
              <a:gd name="connsiteY82" fmla="*/ 385676 h 457270"/>
              <a:gd name="connsiteX83" fmla="*/ 216603 w 481737"/>
              <a:gd name="connsiteY83" fmla="*/ 384717 h 457270"/>
              <a:gd name="connsiteX84" fmla="*/ 214579 w 481737"/>
              <a:gd name="connsiteY84" fmla="*/ 386742 h 457270"/>
              <a:gd name="connsiteX85" fmla="*/ 202964 w 481737"/>
              <a:gd name="connsiteY85" fmla="*/ 399633 h 457270"/>
              <a:gd name="connsiteX86" fmla="*/ 192948 w 481737"/>
              <a:gd name="connsiteY86" fmla="*/ 400805 h 457270"/>
              <a:gd name="connsiteX87" fmla="*/ 196037 w 481737"/>
              <a:gd name="connsiteY87" fmla="*/ 397715 h 457270"/>
              <a:gd name="connsiteX88" fmla="*/ 202325 w 481737"/>
              <a:gd name="connsiteY88" fmla="*/ 366818 h 457270"/>
              <a:gd name="connsiteX89" fmla="*/ 181866 w 481737"/>
              <a:gd name="connsiteY89" fmla="*/ 334643 h 457270"/>
              <a:gd name="connsiteX90" fmla="*/ 180161 w 481737"/>
              <a:gd name="connsiteY90" fmla="*/ 333578 h 457270"/>
              <a:gd name="connsiteX91" fmla="*/ 177603 w 481737"/>
              <a:gd name="connsiteY91" fmla="*/ 333365 h 457270"/>
              <a:gd name="connsiteX92" fmla="*/ 175792 w 481737"/>
              <a:gd name="connsiteY92" fmla="*/ 334430 h 457270"/>
              <a:gd name="connsiteX93" fmla="*/ 175259 w 481737"/>
              <a:gd name="connsiteY93" fmla="*/ 336454 h 457270"/>
              <a:gd name="connsiteX94" fmla="*/ 175792 w 481737"/>
              <a:gd name="connsiteY94" fmla="*/ 339544 h 457270"/>
              <a:gd name="connsiteX95" fmla="*/ 176751 w 481737"/>
              <a:gd name="connsiteY95" fmla="*/ 345936 h 457270"/>
              <a:gd name="connsiteX96" fmla="*/ 166841 w 481737"/>
              <a:gd name="connsiteY96" fmla="*/ 372359 h 457270"/>
              <a:gd name="connsiteX97" fmla="*/ 153734 w 481737"/>
              <a:gd name="connsiteY97" fmla="*/ 386635 h 457270"/>
              <a:gd name="connsiteX98" fmla="*/ 151710 w 481737"/>
              <a:gd name="connsiteY98" fmla="*/ 388766 h 457270"/>
              <a:gd name="connsiteX99" fmla="*/ 139989 w 481737"/>
              <a:gd name="connsiteY99" fmla="*/ 418384 h 457270"/>
              <a:gd name="connsiteX100" fmla="*/ 152882 w 481737"/>
              <a:gd name="connsiteY100" fmla="*/ 448641 h 457270"/>
              <a:gd name="connsiteX101" fmla="*/ 114521 w 481737"/>
              <a:gd name="connsiteY101" fmla="*/ 405386 h 457270"/>
              <a:gd name="connsiteX102" fmla="*/ 124111 w 481737"/>
              <a:gd name="connsiteY102" fmla="*/ 361598 h 457270"/>
              <a:gd name="connsiteX103" fmla="*/ 133809 w 481737"/>
              <a:gd name="connsiteY103" fmla="*/ 346043 h 457270"/>
              <a:gd name="connsiteX104" fmla="*/ 134980 w 481737"/>
              <a:gd name="connsiteY104" fmla="*/ 326120 h 457270"/>
              <a:gd name="connsiteX105" fmla="*/ 163005 w 481737"/>
              <a:gd name="connsiteY105" fmla="*/ 451731 h 457270"/>
              <a:gd name="connsiteX106" fmla="*/ 145530 w 481737"/>
              <a:gd name="connsiteY106" fmla="*/ 417958 h 457270"/>
              <a:gd name="connsiteX107" fmla="*/ 155759 w 481737"/>
              <a:gd name="connsiteY107" fmla="*/ 392281 h 457270"/>
              <a:gd name="connsiteX108" fmla="*/ 157784 w 481737"/>
              <a:gd name="connsiteY108" fmla="*/ 390151 h 457270"/>
              <a:gd name="connsiteX109" fmla="*/ 170997 w 481737"/>
              <a:gd name="connsiteY109" fmla="*/ 375768 h 457270"/>
              <a:gd name="connsiteX110" fmla="*/ 182292 w 481737"/>
              <a:gd name="connsiteY110" fmla="*/ 345297 h 457270"/>
              <a:gd name="connsiteX111" fmla="*/ 181759 w 481737"/>
              <a:gd name="connsiteY111" fmla="*/ 341355 h 457270"/>
              <a:gd name="connsiteX112" fmla="*/ 197210 w 481737"/>
              <a:gd name="connsiteY112" fmla="*/ 367458 h 457270"/>
              <a:gd name="connsiteX113" fmla="*/ 191988 w 481737"/>
              <a:gd name="connsiteY113" fmla="*/ 394199 h 457270"/>
              <a:gd name="connsiteX114" fmla="*/ 188259 w 481737"/>
              <a:gd name="connsiteY114" fmla="*/ 397715 h 457270"/>
              <a:gd name="connsiteX115" fmla="*/ 186022 w 481737"/>
              <a:gd name="connsiteY115" fmla="*/ 399633 h 457270"/>
              <a:gd name="connsiteX116" fmla="*/ 185168 w 481737"/>
              <a:gd name="connsiteY116" fmla="*/ 401977 h 457270"/>
              <a:gd name="connsiteX117" fmla="*/ 186554 w 481737"/>
              <a:gd name="connsiteY117" fmla="*/ 404001 h 457270"/>
              <a:gd name="connsiteX118" fmla="*/ 204775 w 481737"/>
              <a:gd name="connsiteY118" fmla="*/ 404427 h 457270"/>
              <a:gd name="connsiteX119" fmla="*/ 218095 w 481737"/>
              <a:gd name="connsiteY119" fmla="*/ 392495 h 457270"/>
              <a:gd name="connsiteX120" fmla="*/ 219693 w 481737"/>
              <a:gd name="connsiteY120" fmla="*/ 394732 h 457270"/>
              <a:gd name="connsiteX121" fmla="*/ 221398 w 481737"/>
              <a:gd name="connsiteY121" fmla="*/ 424457 h 457270"/>
              <a:gd name="connsiteX122" fmla="*/ 221398 w 481737"/>
              <a:gd name="connsiteY122" fmla="*/ 424457 h 457270"/>
              <a:gd name="connsiteX123" fmla="*/ 202217 w 481737"/>
              <a:gd name="connsiteY123" fmla="*/ 451625 h 457270"/>
              <a:gd name="connsiteX124" fmla="*/ 163005 w 481737"/>
              <a:gd name="connsiteY124" fmla="*/ 451625 h 457270"/>
              <a:gd name="connsiteX125" fmla="*/ 447298 w 481737"/>
              <a:gd name="connsiteY125" fmla="*/ 241314 h 457270"/>
              <a:gd name="connsiteX126" fmla="*/ 408832 w 481737"/>
              <a:gd name="connsiteY126" fmla="*/ 208073 h 457270"/>
              <a:gd name="connsiteX127" fmla="*/ 405954 w 481737"/>
              <a:gd name="connsiteY127" fmla="*/ 207647 h 457270"/>
              <a:gd name="connsiteX128" fmla="*/ 404356 w 481737"/>
              <a:gd name="connsiteY128" fmla="*/ 210097 h 457270"/>
              <a:gd name="connsiteX129" fmla="*/ 404356 w 481737"/>
              <a:gd name="connsiteY129" fmla="*/ 451731 h 457270"/>
              <a:gd name="connsiteX130" fmla="*/ 317726 w 481737"/>
              <a:gd name="connsiteY130" fmla="*/ 451731 h 457270"/>
              <a:gd name="connsiteX131" fmla="*/ 317726 w 481737"/>
              <a:gd name="connsiteY131" fmla="*/ 293838 h 457270"/>
              <a:gd name="connsiteX132" fmla="*/ 319751 w 481737"/>
              <a:gd name="connsiteY132" fmla="*/ 293732 h 457270"/>
              <a:gd name="connsiteX133" fmla="*/ 373562 w 481737"/>
              <a:gd name="connsiteY133" fmla="*/ 239396 h 457270"/>
              <a:gd name="connsiteX134" fmla="*/ 373562 w 481737"/>
              <a:gd name="connsiteY134" fmla="*/ 190494 h 457270"/>
              <a:gd name="connsiteX135" fmla="*/ 354382 w 481737"/>
              <a:gd name="connsiteY135" fmla="*/ 171317 h 457270"/>
              <a:gd name="connsiteX136" fmla="*/ 349479 w 481737"/>
              <a:gd name="connsiteY136" fmla="*/ 171317 h 457270"/>
              <a:gd name="connsiteX137" fmla="*/ 349479 w 481737"/>
              <a:gd name="connsiteY137" fmla="*/ 145534 h 457270"/>
              <a:gd name="connsiteX138" fmla="*/ 345857 w 481737"/>
              <a:gd name="connsiteY138" fmla="*/ 123906 h 457270"/>
              <a:gd name="connsiteX139" fmla="*/ 329127 w 481737"/>
              <a:gd name="connsiteY139" fmla="*/ 121243 h 457270"/>
              <a:gd name="connsiteX140" fmla="*/ 317832 w 481737"/>
              <a:gd name="connsiteY140" fmla="*/ 135200 h 457270"/>
              <a:gd name="connsiteX141" fmla="*/ 317832 w 481737"/>
              <a:gd name="connsiteY141" fmla="*/ 140101 h 457270"/>
              <a:gd name="connsiteX142" fmla="*/ 317726 w 481737"/>
              <a:gd name="connsiteY142" fmla="*/ 169079 h 457270"/>
              <a:gd name="connsiteX143" fmla="*/ 317726 w 481737"/>
              <a:gd name="connsiteY143" fmla="*/ 171317 h 457270"/>
              <a:gd name="connsiteX144" fmla="*/ 277128 w 481737"/>
              <a:gd name="connsiteY144" fmla="*/ 171317 h 457270"/>
              <a:gd name="connsiteX145" fmla="*/ 277128 w 481737"/>
              <a:gd name="connsiteY145" fmla="*/ 165670 h 457270"/>
              <a:gd name="connsiteX146" fmla="*/ 277234 w 481737"/>
              <a:gd name="connsiteY146" fmla="*/ 145641 h 457270"/>
              <a:gd name="connsiteX147" fmla="*/ 273824 w 481737"/>
              <a:gd name="connsiteY147" fmla="*/ 124120 h 457270"/>
              <a:gd name="connsiteX148" fmla="*/ 259865 w 481737"/>
              <a:gd name="connsiteY148" fmla="*/ 121243 h 457270"/>
              <a:gd name="connsiteX149" fmla="*/ 256242 w 481737"/>
              <a:gd name="connsiteY149" fmla="*/ 121243 h 457270"/>
              <a:gd name="connsiteX150" fmla="*/ 245480 w 481737"/>
              <a:gd name="connsiteY150" fmla="*/ 134134 h 457270"/>
              <a:gd name="connsiteX151" fmla="*/ 245373 w 481737"/>
              <a:gd name="connsiteY151" fmla="*/ 156508 h 457270"/>
              <a:gd name="connsiteX152" fmla="*/ 245373 w 481737"/>
              <a:gd name="connsiteY152" fmla="*/ 171210 h 457270"/>
              <a:gd name="connsiteX153" fmla="*/ 240366 w 481737"/>
              <a:gd name="connsiteY153" fmla="*/ 171210 h 457270"/>
              <a:gd name="connsiteX154" fmla="*/ 221398 w 481737"/>
              <a:gd name="connsiteY154" fmla="*/ 189855 h 457270"/>
              <a:gd name="connsiteX155" fmla="*/ 221398 w 481737"/>
              <a:gd name="connsiteY155" fmla="*/ 241527 h 457270"/>
              <a:gd name="connsiteX156" fmla="*/ 232374 w 481737"/>
              <a:gd name="connsiteY156" fmla="*/ 273915 h 457270"/>
              <a:gd name="connsiteX157" fmla="*/ 277021 w 481737"/>
              <a:gd name="connsiteY157" fmla="*/ 293625 h 457270"/>
              <a:gd name="connsiteX158" fmla="*/ 277021 w 481737"/>
              <a:gd name="connsiteY158" fmla="*/ 451518 h 457270"/>
              <a:gd name="connsiteX159" fmla="*/ 217243 w 481737"/>
              <a:gd name="connsiteY159" fmla="*/ 451518 h 457270"/>
              <a:gd name="connsiteX160" fmla="*/ 256988 w 481737"/>
              <a:gd name="connsiteY160" fmla="*/ 372465 h 457270"/>
              <a:gd name="connsiteX161" fmla="*/ 236848 w 481737"/>
              <a:gd name="connsiteY161" fmla="*/ 326440 h 457270"/>
              <a:gd name="connsiteX162" fmla="*/ 212021 w 481737"/>
              <a:gd name="connsiteY162" fmla="*/ 295543 h 457270"/>
              <a:gd name="connsiteX163" fmla="*/ 206374 w 481737"/>
              <a:gd name="connsiteY163" fmla="*/ 288831 h 457270"/>
              <a:gd name="connsiteX164" fmla="*/ 195291 w 481737"/>
              <a:gd name="connsiteY164" fmla="*/ 267416 h 457270"/>
              <a:gd name="connsiteX165" fmla="*/ 205202 w 481737"/>
              <a:gd name="connsiteY165" fmla="*/ 249198 h 457270"/>
              <a:gd name="connsiteX166" fmla="*/ 208505 w 481737"/>
              <a:gd name="connsiteY166" fmla="*/ 248452 h 457270"/>
              <a:gd name="connsiteX167" fmla="*/ 211063 w 481737"/>
              <a:gd name="connsiteY167" fmla="*/ 248026 h 457270"/>
              <a:gd name="connsiteX168" fmla="*/ 213194 w 481737"/>
              <a:gd name="connsiteY168" fmla="*/ 245895 h 457270"/>
              <a:gd name="connsiteX169" fmla="*/ 212021 w 481737"/>
              <a:gd name="connsiteY169" fmla="*/ 243125 h 457270"/>
              <a:gd name="connsiteX170" fmla="*/ 210636 w 481737"/>
              <a:gd name="connsiteY170" fmla="*/ 242166 h 457270"/>
              <a:gd name="connsiteX171" fmla="*/ 208291 w 481737"/>
              <a:gd name="connsiteY171" fmla="*/ 240781 h 457270"/>
              <a:gd name="connsiteX172" fmla="*/ 151497 w 481737"/>
              <a:gd name="connsiteY172" fmla="*/ 257188 h 457270"/>
              <a:gd name="connsiteX173" fmla="*/ 148406 w 481737"/>
              <a:gd name="connsiteY173" fmla="*/ 305877 h 457270"/>
              <a:gd name="connsiteX174" fmla="*/ 146808 w 481737"/>
              <a:gd name="connsiteY174" fmla="*/ 305771 h 457270"/>
              <a:gd name="connsiteX175" fmla="*/ 133488 w 481737"/>
              <a:gd name="connsiteY175" fmla="*/ 305558 h 457270"/>
              <a:gd name="connsiteX176" fmla="*/ 115161 w 481737"/>
              <a:gd name="connsiteY176" fmla="*/ 314720 h 457270"/>
              <a:gd name="connsiteX177" fmla="*/ 114948 w 481737"/>
              <a:gd name="connsiteY177" fmla="*/ 317064 h 457270"/>
              <a:gd name="connsiteX178" fmla="*/ 116760 w 481737"/>
              <a:gd name="connsiteY178" fmla="*/ 318662 h 457270"/>
              <a:gd name="connsiteX179" fmla="*/ 129547 w 481737"/>
              <a:gd name="connsiteY179" fmla="*/ 328038 h 457270"/>
              <a:gd name="connsiteX180" fmla="*/ 128587 w 481737"/>
              <a:gd name="connsiteY180" fmla="*/ 343379 h 457270"/>
              <a:gd name="connsiteX181" fmla="*/ 119424 w 481737"/>
              <a:gd name="connsiteY181" fmla="*/ 358082 h 457270"/>
              <a:gd name="connsiteX182" fmla="*/ 108980 w 481737"/>
              <a:gd name="connsiteY182" fmla="*/ 406132 h 457270"/>
              <a:gd name="connsiteX183" fmla="*/ 146596 w 481737"/>
              <a:gd name="connsiteY183" fmla="*/ 451411 h 457270"/>
              <a:gd name="connsiteX184" fmla="*/ 76801 w 481737"/>
              <a:gd name="connsiteY184" fmla="*/ 451411 h 457270"/>
              <a:gd name="connsiteX185" fmla="*/ 76801 w 481737"/>
              <a:gd name="connsiteY185" fmla="*/ 209778 h 457270"/>
              <a:gd name="connsiteX186" fmla="*/ 75203 w 481737"/>
              <a:gd name="connsiteY186" fmla="*/ 207327 h 457270"/>
              <a:gd name="connsiteX187" fmla="*/ 72325 w 481737"/>
              <a:gd name="connsiteY187" fmla="*/ 207754 h 457270"/>
              <a:gd name="connsiteX188" fmla="*/ 33858 w 481737"/>
              <a:gd name="connsiteY188" fmla="*/ 240994 h 457270"/>
              <a:gd name="connsiteX189" fmla="*/ 5727 w 481737"/>
              <a:gd name="connsiteY189" fmla="*/ 208499 h 457270"/>
              <a:gd name="connsiteX190" fmla="*/ 240152 w 481737"/>
              <a:gd name="connsiteY190" fmla="*/ 5966 h 457270"/>
              <a:gd name="connsiteX191" fmla="*/ 474684 w 481737"/>
              <a:gd name="connsiteY191" fmla="*/ 208499 h 457270"/>
              <a:gd name="connsiteX192" fmla="*/ 447298 w 481737"/>
              <a:gd name="connsiteY192" fmla="*/ 241314 h 45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481737" h="457270">
                <a:moveTo>
                  <a:pt x="480971" y="206475"/>
                </a:moveTo>
                <a:lnTo>
                  <a:pt x="242709" y="639"/>
                </a:lnTo>
                <a:cubicBezTo>
                  <a:pt x="241751" y="-213"/>
                  <a:pt x="240258" y="-213"/>
                  <a:pt x="239193" y="639"/>
                </a:cubicBezTo>
                <a:lnTo>
                  <a:pt x="932" y="206475"/>
                </a:lnTo>
                <a:cubicBezTo>
                  <a:pt x="-133" y="207434"/>
                  <a:pt x="-347" y="209139"/>
                  <a:pt x="613" y="210204"/>
                </a:cubicBezTo>
                <a:lnTo>
                  <a:pt x="32153" y="246747"/>
                </a:lnTo>
                <a:cubicBezTo>
                  <a:pt x="32580" y="247280"/>
                  <a:pt x="33325" y="247600"/>
                  <a:pt x="33965" y="247706"/>
                </a:cubicBezTo>
                <a:cubicBezTo>
                  <a:pt x="34711" y="247813"/>
                  <a:pt x="35350" y="247493"/>
                  <a:pt x="35883" y="247067"/>
                </a:cubicBezTo>
                <a:lnTo>
                  <a:pt x="71899" y="215957"/>
                </a:lnTo>
                <a:lnTo>
                  <a:pt x="71899" y="454501"/>
                </a:lnTo>
                <a:cubicBezTo>
                  <a:pt x="71899" y="455993"/>
                  <a:pt x="73071" y="457164"/>
                  <a:pt x="74563" y="457164"/>
                </a:cubicBezTo>
                <a:lnTo>
                  <a:pt x="161833" y="457164"/>
                </a:lnTo>
                <a:lnTo>
                  <a:pt x="203177" y="457164"/>
                </a:lnTo>
                <a:lnTo>
                  <a:pt x="280004" y="457164"/>
                </a:lnTo>
                <a:cubicBezTo>
                  <a:pt x="281496" y="457164"/>
                  <a:pt x="282668" y="455993"/>
                  <a:pt x="282668" y="454501"/>
                </a:cubicBezTo>
                <a:lnTo>
                  <a:pt x="282668" y="291281"/>
                </a:lnTo>
                <a:cubicBezTo>
                  <a:pt x="282668" y="290535"/>
                  <a:pt x="282348" y="289896"/>
                  <a:pt x="281816" y="289363"/>
                </a:cubicBezTo>
                <a:cubicBezTo>
                  <a:pt x="281283" y="288831"/>
                  <a:pt x="280431" y="288511"/>
                  <a:pt x="279898" y="288618"/>
                </a:cubicBezTo>
                <a:cubicBezTo>
                  <a:pt x="260398" y="289151"/>
                  <a:pt x="246759" y="283504"/>
                  <a:pt x="236742" y="270932"/>
                </a:cubicBezTo>
                <a:cubicBezTo>
                  <a:pt x="230243" y="262835"/>
                  <a:pt x="226939" y="253034"/>
                  <a:pt x="226939" y="241847"/>
                </a:cubicBezTo>
                <a:cubicBezTo>
                  <a:pt x="226833" y="224694"/>
                  <a:pt x="226833" y="207434"/>
                  <a:pt x="226939" y="190175"/>
                </a:cubicBezTo>
                <a:cubicBezTo>
                  <a:pt x="226939" y="180692"/>
                  <a:pt x="230882" y="176751"/>
                  <a:pt x="240578" y="176751"/>
                </a:cubicBezTo>
                <a:lnTo>
                  <a:pt x="248250" y="176751"/>
                </a:lnTo>
                <a:cubicBezTo>
                  <a:pt x="248996" y="176751"/>
                  <a:pt x="249635" y="176431"/>
                  <a:pt x="250168" y="176005"/>
                </a:cubicBezTo>
                <a:cubicBezTo>
                  <a:pt x="250701" y="175472"/>
                  <a:pt x="250914" y="174833"/>
                  <a:pt x="250914" y="174087"/>
                </a:cubicBezTo>
                <a:lnTo>
                  <a:pt x="250914" y="156721"/>
                </a:lnTo>
                <a:cubicBezTo>
                  <a:pt x="250914" y="149263"/>
                  <a:pt x="250914" y="141805"/>
                  <a:pt x="251021" y="134347"/>
                </a:cubicBezTo>
                <a:cubicBezTo>
                  <a:pt x="251021" y="127742"/>
                  <a:pt x="253791" y="126783"/>
                  <a:pt x="256455" y="126783"/>
                </a:cubicBezTo>
                <a:lnTo>
                  <a:pt x="260079" y="126783"/>
                </a:lnTo>
                <a:cubicBezTo>
                  <a:pt x="265407" y="126783"/>
                  <a:pt x="268816" y="126677"/>
                  <a:pt x="270202" y="128061"/>
                </a:cubicBezTo>
                <a:cubicBezTo>
                  <a:pt x="272012" y="129873"/>
                  <a:pt x="272226" y="135945"/>
                  <a:pt x="272012" y="145747"/>
                </a:cubicBezTo>
                <a:cubicBezTo>
                  <a:pt x="271800" y="152459"/>
                  <a:pt x="271906" y="159171"/>
                  <a:pt x="271906" y="165990"/>
                </a:cubicBezTo>
                <a:lnTo>
                  <a:pt x="271906" y="174194"/>
                </a:lnTo>
                <a:cubicBezTo>
                  <a:pt x="271906" y="174939"/>
                  <a:pt x="272226" y="175578"/>
                  <a:pt x="272652" y="176111"/>
                </a:cubicBezTo>
                <a:cubicBezTo>
                  <a:pt x="273078" y="176644"/>
                  <a:pt x="273824" y="176857"/>
                  <a:pt x="274570" y="176857"/>
                </a:cubicBezTo>
                <a:cubicBezTo>
                  <a:pt x="289915" y="176857"/>
                  <a:pt x="305152" y="176857"/>
                  <a:pt x="320496" y="176857"/>
                </a:cubicBezTo>
                <a:cubicBezTo>
                  <a:pt x="321242" y="176857"/>
                  <a:pt x="321882" y="176537"/>
                  <a:pt x="322414" y="176111"/>
                </a:cubicBezTo>
                <a:cubicBezTo>
                  <a:pt x="322947" y="175685"/>
                  <a:pt x="323160" y="174939"/>
                  <a:pt x="323160" y="174194"/>
                </a:cubicBezTo>
                <a:cubicBezTo>
                  <a:pt x="323160" y="172702"/>
                  <a:pt x="323160" y="171104"/>
                  <a:pt x="323160" y="169399"/>
                </a:cubicBezTo>
                <a:cubicBezTo>
                  <a:pt x="323373" y="159704"/>
                  <a:pt x="323267" y="149796"/>
                  <a:pt x="323267" y="140314"/>
                </a:cubicBezTo>
                <a:lnTo>
                  <a:pt x="323267" y="135413"/>
                </a:lnTo>
                <a:cubicBezTo>
                  <a:pt x="323267" y="128487"/>
                  <a:pt x="325611" y="126996"/>
                  <a:pt x="329447" y="126889"/>
                </a:cubicBezTo>
                <a:cubicBezTo>
                  <a:pt x="336373" y="126570"/>
                  <a:pt x="340741" y="126463"/>
                  <a:pt x="342340" y="128061"/>
                </a:cubicBezTo>
                <a:cubicBezTo>
                  <a:pt x="344259" y="129873"/>
                  <a:pt x="344365" y="136052"/>
                  <a:pt x="344365" y="145854"/>
                </a:cubicBezTo>
                <a:lnTo>
                  <a:pt x="344365" y="174300"/>
                </a:lnTo>
                <a:cubicBezTo>
                  <a:pt x="344365" y="175046"/>
                  <a:pt x="344684" y="175685"/>
                  <a:pt x="345111" y="176218"/>
                </a:cubicBezTo>
                <a:cubicBezTo>
                  <a:pt x="345644" y="176751"/>
                  <a:pt x="346283" y="176963"/>
                  <a:pt x="347029" y="176963"/>
                </a:cubicBezTo>
                <a:lnTo>
                  <a:pt x="354594" y="176963"/>
                </a:lnTo>
                <a:cubicBezTo>
                  <a:pt x="364504" y="176963"/>
                  <a:pt x="368340" y="180906"/>
                  <a:pt x="368446" y="190814"/>
                </a:cubicBezTo>
                <a:cubicBezTo>
                  <a:pt x="368553" y="207115"/>
                  <a:pt x="368553" y="223415"/>
                  <a:pt x="368446" y="239716"/>
                </a:cubicBezTo>
                <a:cubicBezTo>
                  <a:pt x="368340" y="269015"/>
                  <a:pt x="349693" y="287765"/>
                  <a:pt x="319857" y="288725"/>
                </a:cubicBezTo>
                <a:cubicBezTo>
                  <a:pt x="318472" y="288725"/>
                  <a:pt x="315062" y="288937"/>
                  <a:pt x="315062" y="288937"/>
                </a:cubicBezTo>
                <a:cubicBezTo>
                  <a:pt x="313677" y="289044"/>
                  <a:pt x="312504" y="290216"/>
                  <a:pt x="312504" y="291601"/>
                </a:cubicBezTo>
                <a:lnTo>
                  <a:pt x="312504" y="454607"/>
                </a:lnTo>
                <a:cubicBezTo>
                  <a:pt x="312504" y="456099"/>
                  <a:pt x="313677" y="457271"/>
                  <a:pt x="315168" y="457271"/>
                </a:cubicBezTo>
                <a:lnTo>
                  <a:pt x="407127" y="457271"/>
                </a:lnTo>
                <a:cubicBezTo>
                  <a:pt x="408618" y="457271"/>
                  <a:pt x="409791" y="456099"/>
                  <a:pt x="409791" y="454607"/>
                </a:cubicBezTo>
                <a:lnTo>
                  <a:pt x="409791" y="216064"/>
                </a:lnTo>
                <a:lnTo>
                  <a:pt x="445807" y="247174"/>
                </a:lnTo>
                <a:cubicBezTo>
                  <a:pt x="446873" y="248133"/>
                  <a:pt x="448577" y="248026"/>
                  <a:pt x="449537" y="246854"/>
                </a:cubicBezTo>
                <a:lnTo>
                  <a:pt x="481077" y="210311"/>
                </a:lnTo>
                <a:cubicBezTo>
                  <a:pt x="481504" y="209778"/>
                  <a:pt x="481717" y="209032"/>
                  <a:pt x="481717" y="208393"/>
                </a:cubicBezTo>
                <a:cubicBezTo>
                  <a:pt x="481823" y="207647"/>
                  <a:pt x="481504" y="206901"/>
                  <a:pt x="480971" y="206475"/>
                </a:cubicBezTo>
                <a:close/>
                <a:moveTo>
                  <a:pt x="134980" y="326120"/>
                </a:moveTo>
                <a:cubicBezTo>
                  <a:pt x="132743" y="321325"/>
                  <a:pt x="128587" y="317597"/>
                  <a:pt x="122940" y="315253"/>
                </a:cubicBezTo>
                <a:cubicBezTo>
                  <a:pt x="125604" y="313335"/>
                  <a:pt x="129972" y="311631"/>
                  <a:pt x="134554" y="311204"/>
                </a:cubicBezTo>
                <a:cubicBezTo>
                  <a:pt x="138604" y="310885"/>
                  <a:pt x="142759" y="311098"/>
                  <a:pt x="147021" y="311417"/>
                </a:cubicBezTo>
                <a:cubicBezTo>
                  <a:pt x="148939" y="311524"/>
                  <a:pt x="150964" y="311737"/>
                  <a:pt x="152989" y="311737"/>
                </a:cubicBezTo>
                <a:cubicBezTo>
                  <a:pt x="153947" y="311631"/>
                  <a:pt x="154800" y="311311"/>
                  <a:pt x="155226" y="310565"/>
                </a:cubicBezTo>
                <a:cubicBezTo>
                  <a:pt x="155759" y="309819"/>
                  <a:pt x="155865" y="308861"/>
                  <a:pt x="155546" y="308008"/>
                </a:cubicBezTo>
                <a:lnTo>
                  <a:pt x="154694" y="305877"/>
                </a:lnTo>
                <a:cubicBezTo>
                  <a:pt x="147661" y="289470"/>
                  <a:pt x="148300" y="274128"/>
                  <a:pt x="156611" y="260171"/>
                </a:cubicBezTo>
                <a:cubicBezTo>
                  <a:pt x="166734" y="243125"/>
                  <a:pt x="186234" y="236839"/>
                  <a:pt x="203710" y="244510"/>
                </a:cubicBezTo>
                <a:cubicBezTo>
                  <a:pt x="194226" y="248133"/>
                  <a:pt x="188898" y="257934"/>
                  <a:pt x="190603" y="268482"/>
                </a:cubicBezTo>
                <a:cubicBezTo>
                  <a:pt x="192308" y="278709"/>
                  <a:pt x="197743" y="286274"/>
                  <a:pt x="202857" y="292453"/>
                </a:cubicBezTo>
                <a:lnTo>
                  <a:pt x="208505" y="299165"/>
                </a:lnTo>
                <a:cubicBezTo>
                  <a:pt x="216816" y="309073"/>
                  <a:pt x="225448" y="319195"/>
                  <a:pt x="233119" y="329743"/>
                </a:cubicBezTo>
                <a:cubicBezTo>
                  <a:pt x="243669" y="344125"/>
                  <a:pt x="249956" y="358402"/>
                  <a:pt x="252299" y="373530"/>
                </a:cubicBezTo>
                <a:cubicBezTo>
                  <a:pt x="256242" y="398780"/>
                  <a:pt x="240152" y="433619"/>
                  <a:pt x="214792" y="447150"/>
                </a:cubicBezTo>
                <a:cubicBezTo>
                  <a:pt x="220013" y="441077"/>
                  <a:pt x="224169" y="434045"/>
                  <a:pt x="226619" y="426162"/>
                </a:cubicBezTo>
                <a:cubicBezTo>
                  <a:pt x="230776" y="413057"/>
                  <a:pt x="230136" y="401977"/>
                  <a:pt x="224488" y="392175"/>
                </a:cubicBezTo>
                <a:cubicBezTo>
                  <a:pt x="223636" y="390577"/>
                  <a:pt x="222463" y="389298"/>
                  <a:pt x="221185" y="387913"/>
                </a:cubicBezTo>
                <a:cubicBezTo>
                  <a:pt x="220545" y="387274"/>
                  <a:pt x="219907" y="386528"/>
                  <a:pt x="219267" y="385676"/>
                </a:cubicBezTo>
                <a:cubicBezTo>
                  <a:pt x="218628" y="384824"/>
                  <a:pt x="217562" y="384504"/>
                  <a:pt x="216603" y="384717"/>
                </a:cubicBezTo>
                <a:cubicBezTo>
                  <a:pt x="215644" y="384930"/>
                  <a:pt x="214792" y="385676"/>
                  <a:pt x="214579" y="386742"/>
                </a:cubicBezTo>
                <a:cubicBezTo>
                  <a:pt x="213086" y="393240"/>
                  <a:pt x="209464" y="397182"/>
                  <a:pt x="202964" y="399633"/>
                </a:cubicBezTo>
                <a:cubicBezTo>
                  <a:pt x="199128" y="401018"/>
                  <a:pt x="195931" y="401444"/>
                  <a:pt x="192948" y="400805"/>
                </a:cubicBezTo>
                <a:cubicBezTo>
                  <a:pt x="194013" y="399846"/>
                  <a:pt x="195079" y="398780"/>
                  <a:pt x="196037" y="397715"/>
                </a:cubicBezTo>
                <a:cubicBezTo>
                  <a:pt x="204562" y="387168"/>
                  <a:pt x="203710" y="375022"/>
                  <a:pt x="202325" y="366818"/>
                </a:cubicBezTo>
                <a:cubicBezTo>
                  <a:pt x="199874" y="351689"/>
                  <a:pt x="190071" y="341675"/>
                  <a:pt x="181866" y="334643"/>
                </a:cubicBezTo>
                <a:cubicBezTo>
                  <a:pt x="181227" y="334110"/>
                  <a:pt x="180373" y="333684"/>
                  <a:pt x="180161" y="333578"/>
                </a:cubicBezTo>
                <a:cubicBezTo>
                  <a:pt x="179202" y="333045"/>
                  <a:pt x="178242" y="333258"/>
                  <a:pt x="177603" y="333365"/>
                </a:cubicBezTo>
                <a:cubicBezTo>
                  <a:pt x="176857" y="333471"/>
                  <a:pt x="176218" y="333791"/>
                  <a:pt x="175792" y="334430"/>
                </a:cubicBezTo>
                <a:cubicBezTo>
                  <a:pt x="175366" y="334963"/>
                  <a:pt x="175153" y="335708"/>
                  <a:pt x="175259" y="336454"/>
                </a:cubicBezTo>
                <a:lnTo>
                  <a:pt x="175792" y="339544"/>
                </a:lnTo>
                <a:cubicBezTo>
                  <a:pt x="176218" y="341675"/>
                  <a:pt x="176538" y="343806"/>
                  <a:pt x="176751" y="345936"/>
                </a:cubicBezTo>
                <a:cubicBezTo>
                  <a:pt x="177603" y="355206"/>
                  <a:pt x="174407" y="363835"/>
                  <a:pt x="166841" y="372359"/>
                </a:cubicBezTo>
                <a:cubicBezTo>
                  <a:pt x="162579" y="377153"/>
                  <a:pt x="158210" y="381947"/>
                  <a:pt x="153734" y="386635"/>
                </a:cubicBezTo>
                <a:lnTo>
                  <a:pt x="151710" y="388766"/>
                </a:lnTo>
                <a:cubicBezTo>
                  <a:pt x="143399" y="397715"/>
                  <a:pt x="139456" y="407623"/>
                  <a:pt x="139989" y="418384"/>
                </a:cubicBezTo>
                <a:cubicBezTo>
                  <a:pt x="140628" y="430956"/>
                  <a:pt x="147341" y="441716"/>
                  <a:pt x="152882" y="448641"/>
                </a:cubicBezTo>
                <a:cubicBezTo>
                  <a:pt x="134342" y="440651"/>
                  <a:pt x="118677" y="423498"/>
                  <a:pt x="114521" y="405386"/>
                </a:cubicBezTo>
                <a:cubicBezTo>
                  <a:pt x="111005" y="389831"/>
                  <a:pt x="114096" y="375448"/>
                  <a:pt x="124111" y="361598"/>
                </a:cubicBezTo>
                <a:cubicBezTo>
                  <a:pt x="127522" y="356804"/>
                  <a:pt x="131145" y="351689"/>
                  <a:pt x="133809" y="346043"/>
                </a:cubicBezTo>
                <a:cubicBezTo>
                  <a:pt x="137325" y="338798"/>
                  <a:pt x="137644" y="331873"/>
                  <a:pt x="134980" y="326120"/>
                </a:cubicBezTo>
                <a:close/>
                <a:moveTo>
                  <a:pt x="163005" y="451731"/>
                </a:moveTo>
                <a:cubicBezTo>
                  <a:pt x="159808" y="448641"/>
                  <a:pt x="146488" y="434791"/>
                  <a:pt x="145530" y="417958"/>
                </a:cubicBezTo>
                <a:cubicBezTo>
                  <a:pt x="145103" y="408689"/>
                  <a:pt x="148513" y="400059"/>
                  <a:pt x="155759" y="392281"/>
                </a:cubicBezTo>
                <a:lnTo>
                  <a:pt x="157784" y="390151"/>
                </a:lnTo>
                <a:cubicBezTo>
                  <a:pt x="162259" y="385356"/>
                  <a:pt x="166628" y="380669"/>
                  <a:pt x="170997" y="375768"/>
                </a:cubicBezTo>
                <a:cubicBezTo>
                  <a:pt x="179628" y="366072"/>
                  <a:pt x="183251" y="356058"/>
                  <a:pt x="182292" y="345297"/>
                </a:cubicBezTo>
                <a:cubicBezTo>
                  <a:pt x="182185" y="344019"/>
                  <a:pt x="181972" y="342634"/>
                  <a:pt x="181759" y="341355"/>
                </a:cubicBezTo>
                <a:cubicBezTo>
                  <a:pt x="190923" y="349879"/>
                  <a:pt x="195718" y="358082"/>
                  <a:pt x="197210" y="367458"/>
                </a:cubicBezTo>
                <a:cubicBezTo>
                  <a:pt x="199128" y="379071"/>
                  <a:pt x="197530" y="387380"/>
                  <a:pt x="191988" y="394199"/>
                </a:cubicBezTo>
                <a:cubicBezTo>
                  <a:pt x="191029" y="395478"/>
                  <a:pt x="189644" y="396543"/>
                  <a:pt x="188259" y="397715"/>
                </a:cubicBezTo>
                <a:cubicBezTo>
                  <a:pt x="187513" y="398354"/>
                  <a:pt x="186767" y="398994"/>
                  <a:pt x="186022" y="399633"/>
                </a:cubicBezTo>
                <a:cubicBezTo>
                  <a:pt x="185382" y="400165"/>
                  <a:pt x="185062" y="401125"/>
                  <a:pt x="185168" y="401977"/>
                </a:cubicBezTo>
                <a:cubicBezTo>
                  <a:pt x="185276" y="402829"/>
                  <a:pt x="185808" y="403575"/>
                  <a:pt x="186554" y="404001"/>
                </a:cubicBezTo>
                <a:cubicBezTo>
                  <a:pt x="193906" y="407730"/>
                  <a:pt x="200513" y="406025"/>
                  <a:pt x="204775" y="404427"/>
                </a:cubicBezTo>
                <a:cubicBezTo>
                  <a:pt x="211275" y="401977"/>
                  <a:pt x="215644" y="398141"/>
                  <a:pt x="218095" y="392495"/>
                </a:cubicBezTo>
                <a:cubicBezTo>
                  <a:pt x="218734" y="393240"/>
                  <a:pt x="219267" y="393986"/>
                  <a:pt x="219693" y="394732"/>
                </a:cubicBezTo>
                <a:cubicBezTo>
                  <a:pt x="224594" y="403255"/>
                  <a:pt x="225127" y="412737"/>
                  <a:pt x="221398" y="424457"/>
                </a:cubicBezTo>
                <a:cubicBezTo>
                  <a:pt x="221398" y="424457"/>
                  <a:pt x="221398" y="424457"/>
                  <a:pt x="221398" y="424457"/>
                </a:cubicBezTo>
                <a:cubicBezTo>
                  <a:pt x="217882" y="435537"/>
                  <a:pt x="211275" y="444912"/>
                  <a:pt x="202217" y="451625"/>
                </a:cubicBezTo>
                <a:lnTo>
                  <a:pt x="163005" y="451625"/>
                </a:lnTo>
                <a:close/>
                <a:moveTo>
                  <a:pt x="447298" y="241314"/>
                </a:moveTo>
                <a:lnTo>
                  <a:pt x="408832" y="208073"/>
                </a:lnTo>
                <a:cubicBezTo>
                  <a:pt x="408086" y="207434"/>
                  <a:pt x="406914" y="207221"/>
                  <a:pt x="405954" y="207647"/>
                </a:cubicBezTo>
                <a:cubicBezTo>
                  <a:pt x="404996" y="208073"/>
                  <a:pt x="404356" y="209032"/>
                  <a:pt x="404356" y="210097"/>
                </a:cubicBezTo>
                <a:lnTo>
                  <a:pt x="404356" y="451731"/>
                </a:lnTo>
                <a:lnTo>
                  <a:pt x="317726" y="451731"/>
                </a:lnTo>
                <a:lnTo>
                  <a:pt x="317726" y="293838"/>
                </a:lnTo>
                <a:cubicBezTo>
                  <a:pt x="318472" y="293838"/>
                  <a:pt x="319324" y="293732"/>
                  <a:pt x="319751" y="293732"/>
                </a:cubicBezTo>
                <a:cubicBezTo>
                  <a:pt x="352783" y="292666"/>
                  <a:pt x="373455" y="271891"/>
                  <a:pt x="373562" y="239396"/>
                </a:cubicBezTo>
                <a:cubicBezTo>
                  <a:pt x="373562" y="223096"/>
                  <a:pt x="373562" y="206795"/>
                  <a:pt x="373562" y="190494"/>
                </a:cubicBezTo>
                <a:cubicBezTo>
                  <a:pt x="373455" y="177603"/>
                  <a:pt x="367168" y="171317"/>
                  <a:pt x="354382" y="171317"/>
                </a:cubicBezTo>
                <a:lnTo>
                  <a:pt x="349479" y="171317"/>
                </a:lnTo>
                <a:lnTo>
                  <a:pt x="349479" y="145534"/>
                </a:lnTo>
                <a:cubicBezTo>
                  <a:pt x="349479" y="132962"/>
                  <a:pt x="349373" y="127209"/>
                  <a:pt x="345857" y="123906"/>
                </a:cubicBezTo>
                <a:cubicBezTo>
                  <a:pt x="342553" y="120710"/>
                  <a:pt x="337225" y="120924"/>
                  <a:pt x="329127" y="121243"/>
                </a:cubicBezTo>
                <a:cubicBezTo>
                  <a:pt x="321561" y="121562"/>
                  <a:pt x="317726" y="126251"/>
                  <a:pt x="317832" y="135200"/>
                </a:cubicBezTo>
                <a:lnTo>
                  <a:pt x="317832" y="140101"/>
                </a:lnTo>
                <a:cubicBezTo>
                  <a:pt x="317939" y="149583"/>
                  <a:pt x="317939" y="159384"/>
                  <a:pt x="317726" y="169079"/>
                </a:cubicBezTo>
                <a:cubicBezTo>
                  <a:pt x="317726" y="169825"/>
                  <a:pt x="317726" y="170678"/>
                  <a:pt x="317726" y="171317"/>
                </a:cubicBezTo>
                <a:cubicBezTo>
                  <a:pt x="304193" y="171317"/>
                  <a:pt x="290660" y="171317"/>
                  <a:pt x="277128" y="171317"/>
                </a:cubicBezTo>
                <a:lnTo>
                  <a:pt x="277128" y="165670"/>
                </a:lnTo>
                <a:cubicBezTo>
                  <a:pt x="277128" y="158958"/>
                  <a:pt x="277128" y="152353"/>
                  <a:pt x="277234" y="145641"/>
                </a:cubicBezTo>
                <a:cubicBezTo>
                  <a:pt x="277553" y="133176"/>
                  <a:pt x="277128" y="127422"/>
                  <a:pt x="273824" y="124120"/>
                </a:cubicBezTo>
                <a:cubicBezTo>
                  <a:pt x="270947" y="121136"/>
                  <a:pt x="266472" y="121243"/>
                  <a:pt x="259865" y="121243"/>
                </a:cubicBezTo>
                <a:lnTo>
                  <a:pt x="256242" y="121243"/>
                </a:lnTo>
                <a:cubicBezTo>
                  <a:pt x="253045" y="121243"/>
                  <a:pt x="245480" y="122628"/>
                  <a:pt x="245480" y="134134"/>
                </a:cubicBezTo>
                <a:cubicBezTo>
                  <a:pt x="245373" y="141592"/>
                  <a:pt x="245373" y="149050"/>
                  <a:pt x="245373" y="156508"/>
                </a:cubicBezTo>
                <a:lnTo>
                  <a:pt x="245373" y="171210"/>
                </a:lnTo>
                <a:lnTo>
                  <a:pt x="240366" y="171210"/>
                </a:lnTo>
                <a:cubicBezTo>
                  <a:pt x="227791" y="171210"/>
                  <a:pt x="221505" y="177496"/>
                  <a:pt x="221398" y="189855"/>
                </a:cubicBezTo>
                <a:cubicBezTo>
                  <a:pt x="221292" y="207115"/>
                  <a:pt x="221292" y="224374"/>
                  <a:pt x="221398" y="241527"/>
                </a:cubicBezTo>
                <a:cubicBezTo>
                  <a:pt x="221398" y="253992"/>
                  <a:pt x="225127" y="264859"/>
                  <a:pt x="232374" y="273915"/>
                </a:cubicBezTo>
                <a:cubicBezTo>
                  <a:pt x="243030" y="287233"/>
                  <a:pt x="257308" y="293519"/>
                  <a:pt x="277021" y="293625"/>
                </a:cubicBezTo>
                <a:lnTo>
                  <a:pt x="277021" y="451518"/>
                </a:lnTo>
                <a:lnTo>
                  <a:pt x="217243" y="451518"/>
                </a:lnTo>
                <a:cubicBezTo>
                  <a:pt x="244840" y="436709"/>
                  <a:pt x="261250" y="399633"/>
                  <a:pt x="256988" y="372465"/>
                </a:cubicBezTo>
                <a:cubicBezTo>
                  <a:pt x="254430" y="356484"/>
                  <a:pt x="247825" y="341462"/>
                  <a:pt x="236848" y="326440"/>
                </a:cubicBezTo>
                <a:cubicBezTo>
                  <a:pt x="229070" y="315786"/>
                  <a:pt x="220332" y="305558"/>
                  <a:pt x="212021" y="295543"/>
                </a:cubicBezTo>
                <a:lnTo>
                  <a:pt x="206374" y="288831"/>
                </a:lnTo>
                <a:cubicBezTo>
                  <a:pt x="201685" y="283291"/>
                  <a:pt x="196783" y="276366"/>
                  <a:pt x="195291" y="267416"/>
                </a:cubicBezTo>
                <a:cubicBezTo>
                  <a:pt x="194013" y="259319"/>
                  <a:pt x="198062" y="251861"/>
                  <a:pt x="205202" y="249198"/>
                </a:cubicBezTo>
                <a:cubicBezTo>
                  <a:pt x="206160" y="248772"/>
                  <a:pt x="207333" y="248665"/>
                  <a:pt x="208505" y="248452"/>
                </a:cubicBezTo>
                <a:cubicBezTo>
                  <a:pt x="209251" y="248345"/>
                  <a:pt x="210103" y="248239"/>
                  <a:pt x="211063" y="248026"/>
                </a:cubicBezTo>
                <a:cubicBezTo>
                  <a:pt x="212128" y="247813"/>
                  <a:pt x="212980" y="246961"/>
                  <a:pt x="213194" y="245895"/>
                </a:cubicBezTo>
                <a:cubicBezTo>
                  <a:pt x="213406" y="244830"/>
                  <a:pt x="212873" y="243764"/>
                  <a:pt x="212021" y="243125"/>
                </a:cubicBezTo>
                <a:lnTo>
                  <a:pt x="210636" y="242166"/>
                </a:lnTo>
                <a:cubicBezTo>
                  <a:pt x="209784" y="241633"/>
                  <a:pt x="209038" y="241101"/>
                  <a:pt x="208291" y="240781"/>
                </a:cubicBezTo>
                <a:cubicBezTo>
                  <a:pt x="187513" y="230021"/>
                  <a:pt x="163645" y="236839"/>
                  <a:pt x="151497" y="257188"/>
                </a:cubicBezTo>
                <a:cubicBezTo>
                  <a:pt x="142546" y="272211"/>
                  <a:pt x="141480" y="288511"/>
                  <a:pt x="148406" y="305877"/>
                </a:cubicBezTo>
                <a:cubicBezTo>
                  <a:pt x="147873" y="305877"/>
                  <a:pt x="147341" y="305771"/>
                  <a:pt x="146808" y="305771"/>
                </a:cubicBezTo>
                <a:cubicBezTo>
                  <a:pt x="142439" y="305451"/>
                  <a:pt x="137964" y="305132"/>
                  <a:pt x="133488" y="305558"/>
                </a:cubicBezTo>
                <a:cubicBezTo>
                  <a:pt x="125604" y="306304"/>
                  <a:pt x="117931" y="310139"/>
                  <a:pt x="115161" y="314720"/>
                </a:cubicBezTo>
                <a:cubicBezTo>
                  <a:pt x="114735" y="315466"/>
                  <a:pt x="114629" y="316318"/>
                  <a:pt x="114948" y="317064"/>
                </a:cubicBezTo>
                <a:cubicBezTo>
                  <a:pt x="115267" y="317810"/>
                  <a:pt x="115906" y="318449"/>
                  <a:pt x="116760" y="318662"/>
                </a:cubicBezTo>
                <a:cubicBezTo>
                  <a:pt x="123046" y="320367"/>
                  <a:pt x="127522" y="323563"/>
                  <a:pt x="129547" y="328038"/>
                </a:cubicBezTo>
                <a:cubicBezTo>
                  <a:pt x="131570" y="332406"/>
                  <a:pt x="131251" y="337733"/>
                  <a:pt x="128587" y="343379"/>
                </a:cubicBezTo>
                <a:cubicBezTo>
                  <a:pt x="126136" y="348600"/>
                  <a:pt x="122726" y="353501"/>
                  <a:pt x="119424" y="358082"/>
                </a:cubicBezTo>
                <a:cubicBezTo>
                  <a:pt x="108555" y="372997"/>
                  <a:pt x="105038" y="389192"/>
                  <a:pt x="108980" y="406132"/>
                </a:cubicBezTo>
                <a:cubicBezTo>
                  <a:pt x="113242" y="424563"/>
                  <a:pt x="128374" y="442143"/>
                  <a:pt x="146596" y="451411"/>
                </a:cubicBezTo>
                <a:lnTo>
                  <a:pt x="76801" y="451411"/>
                </a:lnTo>
                <a:lnTo>
                  <a:pt x="76801" y="209778"/>
                </a:lnTo>
                <a:cubicBezTo>
                  <a:pt x="76801" y="208713"/>
                  <a:pt x="76161" y="207754"/>
                  <a:pt x="75203" y="207327"/>
                </a:cubicBezTo>
                <a:cubicBezTo>
                  <a:pt x="74243" y="206901"/>
                  <a:pt x="73178" y="207008"/>
                  <a:pt x="72325" y="207754"/>
                </a:cubicBezTo>
                <a:lnTo>
                  <a:pt x="33858" y="240994"/>
                </a:lnTo>
                <a:lnTo>
                  <a:pt x="5727" y="208499"/>
                </a:lnTo>
                <a:lnTo>
                  <a:pt x="240152" y="5966"/>
                </a:lnTo>
                <a:lnTo>
                  <a:pt x="474684" y="208499"/>
                </a:lnTo>
                <a:lnTo>
                  <a:pt x="447298" y="241314"/>
                </a:lnTo>
                <a:close/>
              </a:path>
            </a:pathLst>
          </a:custGeom>
          <a:solidFill>
            <a:srgbClr val="008C46"/>
          </a:solidFill>
          <a:ln w="1065" cap="flat">
            <a:solidFill>
              <a:srgbClr val="008C46"/>
            </a:solidFill>
            <a:prstDash val="solid"/>
            <a:miter/>
          </a:ln>
        </p:spPr>
        <p:txBody>
          <a:bodyPr rtlCol="0" anchor="ctr"/>
          <a:lstStyle/>
          <a:p>
            <a:endParaRPr lang="en-GB" sz="1539"/>
          </a:p>
        </p:txBody>
      </p:sp>
      <p:pic>
        <p:nvPicPr>
          <p:cNvPr id="1054" name="Grafika 1053" descr="Strzałka okrężna kontur">
            <a:extLst>
              <a:ext uri="{FF2B5EF4-FFF2-40B4-BE49-F238E27FC236}">
                <a16:creationId xmlns:a16="http://schemas.microsoft.com/office/drawing/2014/main" id="{2A81EEE9-0C7A-74AD-4F5F-8D802C354D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049719" y="4077490"/>
            <a:ext cx="544654" cy="544654"/>
          </a:xfrm>
          <a:prstGeom prst="rect">
            <a:avLst/>
          </a:prstGeom>
        </p:spPr>
      </p:pic>
      <p:sp>
        <p:nvSpPr>
          <p:cNvPr id="1055" name="Prostokąt 1054">
            <a:extLst>
              <a:ext uri="{FF2B5EF4-FFF2-40B4-BE49-F238E27FC236}">
                <a16:creationId xmlns:a16="http://schemas.microsoft.com/office/drawing/2014/main" id="{5431B512-0846-6D83-C392-AA65DA4BDB41}"/>
              </a:ext>
            </a:extLst>
          </p:cNvPr>
          <p:cNvSpPr/>
          <p:nvPr/>
        </p:nvSpPr>
        <p:spPr>
          <a:xfrm>
            <a:off x="5541713" y="2070359"/>
            <a:ext cx="1946706" cy="532576"/>
          </a:xfrm>
          <a:prstGeom prst="rect">
            <a:avLst/>
          </a:prstGeom>
          <a:noFill/>
          <a:ln w="9525">
            <a:solidFill>
              <a:srgbClr val="008C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 sz="1539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056" name="Prostokąt 1055">
            <a:extLst>
              <a:ext uri="{FF2B5EF4-FFF2-40B4-BE49-F238E27FC236}">
                <a16:creationId xmlns:a16="http://schemas.microsoft.com/office/drawing/2014/main" id="{D5E70DC3-DEE5-186E-95BD-598F0AD24471}"/>
              </a:ext>
            </a:extLst>
          </p:cNvPr>
          <p:cNvSpPr/>
          <p:nvPr/>
        </p:nvSpPr>
        <p:spPr>
          <a:xfrm>
            <a:off x="5541713" y="2668073"/>
            <a:ext cx="1946706" cy="466327"/>
          </a:xfrm>
          <a:prstGeom prst="rect">
            <a:avLst/>
          </a:prstGeom>
          <a:noFill/>
          <a:ln w="9525">
            <a:solidFill>
              <a:srgbClr val="008C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 sz="1539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057" name="Prostokąt 1056">
            <a:extLst>
              <a:ext uri="{FF2B5EF4-FFF2-40B4-BE49-F238E27FC236}">
                <a16:creationId xmlns:a16="http://schemas.microsoft.com/office/drawing/2014/main" id="{ED1B499D-6F32-DFA5-1F58-9E8A85BE3E9D}"/>
              </a:ext>
            </a:extLst>
          </p:cNvPr>
          <p:cNvSpPr/>
          <p:nvPr/>
        </p:nvSpPr>
        <p:spPr>
          <a:xfrm>
            <a:off x="5541713" y="3199538"/>
            <a:ext cx="1946706" cy="427465"/>
          </a:xfrm>
          <a:prstGeom prst="rect">
            <a:avLst/>
          </a:prstGeom>
          <a:noFill/>
          <a:ln w="9525">
            <a:solidFill>
              <a:srgbClr val="008C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 sz="1539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058" name="Prostokąt 1057">
            <a:extLst>
              <a:ext uri="{FF2B5EF4-FFF2-40B4-BE49-F238E27FC236}">
                <a16:creationId xmlns:a16="http://schemas.microsoft.com/office/drawing/2014/main" id="{6DE7A878-6D69-3480-4566-A9353FDC1FDD}"/>
              </a:ext>
            </a:extLst>
          </p:cNvPr>
          <p:cNvSpPr/>
          <p:nvPr/>
        </p:nvSpPr>
        <p:spPr>
          <a:xfrm>
            <a:off x="5541713" y="4184744"/>
            <a:ext cx="1946706" cy="360811"/>
          </a:xfrm>
          <a:prstGeom prst="rect">
            <a:avLst/>
          </a:prstGeom>
          <a:noFill/>
          <a:ln w="9525">
            <a:solidFill>
              <a:srgbClr val="008C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 sz="1539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059" name="Prostokąt 1058">
            <a:extLst>
              <a:ext uri="{FF2B5EF4-FFF2-40B4-BE49-F238E27FC236}">
                <a16:creationId xmlns:a16="http://schemas.microsoft.com/office/drawing/2014/main" id="{517D04A9-FC25-45DB-443F-916B3E20648B}"/>
              </a:ext>
            </a:extLst>
          </p:cNvPr>
          <p:cNvSpPr/>
          <p:nvPr/>
        </p:nvSpPr>
        <p:spPr>
          <a:xfrm>
            <a:off x="5541713" y="4610693"/>
            <a:ext cx="1946706" cy="403469"/>
          </a:xfrm>
          <a:prstGeom prst="rect">
            <a:avLst/>
          </a:prstGeom>
          <a:noFill/>
          <a:ln w="9525">
            <a:solidFill>
              <a:srgbClr val="008C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 sz="1539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060" name="Prostokąt 1059">
            <a:extLst>
              <a:ext uri="{FF2B5EF4-FFF2-40B4-BE49-F238E27FC236}">
                <a16:creationId xmlns:a16="http://schemas.microsoft.com/office/drawing/2014/main" id="{1B32BE62-E185-BAE2-70F5-4A0DF506D9F3}"/>
              </a:ext>
            </a:extLst>
          </p:cNvPr>
          <p:cNvSpPr/>
          <p:nvPr/>
        </p:nvSpPr>
        <p:spPr>
          <a:xfrm>
            <a:off x="5541713" y="5079300"/>
            <a:ext cx="1946706" cy="429459"/>
          </a:xfrm>
          <a:prstGeom prst="rect">
            <a:avLst/>
          </a:prstGeom>
          <a:noFill/>
          <a:ln w="9525">
            <a:solidFill>
              <a:srgbClr val="008C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 sz="1539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061" name="Prostokąt 1060">
            <a:extLst>
              <a:ext uri="{FF2B5EF4-FFF2-40B4-BE49-F238E27FC236}">
                <a16:creationId xmlns:a16="http://schemas.microsoft.com/office/drawing/2014/main" id="{36CB65F4-5EC2-E19A-B37F-B2FB3D64F2ED}"/>
              </a:ext>
            </a:extLst>
          </p:cNvPr>
          <p:cNvSpPr/>
          <p:nvPr/>
        </p:nvSpPr>
        <p:spPr>
          <a:xfrm>
            <a:off x="5541713" y="5573897"/>
            <a:ext cx="1946706" cy="403469"/>
          </a:xfrm>
          <a:prstGeom prst="rect">
            <a:avLst/>
          </a:prstGeom>
          <a:noFill/>
          <a:ln w="9525">
            <a:solidFill>
              <a:srgbClr val="008C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 sz="1539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063" name="Strzałka: w prawo 1062">
            <a:extLst>
              <a:ext uri="{FF2B5EF4-FFF2-40B4-BE49-F238E27FC236}">
                <a16:creationId xmlns:a16="http://schemas.microsoft.com/office/drawing/2014/main" id="{4CA8B4DB-0456-E6D1-A413-4E2726BA991B}"/>
              </a:ext>
            </a:extLst>
          </p:cNvPr>
          <p:cNvSpPr/>
          <p:nvPr/>
        </p:nvSpPr>
        <p:spPr>
          <a:xfrm>
            <a:off x="5293744" y="2009682"/>
            <a:ext cx="219202" cy="3989354"/>
          </a:xfrm>
          <a:prstGeom prst="rightArrow">
            <a:avLst>
              <a:gd name="adj1" fmla="val 100000"/>
              <a:gd name="adj2" fmla="val 100000"/>
            </a:avLst>
          </a:prstGeom>
          <a:solidFill>
            <a:srgbClr val="D1EBB6"/>
          </a:solidFill>
          <a:ln>
            <a:solidFill>
              <a:srgbClr val="D1EB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 sz="1539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064" name="Strzałka: w prawo 1063">
            <a:extLst>
              <a:ext uri="{FF2B5EF4-FFF2-40B4-BE49-F238E27FC236}">
                <a16:creationId xmlns:a16="http://schemas.microsoft.com/office/drawing/2014/main" id="{4B1DC7F1-254D-100C-BFC3-73F69B1A6BC5}"/>
              </a:ext>
            </a:extLst>
          </p:cNvPr>
          <p:cNvSpPr/>
          <p:nvPr/>
        </p:nvSpPr>
        <p:spPr>
          <a:xfrm>
            <a:off x="3014675" y="2009682"/>
            <a:ext cx="219202" cy="4001611"/>
          </a:xfrm>
          <a:prstGeom prst="rightArrow">
            <a:avLst>
              <a:gd name="adj1" fmla="val 100000"/>
              <a:gd name="adj2" fmla="val 100000"/>
            </a:avLst>
          </a:prstGeom>
          <a:solidFill>
            <a:srgbClr val="D1EBB6"/>
          </a:solidFill>
          <a:ln>
            <a:solidFill>
              <a:srgbClr val="D1EB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 sz="1539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065" name="Strzałka: w prawo 1064">
            <a:extLst>
              <a:ext uri="{FF2B5EF4-FFF2-40B4-BE49-F238E27FC236}">
                <a16:creationId xmlns:a16="http://schemas.microsoft.com/office/drawing/2014/main" id="{F9D841A5-CEFD-24B8-F5AE-A44910CD7E97}"/>
              </a:ext>
            </a:extLst>
          </p:cNvPr>
          <p:cNvSpPr/>
          <p:nvPr/>
        </p:nvSpPr>
        <p:spPr>
          <a:xfrm>
            <a:off x="7607754" y="2045162"/>
            <a:ext cx="219202" cy="3940265"/>
          </a:xfrm>
          <a:prstGeom prst="rightArrow">
            <a:avLst>
              <a:gd name="adj1" fmla="val 100000"/>
              <a:gd name="adj2" fmla="val 100000"/>
            </a:avLst>
          </a:prstGeom>
          <a:solidFill>
            <a:srgbClr val="D1EBB6"/>
          </a:solidFill>
          <a:ln>
            <a:solidFill>
              <a:srgbClr val="D1EB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 sz="1539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066" name="Rectangle 12">
            <a:extLst>
              <a:ext uri="{FF2B5EF4-FFF2-40B4-BE49-F238E27FC236}">
                <a16:creationId xmlns:a16="http://schemas.microsoft.com/office/drawing/2014/main" id="{3AE5D924-94A7-FD83-390C-0865FC95C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260" y="3268828"/>
            <a:ext cx="1198435" cy="2965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9501" rIns="0" bIns="-9501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819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026">
                <a:solidFill>
                  <a:srgbClr val="008C46"/>
                </a:solidFill>
              </a:rPr>
              <a:t>Granulat LDPE, worki </a:t>
            </a:r>
          </a:p>
        </p:txBody>
      </p:sp>
      <p:sp>
        <p:nvSpPr>
          <p:cNvPr id="1068" name="Rectangle 12">
            <a:extLst>
              <a:ext uri="{FF2B5EF4-FFF2-40B4-BE49-F238E27FC236}">
                <a16:creationId xmlns:a16="http://schemas.microsoft.com/office/drawing/2014/main" id="{A26D21E7-9EFC-589D-C9A6-70C18B59A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072" y="3744402"/>
            <a:ext cx="1198435" cy="2965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9501" rIns="0" bIns="-9501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819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026">
                <a:solidFill>
                  <a:srgbClr val="008C46"/>
                </a:solidFill>
              </a:rPr>
              <a:t>Surowce – metale krytyczne</a:t>
            </a:r>
          </a:p>
        </p:txBody>
      </p:sp>
      <p:sp>
        <p:nvSpPr>
          <p:cNvPr id="1069" name="Prostokąt 1068">
            <a:extLst>
              <a:ext uri="{FF2B5EF4-FFF2-40B4-BE49-F238E27FC236}">
                <a16:creationId xmlns:a16="http://schemas.microsoft.com/office/drawing/2014/main" id="{3FB4AC89-9E59-5050-93C4-A07D3F9CE92B}"/>
              </a:ext>
            </a:extLst>
          </p:cNvPr>
          <p:cNvSpPr/>
          <p:nvPr/>
        </p:nvSpPr>
        <p:spPr>
          <a:xfrm>
            <a:off x="5541713" y="3692141"/>
            <a:ext cx="1946706" cy="427465"/>
          </a:xfrm>
          <a:prstGeom prst="rect">
            <a:avLst/>
          </a:prstGeom>
          <a:noFill/>
          <a:ln w="9525">
            <a:solidFill>
              <a:srgbClr val="008C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 sz="1539">
              <a:solidFill>
                <a:schemeClr val="tx2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072" name="AutoShape 19" descr="Heavy metals Vector Images | Depositphotos">
            <a:extLst>
              <a:ext uri="{FF2B5EF4-FFF2-40B4-BE49-F238E27FC236}">
                <a16:creationId xmlns:a16="http://schemas.microsoft.com/office/drawing/2014/main" id="{394E225E-2102-A01A-0C6E-C70CFA4734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45343" y="3298663"/>
            <a:ext cx="260675" cy="2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203" tIns="39101" rIns="78203" bIns="39101" numCol="1" anchor="t" anchorCtr="0" compatLnSpc="1">
            <a:prstTxWarp prst="textNoShape">
              <a:avLst/>
            </a:prstTxWarp>
          </a:bodyPr>
          <a:lstStyle/>
          <a:p>
            <a:endParaRPr lang="pl-PL" sz="1539"/>
          </a:p>
        </p:txBody>
      </p:sp>
      <p:grpSp>
        <p:nvGrpSpPr>
          <p:cNvPr id="199" name="Grupa 198">
            <a:extLst>
              <a:ext uri="{FF2B5EF4-FFF2-40B4-BE49-F238E27FC236}">
                <a16:creationId xmlns:a16="http://schemas.microsoft.com/office/drawing/2014/main" id="{4256F6A1-8223-AFB4-2FA9-3E165EE11E2B}"/>
              </a:ext>
            </a:extLst>
          </p:cNvPr>
          <p:cNvGrpSpPr/>
          <p:nvPr/>
        </p:nvGrpSpPr>
        <p:grpSpPr>
          <a:xfrm>
            <a:off x="7016446" y="3738178"/>
            <a:ext cx="357401" cy="335477"/>
            <a:chOff x="11050830" y="5617554"/>
            <a:chExt cx="1065274" cy="999929"/>
          </a:xfrm>
        </p:grpSpPr>
        <p:sp>
          <p:nvSpPr>
            <p:cNvPr id="1076" name="Prostokąt 1075">
              <a:extLst>
                <a:ext uri="{FF2B5EF4-FFF2-40B4-BE49-F238E27FC236}">
                  <a16:creationId xmlns:a16="http://schemas.microsoft.com/office/drawing/2014/main" id="{BE97E480-E92F-F7FD-4836-DC5EA431CE55}"/>
                </a:ext>
              </a:extLst>
            </p:cNvPr>
            <p:cNvSpPr/>
            <p:nvPr/>
          </p:nvSpPr>
          <p:spPr>
            <a:xfrm>
              <a:off x="11050830" y="5617554"/>
              <a:ext cx="1065274" cy="995664"/>
            </a:xfrm>
            <a:prstGeom prst="rect">
              <a:avLst/>
            </a:prstGeom>
            <a:noFill/>
            <a:ln w="9525">
              <a:solidFill>
                <a:srgbClr val="008C4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770">
                <a:solidFill>
                  <a:schemeClr val="tx2"/>
                </a:solidFill>
                <a:latin typeface="Poppins" pitchFamily="2" charset="0"/>
                <a:cs typeface="Poppins" pitchFamily="2" charset="0"/>
              </a:endParaRPr>
            </a:p>
          </p:txBody>
        </p:sp>
        <p:sp>
          <p:nvSpPr>
            <p:cNvPr id="1078" name="pole tekstowe 1077">
              <a:extLst>
                <a:ext uri="{FF2B5EF4-FFF2-40B4-BE49-F238E27FC236}">
                  <a16:creationId xmlns:a16="http://schemas.microsoft.com/office/drawing/2014/main" id="{CDD5AB67-2496-8DB9-1D86-3CA9EB030336}"/>
                </a:ext>
              </a:extLst>
            </p:cNvPr>
            <p:cNvSpPr txBox="1"/>
            <p:nvPr/>
          </p:nvSpPr>
          <p:spPr>
            <a:xfrm>
              <a:off x="11411031" y="5703083"/>
              <a:ext cx="457861" cy="914400"/>
            </a:xfrm>
            <a:prstGeom prst="rect">
              <a:avLst/>
            </a:prstGeom>
          </p:spPr>
          <p:txBody>
            <a:bodyPr vert="horz" wrap="none" lIns="0" tIns="0" rIns="0" bIns="0" spcCol="504000" rtlCol="0">
              <a:noAutofit/>
            </a:bodyPr>
            <a:lstStyle/>
            <a:p>
              <a:pPr algn="l"/>
              <a:r>
                <a:rPr lang="pl-PL" sz="1539">
                  <a:solidFill>
                    <a:srgbClr val="008C46"/>
                  </a:solidFill>
                </a:rPr>
                <a:t>E</a:t>
              </a:r>
              <a:endParaRPr lang="pl-PL" sz="100">
                <a:solidFill>
                  <a:srgbClr val="008C46"/>
                </a:solidFill>
              </a:endParaRPr>
            </a:p>
          </p:txBody>
        </p:sp>
        <p:sp>
          <p:nvSpPr>
            <p:cNvPr id="1079" name="pole tekstowe 1078">
              <a:extLst>
                <a:ext uri="{FF2B5EF4-FFF2-40B4-BE49-F238E27FC236}">
                  <a16:creationId xmlns:a16="http://schemas.microsoft.com/office/drawing/2014/main" id="{6FDE82EB-8F0B-55C8-F88F-0613D55ED8DF}"/>
                </a:ext>
              </a:extLst>
            </p:cNvPr>
            <p:cNvSpPr txBox="1"/>
            <p:nvPr/>
          </p:nvSpPr>
          <p:spPr>
            <a:xfrm>
              <a:off x="11112312" y="5659102"/>
              <a:ext cx="457861" cy="914401"/>
            </a:xfrm>
            <a:prstGeom prst="rect">
              <a:avLst/>
            </a:prstGeom>
          </p:spPr>
          <p:txBody>
            <a:bodyPr vert="horz" wrap="none" lIns="0" tIns="0" rIns="0" bIns="0" spcCol="504000" rtlCol="0">
              <a:noAutofit/>
            </a:bodyPr>
            <a:lstStyle/>
            <a:p>
              <a:pPr algn="l"/>
              <a:r>
                <a:rPr lang="pl-PL" sz="770">
                  <a:solidFill>
                    <a:srgbClr val="008C46"/>
                  </a:solidFill>
                </a:rPr>
                <a:t>5</a:t>
              </a:r>
              <a:endParaRPr lang="pl-PL" sz="100">
                <a:solidFill>
                  <a:srgbClr val="008C46"/>
                </a:solidFill>
              </a:endParaRPr>
            </a:p>
          </p:txBody>
        </p:sp>
        <p:sp>
          <p:nvSpPr>
            <p:cNvPr id="1080" name="Prostokąt 1079">
              <a:extLst>
                <a:ext uri="{FF2B5EF4-FFF2-40B4-BE49-F238E27FC236}">
                  <a16:creationId xmlns:a16="http://schemas.microsoft.com/office/drawing/2014/main" id="{37EFCFE3-73CB-1F13-5492-836A5EC35828}"/>
                </a:ext>
              </a:extLst>
            </p:cNvPr>
            <p:cNvSpPr/>
            <p:nvPr/>
          </p:nvSpPr>
          <p:spPr>
            <a:xfrm>
              <a:off x="11249363" y="6380968"/>
              <a:ext cx="655321" cy="45719"/>
            </a:xfrm>
            <a:prstGeom prst="rect">
              <a:avLst/>
            </a:prstGeom>
            <a:solidFill>
              <a:srgbClr val="008C4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770">
                <a:solidFill>
                  <a:schemeClr val="tx2"/>
                </a:solidFill>
                <a:latin typeface="Poppins" pitchFamily="2" charset="0"/>
                <a:cs typeface="Poppins" pitchFamily="2" charset="0"/>
              </a:endParaRPr>
            </a:p>
          </p:txBody>
        </p:sp>
        <p:sp>
          <p:nvSpPr>
            <p:cNvPr id="1081" name="Prostokąt 1080">
              <a:extLst>
                <a:ext uri="{FF2B5EF4-FFF2-40B4-BE49-F238E27FC236}">
                  <a16:creationId xmlns:a16="http://schemas.microsoft.com/office/drawing/2014/main" id="{5B5185E7-45D6-7BB4-C51E-712EC2BEBB25}"/>
                </a:ext>
              </a:extLst>
            </p:cNvPr>
            <p:cNvSpPr/>
            <p:nvPr/>
          </p:nvSpPr>
          <p:spPr>
            <a:xfrm>
              <a:off x="11448448" y="6480029"/>
              <a:ext cx="258030" cy="45719"/>
            </a:xfrm>
            <a:prstGeom prst="rect">
              <a:avLst/>
            </a:prstGeom>
            <a:solidFill>
              <a:srgbClr val="008C4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770">
                <a:solidFill>
                  <a:schemeClr val="tx2"/>
                </a:solidFill>
                <a:latin typeface="Poppins" pitchFamily="2" charset="0"/>
                <a:cs typeface="Poppins" pitchFamily="2" charset="0"/>
              </a:endParaRPr>
            </a:p>
          </p:txBody>
        </p:sp>
      </p:grpSp>
      <p:pic>
        <p:nvPicPr>
          <p:cNvPr id="201" name="Grafika 200" descr="Praca kontur">
            <a:extLst>
              <a:ext uri="{FF2B5EF4-FFF2-40B4-BE49-F238E27FC236}">
                <a16:creationId xmlns:a16="http://schemas.microsoft.com/office/drawing/2014/main" id="{8CB7C5BF-1C26-2A22-823C-B46979875A7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433105" y="4971590"/>
            <a:ext cx="371859" cy="3718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A42BC3-590A-90A3-1825-7B4AEB45B15F}"/>
              </a:ext>
            </a:extLst>
          </p:cNvPr>
          <p:cNvSpPr txBox="1"/>
          <p:nvPr/>
        </p:nvSpPr>
        <p:spPr>
          <a:xfrm>
            <a:off x="1961530" y="4635981"/>
            <a:ext cx="985536" cy="793719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none" lIns="78067" tIns="39033" rIns="78067" bIns="39033" rtlCol="0">
            <a:noAutofit/>
          </a:bodyPr>
          <a:lstStyle/>
          <a:p>
            <a:pPr>
              <a:lnSpc>
                <a:spcPct val="100000"/>
              </a:lnSpc>
            </a:pPr>
            <a:endParaRPr lang="en-GB" sz="1026"/>
          </a:p>
        </p:txBody>
      </p:sp>
      <p:pic>
        <p:nvPicPr>
          <p:cNvPr id="34" name="Grafika 33" descr="Rozładowana bateria kontur">
            <a:extLst>
              <a:ext uri="{FF2B5EF4-FFF2-40B4-BE49-F238E27FC236}">
                <a16:creationId xmlns:a16="http://schemas.microsoft.com/office/drawing/2014/main" id="{20EF141D-A14B-1359-26A1-82AB703458E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352074" y="3730247"/>
            <a:ext cx="259119" cy="259119"/>
          </a:xfrm>
          <a:prstGeom prst="rect">
            <a:avLst/>
          </a:prstGeom>
        </p:spPr>
      </p:pic>
      <p:sp>
        <p:nvSpPr>
          <p:cNvPr id="43" name="pole tekstowe 42">
            <a:extLst>
              <a:ext uri="{FF2B5EF4-FFF2-40B4-BE49-F238E27FC236}">
                <a16:creationId xmlns:a16="http://schemas.microsoft.com/office/drawing/2014/main" id="{CB481029-F4A5-FE94-23F2-CECC0A5C4569}"/>
              </a:ext>
            </a:extLst>
          </p:cNvPr>
          <p:cNvSpPr txBox="1"/>
          <p:nvPr/>
        </p:nvSpPr>
        <p:spPr>
          <a:xfrm>
            <a:off x="2017248" y="3352792"/>
            <a:ext cx="928072" cy="32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770" b="1">
                <a:solidFill>
                  <a:schemeClr val="tx2"/>
                </a:solidFill>
              </a:rPr>
              <a:t>Zużyte baterie i akumulatory</a:t>
            </a:r>
          </a:p>
        </p:txBody>
      </p:sp>
      <p:sp>
        <p:nvSpPr>
          <p:cNvPr id="47" name="TextBox 163">
            <a:extLst>
              <a:ext uri="{FF2B5EF4-FFF2-40B4-BE49-F238E27FC236}">
                <a16:creationId xmlns:a16="http://schemas.microsoft.com/office/drawing/2014/main" id="{4CA9E0EB-5A0E-62BA-CF36-E90CF0DA891B}"/>
              </a:ext>
            </a:extLst>
          </p:cNvPr>
          <p:cNvSpPr txBox="1"/>
          <p:nvPr/>
        </p:nvSpPr>
        <p:spPr>
          <a:xfrm>
            <a:off x="2064274" y="3298663"/>
            <a:ext cx="889257" cy="728333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none" lIns="78067" tIns="39033" rIns="78067" bIns="39033" rtlCol="0">
            <a:noAutofit/>
          </a:bodyPr>
          <a:lstStyle/>
          <a:p>
            <a:pPr>
              <a:lnSpc>
                <a:spcPct val="100000"/>
              </a:lnSpc>
            </a:pPr>
            <a:endParaRPr lang="en-GB" sz="1026"/>
          </a:p>
        </p:txBody>
      </p:sp>
      <p:sp>
        <p:nvSpPr>
          <p:cNvPr id="49" name="Rectangle 1">
            <a:extLst>
              <a:ext uri="{FF2B5EF4-FFF2-40B4-BE49-F238E27FC236}">
                <a16:creationId xmlns:a16="http://schemas.microsoft.com/office/drawing/2014/main" id="{C0A755F3-4323-0BC8-45C9-977BD42FE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026"/>
            <a:ext cx="65" cy="21767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01" rIns="0" bIns="-9501" numCol="1" anchor="ctr" anchorCtr="0" compatLnSpc="1">
            <a:prstTxWarp prst="textNoShape">
              <a:avLst/>
            </a:prstTxWarp>
            <a:spAutoFit/>
          </a:bodyPr>
          <a:lstStyle/>
          <a:p>
            <a:pPr defTabSz="781995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1539">
              <a:latin typeface="Arial" panose="020B0604020202020204" pitchFamily="34" charset="0"/>
            </a:endParaRPr>
          </a:p>
        </p:txBody>
      </p:sp>
      <p:sp>
        <p:nvSpPr>
          <p:cNvPr id="35" name="Symbol zastępczy tekstu 34">
            <a:extLst>
              <a:ext uri="{FF2B5EF4-FFF2-40B4-BE49-F238E27FC236}">
                <a16:creationId xmlns:a16="http://schemas.microsoft.com/office/drawing/2014/main" id="{1466F453-A605-F770-7865-1FB3FC5F05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O Eneris</a:t>
            </a:r>
          </a:p>
        </p:txBody>
      </p:sp>
    </p:spTree>
    <p:extLst>
      <p:ext uri="{BB962C8B-B14F-4D97-AF65-F5344CB8AC3E}">
        <p14:creationId xmlns:p14="http://schemas.microsoft.com/office/powerpoint/2010/main" val="481448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2F89-64DC-E0A5-FC19-BBD4CC0F1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Jesteśmy polskim liderem w branży odpadowej 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66B95F55-97E0-DE5A-3501-6FFD99DA79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O Eneris</a:t>
            </a:r>
          </a:p>
        </p:txBody>
      </p:sp>
      <p:sp>
        <p:nvSpPr>
          <p:cNvPr id="32" name="Symbol zastępczy tekstu 31">
            <a:extLst>
              <a:ext uri="{FF2B5EF4-FFF2-40B4-BE49-F238E27FC236}">
                <a16:creationId xmlns:a16="http://schemas.microsoft.com/office/drawing/2014/main" id="{19941CF7-A59D-B865-0D99-7EAB6CFFB1F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pl-PL" sz="1200"/>
              <a:t>Jesteśmy obecni w 14 województwach i 28 lokalizacjach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406A6-D3F9-9F8C-96CC-5F00D230BA1D}"/>
              </a:ext>
            </a:extLst>
          </p:cNvPr>
          <p:cNvSpPr>
            <a:spLocks noGrp="1"/>
          </p:cNvSpPr>
          <p:nvPr>
            <p:ph type="dt" sz="half" idx="40"/>
          </p:nvPr>
        </p:nvSpPr>
        <p:spPr>
          <a:xfrm>
            <a:off x="7574147" y="6551690"/>
            <a:ext cx="552569" cy="125547"/>
          </a:xfrm>
        </p:spPr>
        <p:txBody>
          <a:bodyPr/>
          <a:lstStyle/>
          <a:p>
            <a:pPr algn="ctr"/>
            <a:r>
              <a:rPr lang="pl-PL"/>
              <a:t>09.2025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5FD1EB0-37A4-9D96-BD38-ED3F47C5F33C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4442298" y="6551689"/>
            <a:ext cx="1385197" cy="125547"/>
          </a:xfrm>
        </p:spPr>
        <p:txBody>
          <a:bodyPr/>
          <a:lstStyle/>
          <a:p>
            <a:pPr algn="ctr">
              <a:defRPr/>
            </a:pPr>
            <a:r>
              <a:rPr lang="pl-PL"/>
              <a:t>Nowy Zielony Ład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4615D6C-F7BF-8245-DDA9-D1B214BC9D3D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02E3D00D-FF07-C084-14B0-1DA537D6AB9F}"/>
              </a:ext>
            </a:extLst>
          </p:cNvPr>
          <p:cNvSpPr/>
          <p:nvPr/>
        </p:nvSpPr>
        <p:spPr>
          <a:xfrm>
            <a:off x="402722" y="1427775"/>
            <a:ext cx="2779339" cy="11976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65" tIns="61577" rIns="123154" bIns="61577" rtlCol="0" anchor="ctr"/>
          <a:lstStyle/>
          <a:p>
            <a:r>
              <a:rPr lang="pl-PL" sz="2052" b="1">
                <a:solidFill>
                  <a:schemeClr val="bg1"/>
                </a:solidFill>
                <a:cs typeface="Poppins"/>
              </a:rPr>
              <a:t>2000</a:t>
            </a:r>
          </a:p>
          <a:p>
            <a:r>
              <a:rPr lang="pl-PL" sz="1026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Pracowników w naszych biurach i zakładach</a:t>
            </a:r>
          </a:p>
        </p:txBody>
      </p:sp>
      <p:sp>
        <p:nvSpPr>
          <p:cNvPr id="56" name="Rectangle 21">
            <a:extLst>
              <a:ext uri="{FF2B5EF4-FFF2-40B4-BE49-F238E27FC236}">
                <a16:creationId xmlns:a16="http://schemas.microsoft.com/office/drawing/2014/main" id="{C5091E09-C65B-4C17-8E0C-D56F8DCF0930}"/>
              </a:ext>
            </a:extLst>
          </p:cNvPr>
          <p:cNvSpPr/>
          <p:nvPr/>
        </p:nvSpPr>
        <p:spPr>
          <a:xfrm>
            <a:off x="5955180" y="2619305"/>
            <a:ext cx="2779339" cy="11976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65" tIns="61577" rIns="123154" bIns="61577" rtlCol="0" anchor="ctr"/>
          <a:lstStyle/>
          <a:p>
            <a:r>
              <a:rPr lang="pl-PL" sz="2395" b="1">
                <a:solidFill>
                  <a:schemeClr val="tx2"/>
                </a:solidFill>
                <a:latin typeface="Poppins" pitchFamily="2" charset="0"/>
                <a:cs typeface="Poppins" pitchFamily="2" charset="0"/>
              </a:rPr>
              <a:t>600</a:t>
            </a:r>
          </a:p>
          <a:p>
            <a:r>
              <a:rPr lang="pl-PL" sz="1026">
                <a:solidFill>
                  <a:schemeClr val="tx2"/>
                </a:solidFill>
                <a:latin typeface="Poppins" pitchFamily="2" charset="0"/>
                <a:cs typeface="Poppins" pitchFamily="2" charset="0"/>
              </a:rPr>
              <a:t>Specjalistycznych pojazdów </a:t>
            </a:r>
          </a:p>
        </p:txBody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id="{8A74A5AD-3EF7-FA35-5378-E27DC6CF887B}"/>
              </a:ext>
            </a:extLst>
          </p:cNvPr>
          <p:cNvSpPr/>
          <p:nvPr/>
        </p:nvSpPr>
        <p:spPr>
          <a:xfrm>
            <a:off x="5957064" y="3810835"/>
            <a:ext cx="2775573" cy="11976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65" tIns="61577" rIns="123154" bIns="61577" rtlCol="0" anchor="ctr"/>
          <a:lstStyle/>
          <a:p>
            <a:r>
              <a:rPr lang="pl-PL" sz="2395" b="1">
                <a:latin typeface="Poppins" pitchFamily="2" charset="0"/>
                <a:cs typeface="Poppins" pitchFamily="2" charset="0"/>
              </a:rPr>
              <a:t>3 </a:t>
            </a:r>
            <a:r>
              <a:rPr lang="pl-PL" sz="2052" b="1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składowiska</a:t>
            </a:r>
          </a:p>
          <a:p>
            <a:r>
              <a:rPr lang="pl-PL" sz="1026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Zlokalizowane w obiektach MBP</a:t>
            </a:r>
          </a:p>
        </p:txBody>
      </p:sp>
      <p:sp>
        <p:nvSpPr>
          <p:cNvPr id="61" name="Rectangle 26">
            <a:extLst>
              <a:ext uri="{FF2B5EF4-FFF2-40B4-BE49-F238E27FC236}">
                <a16:creationId xmlns:a16="http://schemas.microsoft.com/office/drawing/2014/main" id="{932F3395-7E3A-9FA2-D05F-B0C8A0D630DD}"/>
              </a:ext>
            </a:extLst>
          </p:cNvPr>
          <p:cNvSpPr/>
          <p:nvPr/>
        </p:nvSpPr>
        <p:spPr>
          <a:xfrm>
            <a:off x="400517" y="2619305"/>
            <a:ext cx="2783750" cy="1197669"/>
          </a:xfrm>
          <a:prstGeom prst="rect">
            <a:avLst/>
          </a:prstGeom>
          <a:solidFill>
            <a:srgbClr val="DBD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65" tIns="61577" rIns="123154" bIns="61577" rtlCol="0" anchor="ctr"/>
          <a:lstStyle/>
          <a:p>
            <a:r>
              <a:rPr lang="pl-PL" sz="2052" b="1">
                <a:solidFill>
                  <a:schemeClr val="tx2"/>
                </a:solidFill>
                <a:latin typeface="Poppins"/>
              </a:rPr>
              <a:t>100</a:t>
            </a:r>
          </a:p>
          <a:p>
            <a:r>
              <a:rPr lang="pl-PL" sz="1026">
                <a:solidFill>
                  <a:srgbClr val="003A78"/>
                </a:solidFill>
              </a:rPr>
              <a:t>Gmin współpracuje z nami</a:t>
            </a:r>
          </a:p>
        </p:txBody>
      </p:sp>
      <p:sp>
        <p:nvSpPr>
          <p:cNvPr id="62" name="Rectangle 27">
            <a:extLst>
              <a:ext uri="{FF2B5EF4-FFF2-40B4-BE49-F238E27FC236}">
                <a16:creationId xmlns:a16="http://schemas.microsoft.com/office/drawing/2014/main" id="{C40246FA-A77E-4E01-D10C-5211CDAF6877}"/>
              </a:ext>
            </a:extLst>
          </p:cNvPr>
          <p:cNvSpPr/>
          <p:nvPr/>
        </p:nvSpPr>
        <p:spPr>
          <a:xfrm>
            <a:off x="3178259" y="1427775"/>
            <a:ext cx="2779339" cy="11976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65" tIns="61577" rIns="123154" bIns="61577" rtlCol="0" anchor="ctr"/>
          <a:lstStyle/>
          <a:p>
            <a:r>
              <a:rPr lang="pl-PL" sz="2395" b="1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€ 158,6m </a:t>
            </a:r>
          </a:p>
          <a:p>
            <a:pPr lvl="0"/>
            <a:r>
              <a:rPr lang="pl-PL" sz="1026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Przychody grupy kapitałowej </a:t>
            </a:r>
            <a:br>
              <a:rPr lang="pl-PL" sz="1026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</a:br>
            <a:r>
              <a:rPr lang="pl-PL" sz="1026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w 2023 roku </a:t>
            </a:r>
          </a:p>
        </p:txBody>
      </p:sp>
      <p:sp>
        <p:nvSpPr>
          <p:cNvPr id="128" name="Rectangle 32">
            <a:extLst>
              <a:ext uri="{FF2B5EF4-FFF2-40B4-BE49-F238E27FC236}">
                <a16:creationId xmlns:a16="http://schemas.microsoft.com/office/drawing/2014/main" id="{145FF047-AA85-431A-6483-4F1F58008AA4}"/>
              </a:ext>
            </a:extLst>
          </p:cNvPr>
          <p:cNvSpPr/>
          <p:nvPr/>
        </p:nvSpPr>
        <p:spPr>
          <a:xfrm>
            <a:off x="400517" y="3810835"/>
            <a:ext cx="2783750" cy="11976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65" tIns="61577" rIns="123154" bIns="61577" rtlCol="0" anchor="ctr"/>
          <a:lstStyle/>
          <a:p>
            <a:r>
              <a:rPr lang="pl-PL" sz="2052" b="1">
                <a:solidFill>
                  <a:schemeClr val="bg1"/>
                </a:solidFill>
                <a:cs typeface="Poppins"/>
              </a:rPr>
              <a:t>8 zakładów</a:t>
            </a:r>
          </a:p>
          <a:p>
            <a:r>
              <a:rPr lang="pl-PL" sz="1026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Sortowanie odpadów </a:t>
            </a:r>
            <a:br>
              <a:rPr lang="pl-PL" sz="1026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</a:br>
            <a:r>
              <a:rPr lang="pl-PL" sz="1026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i odzysk surowców</a:t>
            </a:r>
          </a:p>
        </p:txBody>
      </p:sp>
      <p:sp>
        <p:nvSpPr>
          <p:cNvPr id="129" name="Rectangle 33">
            <a:extLst>
              <a:ext uri="{FF2B5EF4-FFF2-40B4-BE49-F238E27FC236}">
                <a16:creationId xmlns:a16="http://schemas.microsoft.com/office/drawing/2014/main" id="{3473DE5D-0BF6-E6C6-332C-CB5846491B57}"/>
              </a:ext>
            </a:extLst>
          </p:cNvPr>
          <p:cNvSpPr/>
          <p:nvPr/>
        </p:nvSpPr>
        <p:spPr>
          <a:xfrm>
            <a:off x="3178259" y="3810835"/>
            <a:ext cx="2779339" cy="1197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65" tIns="61577" rIns="123154" bIns="61577" rtlCol="0" anchor="ctr"/>
          <a:lstStyle/>
          <a:p>
            <a:r>
              <a:rPr lang="pl-PL" sz="2395" b="1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3 MBP</a:t>
            </a:r>
          </a:p>
          <a:p>
            <a:r>
              <a:rPr lang="pl-PL" sz="1026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Instalacje Mechaniczno-Biologicznego Przetwarzania i produkcji RDF</a:t>
            </a:r>
          </a:p>
        </p:txBody>
      </p:sp>
      <p:sp>
        <p:nvSpPr>
          <p:cNvPr id="130" name="Rectangle 34">
            <a:extLst>
              <a:ext uri="{FF2B5EF4-FFF2-40B4-BE49-F238E27FC236}">
                <a16:creationId xmlns:a16="http://schemas.microsoft.com/office/drawing/2014/main" id="{9968D6AC-35CB-D599-FCAC-0D2850063368}"/>
              </a:ext>
            </a:extLst>
          </p:cNvPr>
          <p:cNvSpPr/>
          <p:nvPr/>
        </p:nvSpPr>
        <p:spPr>
          <a:xfrm>
            <a:off x="3178259" y="2619305"/>
            <a:ext cx="2779339" cy="1197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65" tIns="61577" rIns="123154" bIns="61577" rtlCol="0" anchor="ctr"/>
          <a:lstStyle/>
          <a:p>
            <a:r>
              <a:rPr lang="pl-PL" sz="2052" b="1">
                <a:solidFill>
                  <a:schemeClr val="bg1"/>
                </a:solidFill>
              </a:rPr>
              <a:t>1,4 mln</a:t>
            </a:r>
          </a:p>
          <a:p>
            <a:r>
              <a:rPr lang="pl-PL" sz="1026">
                <a:solidFill>
                  <a:schemeClr val="bg1"/>
                </a:solidFill>
              </a:rPr>
              <a:t>Mieszkańców korzystających </a:t>
            </a:r>
            <a:br>
              <a:rPr lang="pl-PL" sz="1026">
                <a:solidFill>
                  <a:schemeClr val="bg1"/>
                </a:solidFill>
              </a:rPr>
            </a:br>
            <a:r>
              <a:rPr lang="pl-PL" sz="1026">
                <a:solidFill>
                  <a:schemeClr val="bg1"/>
                </a:solidFill>
              </a:rPr>
              <a:t>z naszych usług </a:t>
            </a:r>
          </a:p>
        </p:txBody>
      </p:sp>
      <p:sp>
        <p:nvSpPr>
          <p:cNvPr id="131" name="Rectangle 35">
            <a:extLst>
              <a:ext uri="{FF2B5EF4-FFF2-40B4-BE49-F238E27FC236}">
                <a16:creationId xmlns:a16="http://schemas.microsoft.com/office/drawing/2014/main" id="{A11EBD74-055F-5BE7-82C5-1699D4C0BA53}"/>
              </a:ext>
            </a:extLst>
          </p:cNvPr>
          <p:cNvSpPr/>
          <p:nvPr/>
        </p:nvSpPr>
        <p:spPr>
          <a:xfrm>
            <a:off x="5952974" y="1427775"/>
            <a:ext cx="2783750" cy="11976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65" tIns="61577" rIns="123154" bIns="61577" rtlCol="0" anchor="ctr"/>
          <a:lstStyle/>
          <a:p>
            <a:pPr lvl="0"/>
            <a:r>
              <a:rPr lang="pl-PL" sz="2395" b="1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1,6 mln t</a:t>
            </a:r>
          </a:p>
          <a:p>
            <a:r>
              <a:rPr lang="pl-PL" sz="1026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Odpadów w łańcuchu dostaw</a:t>
            </a: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DCD6F8FE-643F-0E4E-0682-622608B334F4}"/>
              </a:ext>
            </a:extLst>
          </p:cNvPr>
          <p:cNvSpPr/>
          <p:nvPr/>
        </p:nvSpPr>
        <p:spPr>
          <a:xfrm>
            <a:off x="402722" y="5002364"/>
            <a:ext cx="2779339" cy="1197669"/>
          </a:xfrm>
          <a:prstGeom prst="rect">
            <a:avLst/>
          </a:prstGeom>
          <a:solidFill>
            <a:schemeClr val="accent1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65" tIns="61577" rIns="123154" bIns="61577" rtlCol="0" anchor="ctr"/>
          <a:lstStyle/>
          <a:p>
            <a:r>
              <a:rPr lang="pl-PL" sz="2052" b="1">
                <a:solidFill>
                  <a:schemeClr val="bg1"/>
                </a:solidFill>
                <a:cs typeface="Poppins"/>
              </a:rPr>
              <a:t>400 000 t</a:t>
            </a:r>
          </a:p>
          <a:p>
            <a:r>
              <a:rPr lang="pl-PL" sz="1026">
                <a:solidFill>
                  <a:schemeClr val="bg1"/>
                </a:solidFill>
                <a:latin typeface="Poppins" pitchFamily="2" charset="0"/>
                <a:cs typeface="Poppins" pitchFamily="2" charset="0"/>
              </a:rPr>
              <a:t>Zebrane odpady komunalne</a:t>
            </a: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D5122975-766A-BF5E-08FA-2701C56173EC}"/>
              </a:ext>
            </a:extLst>
          </p:cNvPr>
          <p:cNvSpPr/>
          <p:nvPr/>
        </p:nvSpPr>
        <p:spPr>
          <a:xfrm>
            <a:off x="5956292" y="5002364"/>
            <a:ext cx="2777115" cy="1197669"/>
          </a:xfrm>
          <a:prstGeom prst="rect">
            <a:avLst/>
          </a:prstGeom>
          <a:solidFill>
            <a:schemeClr val="accent2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65" tIns="61577" rIns="123154" bIns="61577" rtlCol="0" anchor="ctr"/>
          <a:lstStyle/>
          <a:p>
            <a:pPr defTabSz="890346">
              <a:defRPr/>
            </a:pPr>
            <a:r>
              <a:rPr lang="pl-PL" sz="2052" b="1">
                <a:solidFill>
                  <a:srgbClr val="003A78"/>
                </a:solidFill>
                <a:latin typeface="Poppins"/>
              </a:rPr>
              <a:t>150 000 t</a:t>
            </a:r>
          </a:p>
          <a:p>
            <a:pPr defTabSz="890346">
              <a:defRPr/>
            </a:pPr>
            <a:r>
              <a:rPr lang="pl-PL" sz="1026">
                <a:solidFill>
                  <a:srgbClr val="003A78"/>
                </a:solidFill>
                <a:latin typeface="Poppins"/>
              </a:rPr>
              <a:t>produkcja paliwa alternatywnego RDF</a:t>
            </a: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2E7E0F18-E38D-5A0E-65B3-320C40FBEF91}"/>
              </a:ext>
            </a:extLst>
          </p:cNvPr>
          <p:cNvSpPr/>
          <p:nvPr/>
        </p:nvSpPr>
        <p:spPr>
          <a:xfrm>
            <a:off x="3179371" y="5002364"/>
            <a:ext cx="2777115" cy="11976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65" tIns="61577" rIns="123154" bIns="61577" rtlCol="0" anchor="ctr"/>
          <a:lstStyle/>
          <a:p>
            <a:r>
              <a:rPr lang="pl-PL" sz="2052" b="1">
                <a:solidFill>
                  <a:srgbClr val="003A78"/>
                </a:solidFill>
              </a:rPr>
              <a:t>370 000 t</a:t>
            </a:r>
          </a:p>
          <a:p>
            <a:r>
              <a:rPr lang="pl-PL" sz="1026">
                <a:solidFill>
                  <a:srgbClr val="003A78"/>
                </a:solidFill>
              </a:rPr>
              <a:t>Zdolność produkcyjna części mechanicznej naszych instalacji</a:t>
            </a:r>
          </a:p>
        </p:txBody>
      </p:sp>
    </p:spTree>
    <p:extLst>
      <p:ext uri="{BB962C8B-B14F-4D97-AF65-F5344CB8AC3E}">
        <p14:creationId xmlns:p14="http://schemas.microsoft.com/office/powerpoint/2010/main" val="2487587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2F89-64DC-E0A5-FC19-BBD4CC0F1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/>
              <a:t>Zrównoważony rozwój w Eneris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7B1F6C-1206-FC1C-9DED-56E126C32B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O Eneris</a:t>
            </a:r>
          </a:p>
        </p:txBody>
      </p:sp>
      <p:sp>
        <p:nvSpPr>
          <p:cNvPr id="9" name="Symbol zastępczy daty 8">
            <a:extLst>
              <a:ext uri="{FF2B5EF4-FFF2-40B4-BE49-F238E27FC236}">
                <a16:creationId xmlns:a16="http://schemas.microsoft.com/office/drawing/2014/main" id="{D548BB98-B427-A4E9-7A52-4458ECE9E21B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pl-PL"/>
              <a:t>09.2025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51A0695-A421-CAE1-622E-5EF97FBD6A5D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4366549" y="6548093"/>
            <a:ext cx="1440000" cy="125547"/>
          </a:xfrm>
        </p:spPr>
        <p:txBody>
          <a:bodyPr/>
          <a:lstStyle/>
          <a:p>
            <a:pPr algn="ctr"/>
            <a:r>
              <a:rPr lang="pl-PL"/>
              <a:t>Nowy Zielony Ład</a:t>
            </a:r>
          </a:p>
        </p:txBody>
      </p:sp>
      <p:sp>
        <p:nvSpPr>
          <p:cNvPr id="102" name="Symbol zastępczy numeru slajdu 101">
            <a:extLst>
              <a:ext uri="{FF2B5EF4-FFF2-40B4-BE49-F238E27FC236}">
                <a16:creationId xmlns:a16="http://schemas.microsoft.com/office/drawing/2014/main" id="{81CCD118-A64A-3C2D-D65F-66881FE46A50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A0641565-EFCD-8043-A83A-57D8BBCDE8CB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19D35-C614-B045-F9F3-4F5A56EAE47F}"/>
              </a:ext>
            </a:extLst>
          </p:cNvPr>
          <p:cNvSpPr txBox="1"/>
          <p:nvPr/>
        </p:nvSpPr>
        <p:spPr>
          <a:xfrm>
            <a:off x="499628" y="645256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44373" indent="-153936" defTabSz="780663">
              <a:lnSpc>
                <a:spcPct val="120000"/>
              </a:lnSpc>
              <a:spcBef>
                <a:spcPts val="1283"/>
              </a:spcBef>
              <a:buSzPct val="100000"/>
              <a:buFont typeface="Poppins" pitchFamily="2" charset="0"/>
              <a:buChar char="•"/>
            </a:pPr>
            <a:endParaRPr lang="en-US" sz="1197">
              <a:solidFill>
                <a:srgbClr val="003A78"/>
              </a:solidFill>
              <a:latin typeface="Poppins" pitchFamily="2" charset="0"/>
              <a:ea typeface="Poppins" pitchFamily="2" charset="0"/>
              <a:cs typeface="Poppin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3804E5FB-826A-8E0C-96C5-B4D9F7AFC375}"/>
                  </a:ext>
                </a:extLst>
              </p14:cNvPr>
              <p14:cNvContentPartPr/>
              <p14:nvPr/>
            </p14:nvContentPartPr>
            <p14:xfrm>
              <a:off x="-1764517" y="-792321"/>
              <a:ext cx="308" cy="308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3804E5FB-826A-8E0C-96C5-B4D9F7AFC3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769753" y="-797557"/>
                <a:ext cx="10780" cy="107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upa 17">
            <a:extLst>
              <a:ext uri="{FF2B5EF4-FFF2-40B4-BE49-F238E27FC236}">
                <a16:creationId xmlns:a16="http://schemas.microsoft.com/office/drawing/2014/main" id="{47D463CF-9830-9D1F-D61C-8E01B8BD77AC}"/>
              </a:ext>
            </a:extLst>
          </p:cNvPr>
          <p:cNvGrpSpPr/>
          <p:nvPr/>
        </p:nvGrpSpPr>
        <p:grpSpPr>
          <a:xfrm>
            <a:off x="290874" y="1637433"/>
            <a:ext cx="3671683" cy="3979900"/>
            <a:chOff x="-4017716" y="379411"/>
            <a:chExt cx="3438547" cy="3400426"/>
          </a:xfrm>
        </p:grpSpPr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30EA169B-A052-B9D5-8589-17E57BE97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017716" y="379411"/>
              <a:ext cx="3438547" cy="34004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E29F9878-7B30-7D3D-CAA3-47031DB60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20141" y="915612"/>
              <a:ext cx="1133475" cy="4381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0" name="Obraz 19">
            <a:extLst>
              <a:ext uri="{FF2B5EF4-FFF2-40B4-BE49-F238E27FC236}">
                <a16:creationId xmlns:a16="http://schemas.microsoft.com/office/drawing/2014/main" id="{2D3A1F28-0425-C622-6690-F2487793CD3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771" y="1230898"/>
            <a:ext cx="1637268" cy="2164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84880295-C566-7239-C1A3-B17D9347C81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610" y="1125121"/>
            <a:ext cx="1549726" cy="2018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82045E6A-AC87-AFC3-CE41-E97F626DB6E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013" y="3974109"/>
            <a:ext cx="1631216" cy="2101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12" descr="A picture containing basketball, vector graphics, microphone&#10;&#10;Description automatically generated">
            <a:extLst>
              <a:ext uri="{FF2B5EF4-FFF2-40B4-BE49-F238E27FC236}">
                <a16:creationId xmlns:a16="http://schemas.microsoft.com/office/drawing/2014/main" id="{B63F6F75-97B9-042E-95F0-495E8FA75FF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822" y="4221136"/>
            <a:ext cx="1012770" cy="1012770"/>
          </a:xfrm>
          <a:prstGeom prst="rect">
            <a:avLst/>
          </a:prstGeom>
        </p:spPr>
      </p:pic>
      <p:pic>
        <p:nvPicPr>
          <p:cNvPr id="29" name="Picture 9" descr="A circular object with text on it&#10;&#10;Description automatically generated with low confidence">
            <a:extLst>
              <a:ext uri="{FF2B5EF4-FFF2-40B4-BE49-F238E27FC236}">
                <a16:creationId xmlns:a16="http://schemas.microsoft.com/office/drawing/2014/main" id="{C3A43E9A-AA81-163C-2BED-5A6A7BC87E4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822" y="1347940"/>
            <a:ext cx="1012770" cy="101277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1A3F13C-E0AC-9119-B4B2-06C90CDF45E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841" y="3809371"/>
            <a:ext cx="1637268" cy="2266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820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Drzewa w krajobrazie pokrytym śniegiem">
            <a:extLst>
              <a:ext uri="{FF2B5EF4-FFF2-40B4-BE49-F238E27FC236}">
                <a16:creationId xmlns:a16="http://schemas.microsoft.com/office/drawing/2014/main" id="{3D744C23-3525-1487-96F5-1B6E7252C1EF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4253BD-E5A7-8B1E-FEA4-7B1617772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pl-PL" sz="4400" dirty="0"/>
              <a:t>Klimat</a:t>
            </a:r>
            <a:endParaRPr lang="en-US" sz="44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4183B83-47C6-1D6B-7C1C-5CF4D16D7D8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pl-PL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46911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ENERIS">
  <a:themeElements>
    <a:clrScheme name="ENERIS">
      <a:dk1>
        <a:srgbClr val="000000"/>
      </a:dk1>
      <a:lt1>
        <a:srgbClr val="FFFFFF"/>
      </a:lt1>
      <a:dk2>
        <a:srgbClr val="004874"/>
      </a:dk2>
      <a:lt2>
        <a:srgbClr val="92902C"/>
      </a:lt2>
      <a:accent1>
        <a:srgbClr val="27AAE1"/>
      </a:accent1>
      <a:accent2>
        <a:srgbClr val="008C46"/>
      </a:accent2>
      <a:accent3>
        <a:srgbClr val="ED853E"/>
      </a:accent3>
      <a:accent4>
        <a:srgbClr val="CCDB2A"/>
      </a:accent4>
      <a:accent5>
        <a:srgbClr val="00B19F"/>
      </a:accent5>
      <a:accent6>
        <a:srgbClr val="F8B71D"/>
      </a:accent6>
      <a:hlink>
        <a:srgbClr val="0563C1"/>
      </a:hlink>
      <a:folHlink>
        <a:srgbClr val="954F72"/>
      </a:folHlink>
    </a:clrScheme>
    <a:fontScheme name="Eneris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tx2"/>
            </a:solidFill>
            <a:latin typeface="Poppins" pitchFamily="2" charset="0"/>
            <a:cs typeface="Poppins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0" tIns="0" rIns="0" bIns="0" spcCol="504000" rtlCol="0">
        <a:no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zablon Eneris PL RSTv21.pptx" id="{D73268A5-7633-E542-AD10-636CA3D234E1}" vid="{3D6BD004-C981-504D-AC08-6FEC8129C1D5}"/>
    </a:ext>
  </a:extLst>
</a:theme>
</file>

<file path=ppt/theme/theme2.xml><?xml version="1.0" encoding="utf-8"?>
<a:theme xmlns:a="http://schemas.openxmlformats.org/drawingml/2006/main" name="Blockwork elegance">
  <a:themeElements>
    <a:clrScheme name="Blockwork Elegance- Copilot 1">
      <a:dk1>
        <a:srgbClr val="000000"/>
      </a:dk1>
      <a:lt1>
        <a:srgbClr val="FFFFFF"/>
      </a:lt1>
      <a:dk2>
        <a:srgbClr val="000102"/>
      </a:dk2>
      <a:lt2>
        <a:srgbClr val="F6F2E6"/>
      </a:lt2>
      <a:accent1>
        <a:srgbClr val="28436C"/>
      </a:accent1>
      <a:accent2>
        <a:srgbClr val="F3BC24"/>
      </a:accent2>
      <a:accent3>
        <a:srgbClr val="8E7B63"/>
      </a:accent3>
      <a:accent4>
        <a:srgbClr val="CC563B"/>
      </a:accent4>
      <a:accent5>
        <a:srgbClr val="A3452F"/>
      </a:accent5>
      <a:accent6>
        <a:srgbClr val="BB9D83"/>
      </a:accent6>
      <a:hlink>
        <a:srgbClr val="4E60DA"/>
      </a:hlink>
      <a:folHlink>
        <a:srgbClr val="4E6094"/>
      </a:folHlink>
    </a:clrScheme>
    <a:fontScheme name="Blockwork Elegance">
      <a:majorFont>
        <a:latin typeface="Bahnschrift SemiLight"/>
        <a:ea typeface=""/>
        <a:cs typeface=""/>
      </a:majorFont>
      <a:minorFont>
        <a:latin typeface="Bahnschrift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work Elegance_Copilot Layouts_win32_KO_V11" id="{190D3195-6803-4DBD-A5E5-D3BB0A934856}" vid="{D3DF0ADA-3EA0-49DE-8FCB-DFEAAB5B3A9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8d3151d-04b1-4fad-9fee-21178a8b960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EC62EDC456AC44802CD49F6CC27DC4" ma:contentTypeVersion="18" ma:contentTypeDescription="Utwórz nowy dokument." ma:contentTypeScope="" ma:versionID="b847196130bd31075a5a8d10bb7a0c07">
  <xsd:schema xmlns:xsd="http://www.w3.org/2001/XMLSchema" xmlns:xs="http://www.w3.org/2001/XMLSchema" xmlns:p="http://schemas.microsoft.com/office/2006/metadata/properties" xmlns:ns3="3ab8ee45-5c75-454f-8b89-33a91e4a823c" xmlns:ns4="98d3151d-04b1-4fad-9fee-21178a8b9609" targetNamespace="http://schemas.microsoft.com/office/2006/metadata/properties" ma:root="true" ma:fieldsID="3d547305900b13c475ab73a2286e3ff4" ns3:_="" ns4:_="">
    <xsd:import namespace="3ab8ee45-5c75-454f-8b89-33a91e4a823c"/>
    <xsd:import namespace="98d3151d-04b1-4fad-9fee-21178a8b960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b8ee45-5c75-454f-8b89-33a91e4a82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krót wskazówki dotyczącej udostępniania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d3151d-04b1-4fad-9fee-21178a8b96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981964-0211-4D42-9E6F-E70A67D21DE0}">
  <ds:schemaRefs>
    <ds:schemaRef ds:uri="http://schemas.openxmlformats.org/package/2006/metadata/core-properties"/>
    <ds:schemaRef ds:uri="http://purl.org/dc/terms/"/>
    <ds:schemaRef ds:uri="http://purl.org/dc/elements/1.1/"/>
    <ds:schemaRef ds:uri="98d3151d-04b1-4fad-9fee-21178a8b9609"/>
    <ds:schemaRef ds:uri="http://www.w3.org/XML/1998/namespace"/>
    <ds:schemaRef ds:uri="3ab8ee45-5c75-454f-8b89-33a91e4a823c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32279BD-DE30-4060-9111-8176E6ADEA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b8ee45-5c75-454f-8b89-33a91e4a823c"/>
    <ds:schemaRef ds:uri="98d3151d-04b1-4fad-9fee-21178a8b96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8796D5-261F-4F05-8791-16DC063031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1914</TotalTime>
  <Words>3851</Words>
  <Application>Microsoft Office PowerPoint</Application>
  <PresentationFormat>Pokaz na ekranie (4:3)</PresentationFormat>
  <Paragraphs>642</Paragraphs>
  <Slides>44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44</vt:i4>
      </vt:variant>
    </vt:vector>
  </HeadingPairs>
  <TitlesOfParts>
    <vt:vector size="55" baseType="lpstr">
      <vt:lpstr>Arial</vt:lpstr>
      <vt:lpstr>Bahnschrift SemiLight</vt:lpstr>
      <vt:lpstr>Calibri</vt:lpstr>
      <vt:lpstr>Euclid Circular B SemiBold</vt:lpstr>
      <vt:lpstr>Helvetica Neue</vt:lpstr>
      <vt:lpstr>Myriad Pro</vt:lpstr>
      <vt:lpstr>Poppins</vt:lpstr>
      <vt:lpstr>Poppins Bold</vt:lpstr>
      <vt:lpstr>Poppins SemiBold</vt:lpstr>
      <vt:lpstr>ENERIS</vt:lpstr>
      <vt:lpstr>Blockwork elegance</vt:lpstr>
      <vt:lpstr>Nowy Zielony Ład w kontekście gospodarki odpadami</vt:lpstr>
      <vt:lpstr>AGENDA</vt:lpstr>
      <vt:lpstr>Eneris</vt:lpstr>
      <vt:lpstr>Misja Eneris</vt:lpstr>
      <vt:lpstr>Potencjał Eneris</vt:lpstr>
      <vt:lpstr>Eneris jest obecny w całym łańcuchu wartości</vt:lpstr>
      <vt:lpstr>Jesteśmy polskim liderem w branży odpadowej </vt:lpstr>
      <vt:lpstr>Zrównoważony rozwój w Eneris </vt:lpstr>
      <vt:lpstr>Klimat</vt:lpstr>
      <vt:lpstr>Globalny bilans CO2 </vt:lpstr>
      <vt:lpstr>Ile CO2 emituje Unia Europejska na tle reszty świata?</vt:lpstr>
      <vt:lpstr>Ile CO2 emituje Polska na tle UE?</vt:lpstr>
      <vt:lpstr>Emisja CO2 wg źródeł</vt:lpstr>
      <vt:lpstr>Co nas czeka?</vt:lpstr>
      <vt:lpstr>Co nas czeka?</vt:lpstr>
      <vt:lpstr>Konkluzja</vt:lpstr>
      <vt:lpstr>Europejski Zielony Ład</vt:lpstr>
      <vt:lpstr>Odpowiedź na problemy: Europejski Zielony Ład</vt:lpstr>
      <vt:lpstr>Europejski Zielony Ład </vt:lpstr>
      <vt:lpstr>Cele redukcyjne</vt:lpstr>
      <vt:lpstr>Gospodarka obiegu zamkniętego</vt:lpstr>
      <vt:lpstr>Gotowi na 55</vt:lpstr>
      <vt:lpstr>Europejski System Handlu Emisjami (ETS)</vt:lpstr>
      <vt:lpstr>Dyrektywa RED I, II, III</vt:lpstr>
      <vt:lpstr>REPowerEU</vt:lpstr>
      <vt:lpstr>Zrównoważony transport</vt:lpstr>
      <vt:lpstr>Zielona gospodarka</vt:lpstr>
      <vt:lpstr>Cele redukcyjne – realia</vt:lpstr>
      <vt:lpstr>CO2 a PKB - 2018</vt:lpstr>
      <vt:lpstr>Emisja CO2 w ujęciu historycznym </vt:lpstr>
      <vt:lpstr>Rozwój gospodarczy – ucieczka emisji? </vt:lpstr>
      <vt:lpstr>Cele środowiskowe UE</vt:lpstr>
      <vt:lpstr>Refleksja nt. kondycji UE</vt:lpstr>
      <vt:lpstr>Refleksja nt. kondycji UE</vt:lpstr>
      <vt:lpstr>Refleksja nt. kondycji UE</vt:lpstr>
      <vt:lpstr>Propozycja UE</vt:lpstr>
      <vt:lpstr>Clean Industrial Deal</vt:lpstr>
      <vt:lpstr>Clean Industrial Deal</vt:lpstr>
      <vt:lpstr>OMNIBUS</vt:lpstr>
      <vt:lpstr>Cele redukcyjne - ambicje</vt:lpstr>
      <vt:lpstr>Podsumowanie</vt:lpstr>
      <vt:lpstr>Nowy Zielony Ład?</vt:lpstr>
      <vt:lpstr>Bariery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Tomasz Nowicki</dc:creator>
  <cp:keywords>, docId:101F0C315102D92AF3FD45DDD74C7EC4</cp:keywords>
  <cp:lastModifiedBy>Krajowe Forum</cp:lastModifiedBy>
  <cp:revision>8</cp:revision>
  <dcterms:created xsi:type="dcterms:W3CDTF">2013-07-15T20:26:40Z</dcterms:created>
  <dcterms:modified xsi:type="dcterms:W3CDTF">2025-09-18T06:28:46Z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0x010100BDEC62EDC456AC44802CD49F6CC27DC4</vt:lpwstr>
  </property>
</Properties>
</file>