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6"/>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l-PL"/>
  <c:roundedCorners val="1"/>
  <c:style val="2"/>
  <c:chart>
    <c:autoTitleDeleted val="1"/>
    <c:plotArea>
      <c:layout/>
      <c:barChart>
        <c:barDir val="col"/>
        <c:grouping val="clustered"/>
        <c:varyColors val="1"/>
        <c:ser>
          <c:idx val="0"/>
          <c:order val="0"/>
          <c:tx>
            <c:v>Podstawa wymiaru</c:v>
          </c:tx>
          <c:invertIfNegative val="1"/>
          <c:dPt>
            <c:idx val="0"/>
            <c:invertIfNegative val="0"/>
            <c:bubble3D val="0"/>
            <c:spPr>
              <a:solidFill>
                <a:srgbClr val="454545"/>
              </a:solidFill>
              <a:ln w="0">
                <a:solidFill>
                  <a:srgbClr val="454545"/>
                </a:solidFill>
                <a:prstDash val="solid"/>
              </a:ln>
            </c:spPr>
            <c:extLst>
              <c:ext xmlns:c16="http://schemas.microsoft.com/office/drawing/2014/chart" uri="{C3380CC4-5D6E-409C-BE32-E72D297353CC}">
                <c16:uniqueId val="{00000001-B000-244A-A673-307EA90CC12C}"/>
              </c:ext>
            </c:extLst>
          </c:dPt>
          <c:dPt>
            <c:idx val="1"/>
            <c:invertIfNegative val="0"/>
            <c:bubble3D val="0"/>
            <c:spPr>
              <a:solidFill>
                <a:srgbClr val="F4C514"/>
              </a:solidFill>
              <a:ln w="0">
                <a:solidFill>
                  <a:srgbClr val="F4C514"/>
                </a:solidFill>
                <a:prstDash val="solid"/>
              </a:ln>
            </c:spPr>
            <c:extLst>
              <c:ext xmlns:c16="http://schemas.microsoft.com/office/drawing/2014/chart" uri="{C3380CC4-5D6E-409C-BE32-E72D297353CC}">
                <c16:uniqueId val="{00000003-B000-244A-A673-307EA90CC12C}"/>
              </c:ext>
            </c:extLst>
          </c:dPt>
          <c:dLbls>
            <c:spPr>
              <a:noFill/>
              <a:ln>
                <a:noFill/>
              </a:ln>
              <a:effectLst/>
            </c:spPr>
            <c:txPr>
              <a:bodyPr anchorCtr="1"/>
              <a:lstStyle/>
              <a:p>
                <a:pPr>
                  <a:defRPr sz="1350" b="1">
                    <a:solidFill>
                      <a:srgbClr val="171717"/>
                    </a:solidFill>
                    <a:latin typeface="Roboto"/>
                    <a:ea typeface="Roboto"/>
                    <a:cs typeface="Roboto"/>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Ustawa okołobudżetowa</c:v>
                </c:pt>
                <c:pt idx="1">
                  <c:v>Reguła GUS</c:v>
                </c:pt>
              </c:strCache>
            </c:strRef>
          </c:cat>
          <c:val>
            <c:numRef>
              <c:f>'Chart Data'!$B$2:$B$3</c:f>
              <c:numCache>
                <c:formatCode>#\ ##0\ "zł"</c:formatCode>
                <c:ptCount val="2"/>
                <c:pt idx="0">
                  <c:v>4535.8900000000003</c:v>
                </c:pt>
                <c:pt idx="1">
                  <c:v>9228.2999999999993</c:v>
                </c:pt>
              </c:numCache>
            </c:numRef>
          </c:val>
          <c:extLst>
            <c:ext xmlns:c16="http://schemas.microsoft.com/office/drawing/2014/chart" uri="{C3380CC4-5D6E-409C-BE32-E72D297353CC}">
              <c16:uniqueId val="{00000004-B000-244A-A673-307EA90CC12C}"/>
            </c:ext>
          </c:extLst>
        </c:ser>
        <c:dLbls>
          <c:dLblPos val="outEnd"/>
          <c:showLegendKey val="0"/>
          <c:showVal val="1"/>
          <c:showCatName val="0"/>
          <c:showSerName val="0"/>
          <c:showPercent val="0"/>
          <c:showBubbleSize val="0"/>
        </c:dLbls>
        <c:gapWidth val="5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BFBFBF"/>
            </a:solidFill>
            <a:prstDash val="solid"/>
          </a:ln>
        </c:spPr>
        <c:txPr>
          <a:bodyPr anchorCtr="1"/>
          <a:lstStyle/>
          <a:p>
            <a:pPr>
              <a:defRPr sz="1275" b="1">
                <a:solidFill>
                  <a:srgbClr val="454545"/>
                </a:solidFill>
                <a:latin typeface="Roboto"/>
                <a:ea typeface="Roboto"/>
                <a:cs typeface="Roboto"/>
              </a:defRPr>
            </a:pPr>
            <a:endParaRPr lang="pl-PL"/>
          </a:p>
        </c:txPr>
        <c:crossAx val="48672768"/>
        <c:crosses val="autoZero"/>
        <c:auto val="1"/>
        <c:lblAlgn val="ctr"/>
        <c:lblOffset val="100"/>
        <c:noMultiLvlLbl val="1"/>
      </c:catAx>
      <c:valAx>
        <c:axId val="48672768"/>
        <c:scaling>
          <c:orientation val="minMax"/>
          <c:max val="10000"/>
          <c:min val="0"/>
        </c:scaling>
        <c:delete val="0"/>
        <c:axPos val="l"/>
        <c:majorGridlines>
          <c:spPr>
            <a:ln w="9525">
              <a:solidFill>
                <a:srgbClr val="E5E5E5"/>
              </a:solidFill>
              <a:prstDash val="solid"/>
            </a:ln>
          </c:spPr>
        </c:majorGridlines>
        <c:numFmt formatCode="#\ ##0\ &quot;zł&quot;" sourceLinked="1"/>
        <c:majorTickMark val="none"/>
        <c:minorTickMark val="none"/>
        <c:tickLblPos val="nextTo"/>
        <c:spPr>
          <a:ln w="9525">
            <a:solidFill>
              <a:srgbClr val="D4D4D4"/>
            </a:solidFill>
            <a:prstDash val="solid"/>
          </a:ln>
        </c:spPr>
        <c:txPr>
          <a:bodyPr anchorCtr="1"/>
          <a:lstStyle/>
          <a:p>
            <a:pPr>
              <a:defRPr sz="1050">
                <a:solidFill>
                  <a:srgbClr val="777777"/>
                </a:solidFill>
                <a:latin typeface="Roboto"/>
                <a:ea typeface="Roboto"/>
                <a:cs typeface="Roboto"/>
              </a:defRPr>
            </a:pPr>
            <a:endParaRPr lang="pl-PL"/>
          </a:p>
        </c:txPr>
        <c:crossAx val="48650112"/>
        <c:crosses val="autoZero"/>
        <c:crossBetween val="between"/>
        <c:majorUnit val="2000"/>
      </c:valAx>
      <c:spPr>
        <a:solidFill>
          <a:srgbClr val="FFFFFF"/>
        </a:solid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l-PL"/>
  <c:roundedCorners val="1"/>
  <c:style val="2"/>
  <c:chart>
    <c:autoTitleDeleted val="1"/>
    <c:plotArea>
      <c:layout/>
      <c:barChart>
        <c:barDir val="col"/>
        <c:grouping val="clustered"/>
        <c:varyColors val="0"/>
        <c:ser>
          <c:idx val="0"/>
          <c:order val="0"/>
          <c:tx>
            <c:v>Państwowy dług publiczny do PKB</c:v>
          </c:tx>
          <c:spPr>
            <a:solidFill>
              <a:srgbClr val="454545"/>
            </a:solidFill>
          </c:spPr>
          <c:invertIfNegative val="1"/>
          <c:dLbls>
            <c:spPr>
              <a:noFill/>
              <a:ln>
                <a:noFill/>
              </a:ln>
              <a:effectLst/>
            </c:spPr>
            <c:txPr>
              <a:bodyPr anchorCtr="1"/>
              <a:lstStyle/>
              <a:p>
                <a:pPr>
                  <a:defRPr sz="1275" b="1">
                    <a:solidFill>
                      <a:srgbClr val="171717"/>
                    </a:solidFill>
                    <a:latin typeface="Roboto"/>
                    <a:ea typeface="Roboto"/>
                    <a:cs typeface="Roboto"/>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Data'!$A$2:$A$6</c:f>
              <c:numCache>
                <c:formatCode>General</c:formatCode>
                <c:ptCount val="5"/>
                <c:pt idx="0">
                  <c:v>2011</c:v>
                </c:pt>
                <c:pt idx="1">
                  <c:v>2019</c:v>
                </c:pt>
                <c:pt idx="2">
                  <c:v>2020</c:v>
                </c:pt>
                <c:pt idx="3">
                  <c:v>2021</c:v>
                </c:pt>
                <c:pt idx="4">
                  <c:v>2022</c:v>
                </c:pt>
              </c:numCache>
            </c:numRef>
          </c:cat>
          <c:val>
            <c:numRef>
              <c:f>'Chart Data'!$B$2:$B$6</c:f>
              <c:numCache>
                <c:formatCode>0.0"%"</c:formatCode>
                <c:ptCount val="5"/>
                <c:pt idx="0">
                  <c:v>53.5</c:v>
                </c:pt>
                <c:pt idx="1">
                  <c:v>43.6</c:v>
                </c:pt>
                <c:pt idx="2">
                  <c:v>47.8</c:v>
                </c:pt>
                <c:pt idx="3">
                  <c:v>43.8</c:v>
                </c:pt>
                <c:pt idx="4">
                  <c:v>39.299999999999997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B34E-674E-873A-6AF4718E757C}"/>
            </c:ext>
          </c:extLst>
        </c:ser>
        <c:dLbls>
          <c:dLblPos val="outEnd"/>
          <c:showLegendKey val="0"/>
          <c:showVal val="1"/>
          <c:showCatName val="0"/>
          <c:showSerName val="0"/>
          <c:showPercent val="0"/>
          <c:showBubbleSize val="0"/>
        </c:dLbls>
        <c:gapWidth val="48"/>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350" b="1">
                <a:solidFill>
                  <a:srgbClr val="454545"/>
                </a:solidFill>
                <a:latin typeface="Roboto"/>
                <a:ea typeface="Roboto"/>
                <a:cs typeface="Roboto"/>
              </a:defRPr>
            </a:pPr>
            <a:endParaRPr lang="pl-PL"/>
          </a:p>
        </c:txPr>
        <c:crossAx val="48672768"/>
        <c:crosses val="autoZero"/>
        <c:auto val="1"/>
        <c:lblAlgn val="ctr"/>
        <c:lblOffset val="100"/>
        <c:noMultiLvlLbl val="1"/>
      </c:catAx>
      <c:valAx>
        <c:axId val="48672768"/>
        <c:scaling>
          <c:orientation val="minMax"/>
          <c:max val="60"/>
          <c:min val="0"/>
        </c:scaling>
        <c:delete val="0"/>
        <c:axPos val="l"/>
        <c:majorGridlines>
          <c:spPr>
            <a:ln w="9525">
              <a:solidFill>
                <a:srgbClr val="E5E5E5"/>
              </a:solidFill>
              <a:prstDash val="solid"/>
            </a:ln>
          </c:spPr>
        </c:majorGridlines>
        <c:numFmt formatCode="0.0&quot;%&quot;" sourceLinked="1"/>
        <c:majorTickMark val="none"/>
        <c:minorTickMark val="none"/>
        <c:tickLblPos val="nextTo"/>
        <c:spPr>
          <a:ln w="9525">
            <a:solidFill>
              <a:srgbClr val="D4D4D4"/>
            </a:solidFill>
            <a:prstDash val="solid"/>
          </a:ln>
        </c:spPr>
        <c:txPr>
          <a:bodyPr anchorCtr="1"/>
          <a:lstStyle/>
          <a:p>
            <a:pPr>
              <a:defRPr sz="1050">
                <a:solidFill>
                  <a:srgbClr val="777777"/>
                </a:solidFill>
                <a:latin typeface="Roboto"/>
                <a:ea typeface="Roboto"/>
                <a:cs typeface="Roboto"/>
              </a:defRPr>
            </a:pPr>
            <a:endParaRPr lang="pl-PL"/>
          </a:p>
        </c:txPr>
        <c:crossAx val="48650112"/>
        <c:crosses val="autoZero"/>
        <c:crossBetween val="between"/>
        <c:majorUnit val="10"/>
      </c:valAx>
      <c:spPr>
        <a:solidFill>
          <a:srgbClr val="FFFFFF"/>
        </a:solid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l-PL"/>
  <c:roundedCorners val="1"/>
  <c:style val="2"/>
  <c:chart>
    <c:autoTitleDeleted val="1"/>
    <c:plotArea>
      <c:layout/>
      <c:barChart>
        <c:barDir val="col"/>
        <c:grouping val="clustered"/>
        <c:varyColors val="0"/>
        <c:ser>
          <c:idx val="0"/>
          <c:order val="0"/>
          <c:tx>
            <c:v>Roczna różnica</c:v>
          </c:tx>
          <c:spPr>
            <a:solidFill>
              <a:srgbClr val="454545"/>
            </a:solidFill>
          </c:spPr>
          <c:invertIfNegative val="1"/>
          <c:dLbls>
            <c:spPr>
              <a:noFill/>
              <a:ln>
                <a:noFill/>
              </a:ln>
              <a:effectLst/>
            </c:spPr>
            <c:txPr>
              <a:bodyPr anchorCtr="1"/>
              <a:lstStyle/>
              <a:p>
                <a:pPr>
                  <a:defRPr sz="1125" b="1">
                    <a:solidFill>
                      <a:srgbClr val="171717"/>
                    </a:solidFill>
                    <a:latin typeface="Roboto"/>
                    <a:ea typeface="Roboto"/>
                    <a:cs typeface="Roboto"/>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Data'!$A$2:$A$6</c:f>
              <c:strCache>
                <c:ptCount val="5"/>
                <c:pt idx="0">
                  <c:v>3×</c:v>
                </c:pt>
                <c:pt idx="1">
                  <c:v>4×</c:v>
                </c:pt>
                <c:pt idx="2">
                  <c:v>5×</c:v>
                </c:pt>
                <c:pt idx="3">
                  <c:v>8×</c:v>
                </c:pt>
                <c:pt idx="4">
                  <c:v>15×</c:v>
                </c:pt>
              </c:strCache>
            </c:strRef>
          </c:cat>
          <c:val>
            <c:numRef>
              <c:f>'Chart Data'!$B$2:$B$6</c:f>
              <c:numCache>
                <c:formatCode>#\ ##0\ "zł"</c:formatCode>
                <c:ptCount val="5"/>
                <c:pt idx="0">
                  <c:v>168927</c:v>
                </c:pt>
                <c:pt idx="1">
                  <c:v>225236</c:v>
                </c:pt>
                <c:pt idx="2">
                  <c:v>281545</c:v>
                </c:pt>
                <c:pt idx="3">
                  <c:v>450471</c:v>
                </c:pt>
                <c:pt idx="4">
                  <c:v>844634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078-3E4E-9978-AA04E9D7BA12}"/>
            </c:ext>
          </c:extLst>
        </c:ser>
        <c:dLbls>
          <c:dLblPos val="outEnd"/>
          <c:showLegendKey val="0"/>
          <c:showVal val="1"/>
          <c:showCatName val="0"/>
          <c:showSerName val="0"/>
          <c:showPercent val="0"/>
          <c:showBubbleSize val="0"/>
        </c:dLbls>
        <c:gapWidth val="46"/>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350" b="1">
                <a:solidFill>
                  <a:srgbClr val="454545"/>
                </a:solidFill>
                <a:latin typeface="Roboto"/>
                <a:ea typeface="Roboto"/>
                <a:cs typeface="Roboto"/>
              </a:defRPr>
            </a:pPr>
            <a:endParaRPr lang="pl-PL"/>
          </a:p>
        </c:txPr>
        <c:crossAx val="48672768"/>
        <c:crosses val="autoZero"/>
        <c:auto val="1"/>
        <c:lblAlgn val="ctr"/>
        <c:lblOffset val="100"/>
        <c:noMultiLvlLbl val="1"/>
      </c:catAx>
      <c:valAx>
        <c:axId val="48672768"/>
        <c:scaling>
          <c:orientation val="minMax"/>
          <c:max val="900000"/>
          <c:min val="0"/>
        </c:scaling>
        <c:delete val="0"/>
        <c:axPos val="l"/>
        <c:majorGridlines>
          <c:spPr>
            <a:ln w="9525">
              <a:solidFill>
                <a:srgbClr val="E5E5E5"/>
              </a:solidFill>
              <a:prstDash val="solid"/>
            </a:ln>
          </c:spPr>
        </c:majorGridlines>
        <c:numFmt formatCode="#\ ##0\ &quot;zł&quot;" sourceLinked="1"/>
        <c:majorTickMark val="none"/>
        <c:minorTickMark val="none"/>
        <c:tickLblPos val="nextTo"/>
        <c:spPr>
          <a:ln w="9525">
            <a:solidFill>
              <a:srgbClr val="D4D4D4"/>
            </a:solidFill>
            <a:prstDash val="solid"/>
          </a:ln>
        </c:spPr>
        <c:txPr>
          <a:bodyPr anchorCtr="1"/>
          <a:lstStyle/>
          <a:p>
            <a:pPr>
              <a:defRPr sz="975">
                <a:solidFill>
                  <a:srgbClr val="777777"/>
                </a:solidFill>
                <a:latin typeface="Roboto"/>
                <a:ea typeface="Roboto"/>
                <a:cs typeface="Roboto"/>
              </a:defRPr>
            </a:pPr>
            <a:endParaRPr lang="pl-PL"/>
          </a:p>
        </c:txPr>
        <c:crossAx val="48650112"/>
        <c:crosses val="autoZero"/>
        <c:crossBetween val="between"/>
        <c:majorUnit val="200000"/>
      </c:valAx>
      <c:spPr>
        <a:solidFill>
          <a:srgbClr val="FFFFFF"/>
        </a:solid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Otwarcie: temat z programu Zjazdu i teza wystąpienia.</a:t>
            </a:r>
          </a:p>
          <a:p>
            <a:endParaRPr/>
          </a:p>
          <a:p>
            <a:r>
              <a:t>Źródła:</a:t>
            </a:r>
          </a:p>
          <a:p>
            <a:r>
              <a:t>- program-68-zjazd-kfdzom.pdf, program 68. Zjazdu KFDZOM, 16–18.09.2026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Prowokacja otwierająca nie kwestionuje obowiązywania ustawy. Rozdziela dwie kwestie: ustawowo narzuconą formę kontraktu menedżerskiego oraz możliwość sądowej kontroli kolejnych, powtarzanych ograniczeń jego ekonomicznego mechanizmu. Dura lex, sed lex nie oznacza rezygnacji z wykładni funkcjonalnej, oceny celu regulacji ani kontroli konstytucyjnej.</a:t>
            </a:r>
          </a:p>
          <a:p>
            <a:endParaRPr/>
          </a:p>
          <a:p>
            <a:r>
              <a:t>Źródła:</a:t>
            </a:r>
          </a:p>
          <a:p>
            <a:r>
              <a:t>- Ustawa z 9.06.2016 r. o zasadach kształtowania wynagrodzeń osób kierujących niektórymi spółkami</a:t>
            </a:r>
          </a:p>
          <a:p>
            <a:r>
              <a:t>- podstawa wymiaru .docx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Podstawa z ustawy okołobudżetowej na 2026 r. wynosi 4 535,89 zł. Reguła generalna wskazywałaby 9 228,30 zł. Relacja: 49,15%.</a:t>
            </a:r>
          </a:p>
          <a:p>
            <a:endParaRPr/>
          </a:p>
          <a:p>
            <a:r>
              <a:t>Źródła:</a:t>
            </a:r>
          </a:p>
          <a:p>
            <a:r>
              <a:t>- Ustawa z 7.11.2025 r. o szczególnych rozwiązaniach służących realizacji ustawy budżetowej na rok 2026, Dz.U. 2025 poz. 1840, art. 1: https://eli.gov.pl/eli/DU/2025/1840/ogl</a:t>
            </a:r>
          </a:p>
          <a:p>
            <a:r>
              <a:t>- GUS, obwieszczenie z 21.01.2026 r., przeciętne wynagrodzenie w sektorze przedsiębiorstw bez wypłat z zysku w IV kw. 2025 r.: https://stat.gov.pl/sygnalne/komunikaty-i-obwieszczenia/lista-komunikatow-i-obwieszczen/obwieszczenie-w-sprawie-przecietnego-miesiecznego-wynagrodzenia-w-sektorze-przedsiebiorstw-bez-wyplat-nagrod-z-zysku-w-czwartym-kwartale-2025-r-,59,49.html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Oś prezentacji stanowią dwie warstwy weryfikacji sądowej: bezpośrednie orzeczenie dotyczące prezesa spółki komunalnej oraz systemowa linia orzecznicza dotycząca arbitralnego mrożenia obiektywnych mechanizmów wynagrodzeń.</a:t>
            </a:r>
          </a:p>
          <a:p>
            <a:endParaRPr/>
          </a:p>
          <a:p>
            <a:r>
              <a:t>Źródła:</a:t>
            </a:r>
          </a:p>
          <a:p>
            <a:r>
              <a:t>- MZO Leszno podstawa wymiaru.docx, część III.2–III.3 opinii</a:t>
            </a:r>
          </a:p>
          <a:p>
            <a:r>
              <a:t>- SO w Poznaniu, wyrok z 31.07.2025 r., IX GC 14/25 — opis i ocena w załączonej opinii</a:t>
            </a:r>
          </a:p>
          <a:p>
            <a:r>
              <a:t>- SO w Sieradzu, wyrok z 13.05.2024 r., IV Pa 69/24</a:t>
            </a:r>
          </a:p>
          <a:p>
            <a:r>
              <a:t>- SR w Grudziądzu, wyrok z 11.04.2024 r., IV P 7/24: https://orzeczenia.ms.gov.pl/content/%24N/151025150002015_IV_P_000007_2024_Uz_2024-05-06_001</a:t>
            </a:r>
          </a:p>
          <a:p>
            <a:r>
              <a:t>- SO w Łodzi, wyrok z 4.04.2024 r., VIII Pa 43/24: https://orzeczenia.lodz.so.gov.pl/</a:t>
            </a:r>
          </a:p>
          <a:p>
            <a:r>
              <a:t>- SO w Warszawie, wyrok z 28.03.2024 r., XIV Pa 18/24: https://orzeczenia.warszawa.so.gov.pl/details/%24N/154505000004318_XIV_Pa_000018_2024_Uz_2024-04-18_001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Reguła generalna wykorzystuje obiektywny i cyklicznie aktualizowany miernik GUS.</a:t>
            </a:r>
          </a:p>
          <a:p>
            <a:endParaRPr/>
          </a:p>
          <a:p>
            <a:r>
              <a:t>Źródła:</a:t>
            </a:r>
          </a:p>
          <a:p>
            <a:r>
              <a:t>- Ustawa z 9.06.2016 r., art. 1 ust. 3 pkt 11: https://eli.gov.pl/api/acts/DU/2020/1907/text.html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Wykres przedstawia literalną kwotę z art. 1 ustawy okołobudżetowej na 2026 r. i wartość GUS za IV kwartał 2025 r. Różnica: 4 692,41 zł, czyli 50,85% miernika GUS.</a:t>
            </a:r>
          </a:p>
          <a:p>
            <a:endParaRPr/>
          </a:p>
          <a:p>
            <a:r>
              <a:t>Źródła:</a:t>
            </a:r>
          </a:p>
          <a:p>
            <a:r>
              <a:t>- Dz.U. 2025 poz. 1840, art. 1: https://eli.gov.pl/eli/DU/2025/1840/ogl</a:t>
            </a:r>
          </a:p>
          <a:p>
            <a:r>
              <a:t>- GUS, obwieszczenie z 21.01.2026 r.: https://stat.gov.pl/sygnalne/komunikaty-i-obwieszczenia/lista-komunikatow-i-obwieszczen/obwieszczenie-w-sprawie-przecietnego-miesiecznego-wynagrodzenia-w-sektorze-przedsiebiorstw-bez-wyplat-nagrod-z-zysku-w-czwartym-kwartale-2025-r-,59,49.html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Tabela pokazuje górne granice pięciu grup spółek. Obliczenia: odpowiedni mnożnik razy podstawa 4 535,89 zł albo 9 228,30 zł. Nie uwzględnia wyjątków z art. 4 ust. 3.</a:t>
            </a:r>
          </a:p>
          <a:p>
            <a:endParaRPr/>
          </a:p>
          <a:p>
            <a:r>
              <a:t>Źródła:</a:t>
            </a:r>
          </a:p>
          <a:p>
            <a:r>
              <a:t>- Ustawa z 9.06.2016 r., art. 4 ust. 2: https://eli.gov.pl/api/acts/DU/2020/1907/text.html</a:t>
            </a:r>
          </a:p>
          <a:p>
            <a:r>
              <a:t>- Dz.U. 2025 poz. 1840, art. 1: https://eli.gov.pl/eli/DU/2025/1840/ogl</a:t>
            </a:r>
          </a:p>
          <a:p>
            <a:r>
              <a:t>- GUS, obwieszczenie z 21.01.2026 r.: https://stat.gov.pl/sygnalne/komunikaty-i-obwieszczenia/lista-komunikatow-i-obwieszczen/obwieszczenie-w-sprawie-przecietnego-miesiecznego-wynagrodzenia-w-sektorze-przedsiebiorstw-bez-wyplat-nagrod-z-zysku-w-czwartym-kwartale-2025-r-,59,49.html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Wyroki z 2024 r. dotyczyły wynagrodzeń sędziowskich. Ich znaczenie dla prezentacji ma charakter systemowy: potwierdzają test konstytucyjny wobec corocznego, arbitralnego odchodzenia od obiektywnego mechanizmu ustawowego. Bezpośrednim orzeczeniem w sprawie prezesa spółki komunalnej pozostaje IX GC 14/25.</a:t>
            </a:r>
          </a:p>
          <a:p>
            <a:endParaRPr/>
          </a:p>
          <a:p>
            <a:r>
              <a:t>Źródła:</a:t>
            </a:r>
          </a:p>
          <a:p>
            <a:r>
              <a:t>- MZO Leszno podstawa wymiaru.docx, część III.2 opinii</a:t>
            </a:r>
          </a:p>
          <a:p>
            <a:r>
              <a:t>- SO w Warszawie, wyrok z 28.03.2024 r., XIV Pa 18/24: https://orzeczenia.warszawa.so.gov.pl/details/%24N/154505000004318_XIV_Pa_000018_2024_Uz_2024-04-18_001</a:t>
            </a:r>
          </a:p>
          <a:p>
            <a:r>
              <a:t>- SO w Łodzi, wyrok z 4.04.2024 r., VIII Pa 43/24: https://orzeczenia.lodz.so.gov.pl/</a:t>
            </a:r>
          </a:p>
          <a:p>
            <a:r>
              <a:t>- SR w Grudziądzu, wyrok z 11.04.2024 r., IV P 7/24: https://orzeczenia.ms.gov.pl/content/%24N/151025150002015_IV_P_000007_2024_Uz_2024-05-06_001</a:t>
            </a:r>
          </a:p>
          <a:p>
            <a:r>
              <a:t>- SO w Sieradzu, wyrok z 13.05.2024 r., IV Pa 69/24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Cztery wyroki pokazane na poprzednim slajdzie nie stanowią pełnego katalogu orzeczeń z 2024 r. Publiczne bazy zawierają także dalsze rozstrzygnięcia sądów okręgowych dotyczące powtarzanego mrożenia podstawy wynagrodzeń. Zestawienie wzmacnia argument o szerszej linii orzeczniczej, ale nie przesądza automatycznie wyniku sprawy członka zarządu spółki komunalnej.</a:t>
            </a:r>
          </a:p>
          <a:p>
            <a:endParaRPr/>
          </a:p>
          <a:p>
            <a:r>
              <a:t>Źródła:</a:t>
            </a:r>
          </a:p>
          <a:p>
            <a:r>
              <a:t>- SO w Łodzi, VIII Pa 270/24, Portal Orzeczeń Sądów Powszechnych</a:t>
            </a:r>
          </a:p>
          <a:p>
            <a:r>
              <a:t>- SO w Łodzi, VIII Pa 310/24, https://orzeczenia.lodz.so.gov.pl/content/$N/152510000004021_VIII_Pa_000310_2024_Uz_2024-10-04_001</a:t>
            </a:r>
          </a:p>
          <a:p>
            <a:r>
              <a:t>- SO w Łodzi, VIII Pa 199/24, https://orzeczenia.lodz.so.gov.pl/content/$N/152510000004021_VIII_Pa_000199_2024_Uz_2024-10-25_001</a:t>
            </a:r>
          </a:p>
          <a:p>
            <a:r>
              <a:t>- SO w Warszawie, XIV Pa 168/24, https://orzeczenia.ms.gov.pl/content/$N/154505000004318_XIV_Pa_000168_2024_Uz_2024-10-23_001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Orzecznictwo nie wyklucza czasowego ograniczenia mechanizmu wynagrodzeń. Wymaga jednak wyjątkowej sytuacji budżetowej, czasowości, szerszego programu oszczędnościowego i sprawiedliwego rozłożenia ciężarów.</a:t>
            </a:r>
          </a:p>
          <a:p>
            <a:endParaRPr/>
          </a:p>
          <a:p>
            <a:r>
              <a:t>Źródła:</a:t>
            </a:r>
          </a:p>
          <a:p>
            <a:r>
              <a:t>- podstawa wymiaru .docx, pkt 11–18</a:t>
            </a:r>
          </a:p>
          <a:p>
            <a:r>
              <a:t>- TK, wyrok z 29.01.1992 r., K 15/91</a:t>
            </a:r>
          </a:p>
          <a:p>
            <a:r>
              <a:t>- TK, orzeczenie z 11.09.1995 r., P 1/95</a:t>
            </a:r>
          </a:p>
          <a:p>
            <a:r>
              <a:t>- TSUE, wyrok z 27.02.2018 r. dotyczący czasowego obniżenia wynagrodzeń w ramach programu ograniczania deficytu</a:t>
            </a:r>
          </a:p>
          <a:p>
            <a:r>
              <a:t>- Zdjęcie: materiał ilustracyjny z załączonej prezentacji Abrys Bio Olsztyn 4.03.pptx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 2011 r. relacja państwowego długu publicznego do PKB wynosiła 53,5%. W latach 2019–2022 wynosiła odpowiednio 43,6%, 47,8%, 43,8% i 39,3%. Opinia wykorzystuje to porównanie do zakwestionowania tezy o drastycznym pogorszeniu finansów publicznych w okresie kolejnych zamrożeń.</a:t>
            </a:r>
          </a:p>
          <a:p>
            <a:endParaRPr/>
          </a:p>
          <a:p>
            <a:r>
              <a:t>Źródła:</a:t>
            </a:r>
          </a:p>
          <a:p>
            <a:r>
              <a:t>- podstawa wymiaru .docx, pkt 13–15</a:t>
            </a:r>
          </a:p>
          <a:p>
            <a:r>
              <a:t>- Obwieszczenia Ministra Finansów przywołane w opinii</a:t>
            </a:r>
          </a:p>
          <a:p>
            <a:r>
              <a:t>- TK, wyrok z 2.12.2012 r., K 1/12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 2021 r. maksymalny limit wynagrodzenia samorządowych organów wykonawczych wzrósł z 7-krotności do 11,2-krotności kwoty bazowej. Opinia wskazuje wzrost wartości maksymalnej z 12 525,94 zł do 20 041,50 zł. Zestawienie wspiera zarzut nierównego rozłożenia ciężarów.</a:t>
            </a:r>
          </a:p>
          <a:p>
            <a:endParaRPr/>
          </a:p>
          <a:p>
            <a:r>
              <a:t>Źródła:</a:t>
            </a:r>
          </a:p>
          <a:p>
            <a:r>
              <a:t>- podstawa wymiaru .docx, pkt 9, 13, 16–18</a:t>
            </a:r>
          </a:p>
          <a:p>
            <a:r>
              <a:t>- Ustawa z 17.09.2021 r., Dz.U. 2021 poz. 1834</a:t>
            </a:r>
          </a:p>
          <a:p>
            <a:r>
              <a:t>- Zdjęcie: materiał ilustracyjny z załączonej prezentacji Abrys Bio Olsztyn 4.03.pptx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Art. 9 pkt 14 ustawy o finansach publicznych wyłącza spółki prawa handlowego z sektora finansów publicznych. To wzmacnia pytanie o związek mrożenia wynagrodzeń w spółkach komunalnych z realizacją budżetu państwa.</a:t>
            </a:r>
          </a:p>
          <a:p>
            <a:endParaRPr/>
          </a:p>
          <a:p>
            <a:r>
              <a:t>Źródła:</a:t>
            </a:r>
          </a:p>
          <a:p>
            <a:r>
              <a:t>- Ustawa o finansach publicznych, art. 9 pkt 14, tekst jedn. Dz.U. 2024 poz. 1530: https://eli.gov.pl/api/acts/DU/2024/1530/text.html</a:t>
            </a:r>
          </a:p>
          <a:p>
            <a:r>
              <a:t>- MZO Leszno podstawa wymiaru.docx, część III.1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 argument celowościowy i proporcjonalnościowy z opinii. Sam brak efektu budżetowego nie uchyla przepisu, ale podważa racjonalność objęcia nim spółek komunalnych.</a:t>
            </a:r>
          </a:p>
          <a:p>
            <a:endParaRPr/>
          </a:p>
          <a:p>
            <a:r>
              <a:t>Źródła:</a:t>
            </a:r>
          </a:p>
          <a:p>
            <a:r>
              <a:t>- MZO Leszno podstawa wymiaru.docx, część III.1 opinii</a:t>
            </a:r>
          </a:p>
          <a:p>
            <a:r>
              <a:t>- Ustawa o finansach publicznych, art. 9 pkt 14: https://eli.gov.pl/api/acts/DU/2024/1530/text.html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Powtarzalność rozwiązania tymczasowego wspiera zarzut naruszenia zasady zaufania do państwa i prawa oraz zasad prawidłowej legislacji.</a:t>
            </a:r>
          </a:p>
          <a:p>
            <a:endParaRPr/>
          </a:p>
          <a:p>
            <a:r>
              <a:t>Źródła:</a:t>
            </a:r>
          </a:p>
          <a:p>
            <a:r>
              <a:t>- Konstytucja RP, art. 2: https://eli.gov.pl/eli/DU/1997/483/ogl</a:t>
            </a:r>
          </a:p>
          <a:p>
            <a:r>
              <a:t>- MZO Leszno podstawa wymiaru.docx, część III.2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Argument z art. 32 wymaga wskazania grup porównywalnych i oceny racjonalności zróżnicowania. Opinia podnosi brak ogólnego programu oszczędnościowego oraz podwyżki wynagrodzeń w innych segmentach sektora publicznego.</a:t>
            </a:r>
          </a:p>
          <a:p>
            <a:endParaRPr/>
          </a:p>
          <a:p>
            <a:r>
              <a:t>Źródła:</a:t>
            </a:r>
          </a:p>
          <a:p>
            <a:r>
              <a:t>- Konstytucja RP, art. 32 i art. 64 ust. 2: https://eli.gov.pl/eli/DU/1997/483/ogl</a:t>
            </a:r>
          </a:p>
          <a:p>
            <a:r>
              <a:t>- MZO Leszno podstawa wymiaru.docx, część III.2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Istotą zarzutu nie jest sam fakt uchwalenia przepisu szczególnego, lecz coroczne arbitralne odchodzenie od obiektywnego mechanizmu bez przekonującego uzasadnienia wobec spółek komunalnych.</a:t>
            </a:r>
          </a:p>
          <a:p>
            <a:endParaRPr/>
          </a:p>
          <a:p>
            <a:r>
              <a:t>Źródła:</a:t>
            </a:r>
          </a:p>
          <a:p>
            <a:r>
              <a:t>- Konstytucja RP, art. 2: https://eli.gov.pl/eli/DU/1997/483/ogl</a:t>
            </a:r>
          </a:p>
          <a:p>
            <a:r>
              <a:t>- MZO Leszno podstawa wymiaru.docx, część III.2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Doktryna prawa finansowego wskazuje, że ustawy okołobudżetowe nie powinny służyć utrwalaniu rozwiązań prowizorycznych ani omijaniu przejrzystej nowelizacji ustawy merytorycznej. W przypadku spółek komunalnych dochodzi dodatkowo problem wyjścia poza materię budżetu państwa.</a:t>
            </a:r>
          </a:p>
          <a:p>
            <a:endParaRPr/>
          </a:p>
          <a:p>
            <a:r>
              <a:t>Źródła:</a:t>
            </a:r>
          </a:p>
          <a:p>
            <a:r>
              <a:t>- podstawa wymiaru .docx, pkt 4–7, 23–26, 31 lit. a–d</a:t>
            </a:r>
          </a:p>
          <a:p>
            <a:r>
              <a:t>- D. Łukowiak, Ustawa okołobudżetowa w systemie gospodarki finansowej państwa, PiP 2021, nr 7</a:t>
            </a:r>
          </a:p>
          <a:p>
            <a:r>
              <a:t>- A. Dudzińska, Status i funkcje ustawy okołobudżetowej, 2018</a:t>
            </a:r>
          </a:p>
          <a:p>
            <a:r>
              <a:t>- Zdjęcie: materiał ilustracyjny z załączonej prezentacji ZFW Dźwirzyno 26.03.26.pptx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Opinia traktuje art. 165 ust. 2 jako argument przeciw ingerencji pozbawionej realnego związku z budżetem państwa i wskazuje, że SO w Poznaniu podzielił tę argumentację w sprawie IX GC 14/25.</a:t>
            </a:r>
          </a:p>
          <a:p>
            <a:endParaRPr/>
          </a:p>
          <a:p>
            <a:r>
              <a:t>Źródła:</a:t>
            </a:r>
          </a:p>
          <a:p>
            <a:r>
              <a:t>- Konstytucja RP, art. 165 ust. 2: https://eli.gov.pl/eli/DU/1997/483/ogl</a:t>
            </a:r>
          </a:p>
          <a:p>
            <a:r>
              <a:t>- MZO Leszno podstawa wymiaru.docx, część III.2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 1/23 określa systemowy standard kontroli odstępstw od obiektywnego mechanizmu. Wyrok dotyczył sędziów; bezpośrednie zastosowanie argumentacji do prezesa spółki komunalnej opisano w opinii przy omawianiu IX GC 14/25.</a:t>
            </a:r>
          </a:p>
          <a:p>
            <a:endParaRPr/>
          </a:p>
          <a:p>
            <a:r>
              <a:t>Źródła:</a:t>
            </a:r>
          </a:p>
          <a:p>
            <a:r>
              <a:t>- TK, wyrok z 8.11.2023 r., K 1/23: https://trybunal.gov.pl/postepowanie-i-orzeczenia/wyroki/art/12456-okreslenie-ustalenia-podstawy-wynagrodzenia-zasadniczego-sedziego-na-rok-2023</a:t>
            </a:r>
          </a:p>
          <a:p>
            <a:r>
              <a:t>- TK, komunikat po wyroku K 1/23: https://trybunal.gov.pl/postepowanie-i-orzeczenia/komunikaty-prasowe/komunikaty-po/art/12457-okreslenie-ustalenia-podstawy-wynagrodzenia-zasadniczego-sedziego-na-rok-2023</a:t>
            </a:r>
          </a:p>
          <a:p>
            <a:r>
              <a:t>- MZO Leszno podstawa wymiaru.docx, część III.2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Slajd wiernie przedstawia opis i wniosek z wyroku zawarte w dostarczonej opinii. Orzeczenie ma bezpośredni związek ze sporem o podstawę wynagrodzenia byłego prezesa spółki komunalnej.</a:t>
            </a:r>
          </a:p>
          <a:p>
            <a:endParaRPr/>
          </a:p>
          <a:p>
            <a:r>
              <a:t>Źródła:</a:t>
            </a:r>
          </a:p>
          <a:p>
            <a:r>
              <a:t>- MZO Leszno podstawa wymiaru.docx, część III.3 opinii; wskazane orzeczenie: SO w Poznaniu, wyrok z 31.07.2025 r., IX GC 14/25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Ratio legis ustawy z 2016 r. według opinii polegało na odejściu od sztywnej ustawy kominowej i wprowadzeniu bardziej elastycznego ładu właścicielskiego, uwzględniającego skalę spółki i efekty zarządzania.</a:t>
            </a:r>
          </a:p>
          <a:p>
            <a:endParaRPr/>
          </a:p>
          <a:p>
            <a:r>
              <a:t>Źródła:</a:t>
            </a:r>
          </a:p>
          <a:p>
            <a:r>
              <a:t>- Ustawa z 9.06.2016 r., art. 4 ust. 1–3: https://eli.gov.pl/api/acts/DU/2020/1907/text.html</a:t>
            </a:r>
          </a:p>
          <a:p>
            <a:r>
              <a:t>- MZO Leszno podstawa wymiaru.docx, część III.2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Katalog z art. 4 ust. 3 ma charakter otwarty. Przy ustaleniu wynagrodzenia poza widełkami uchwała wymaga pisemnego uzasadnienia, a uzasadnienie podlega publikacji w BIP.</a:t>
            </a:r>
          </a:p>
          <a:p>
            <a:endParaRPr/>
          </a:p>
          <a:p>
            <a:r>
              <a:t>Źródła:</a:t>
            </a:r>
          </a:p>
          <a:p>
            <a:r>
              <a:t>- Ustawa z 9.06.2016 r., art. 4 ust. 3: https://eli.gov.pl/api/acts/DU/2020/1907/text.html</a:t>
            </a:r>
          </a:p>
          <a:p>
            <a:r>
              <a:t>- MZO Leszno podstawa wymiaru.docx, część III.4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Rekomendowana konstrukcja argumentacji procesowej: norma i skutek ekonomiczny, bezpośredni wyrok IX GC 14/25, linia orzecznicza z 2024 r. oraz standard K 1/23. Art. 4 ust. 3 pozostaje odrębną ścieżką właścicielską.</a:t>
            </a:r>
          </a:p>
          <a:p>
            <a:endParaRPr/>
          </a:p>
          <a:p>
            <a:r>
              <a:t>Źródła:</a:t>
            </a:r>
          </a:p>
          <a:p>
            <a:r>
              <a:t>- Ustawa z 9.06.2016 r., art. 4 ust. 1–3: https://eli.gov.pl/api/acts/DU/2020/1907/text.html</a:t>
            </a:r>
          </a:p>
          <a:p>
            <a:r>
              <a:t>- MZO Leszno podstawa wymiaru.docx, część IV opinii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Rozproszona kontrola konstytucyjna nie oznacza uchylenia ustawy. Sąd odmawia jej zastosowania na użytek konkretnej sprawy. Opinia wskazuje, że mechanizm ten znajduje szczególne uzasadnienie, gdy TK orzekał już o normie analogicznej.</a:t>
            </a:r>
          </a:p>
          <a:p>
            <a:endParaRPr/>
          </a:p>
          <a:p>
            <a:r>
              <a:t>Źródła:</a:t>
            </a:r>
          </a:p>
          <a:p>
            <a:r>
              <a:t>- podstawa wymiaru .docx, pkt 31 lit. e–g oraz przypis 20</a:t>
            </a:r>
          </a:p>
          <a:p>
            <a:r>
              <a:t>- SN, wyrok z 27.07.2016 r., III KRS 46/12</a:t>
            </a:r>
          </a:p>
          <a:p>
            <a:r>
              <a:t>- SN, wyrok z 17.03.2016 r., V CSK 377/15</a:t>
            </a:r>
          </a:p>
          <a:p>
            <a:r>
              <a:t>- SN, wyrok z 20.02.2018 r., V CSK 230/17</a:t>
            </a:r>
          </a:p>
          <a:p>
            <a:r>
              <a:t>- SN, wyrok z 27.11.2019 r., II CSK 493/18</a:t>
            </a:r>
          </a:p>
          <a:p>
            <a:r>
              <a:t>- NSA, wyrok z 20.07.2021 r., II FSK 1832/16</a:t>
            </a:r>
          </a:p>
          <a:p>
            <a:r>
              <a:t>- TK, wyrok z 8.11.2023 r., K 1/23</a:t>
            </a:r>
          </a:p>
          <a:p>
            <a:r>
              <a:t>- Zdjęcie: materiał ilustracyjny z załączonej prezentacji ZFW Dźwirzyno 26.03.26.pptx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Podsumowanie eksponuje sądową weryfikację argumentów. Nie oznacza to przypisywania orzeczeniom mocy powszechnie wiążącego precedensu; pokazuje jednak, że zarzuty konstytucyjne zostały realnie przyjęte w postępowaniach sądowych, w tym bezpośrednio w sprawie prezesa spółki komunalnej.</a:t>
            </a:r>
          </a:p>
          <a:p>
            <a:endParaRPr/>
          </a:p>
          <a:p>
            <a:r>
              <a:t>Źródła:</a:t>
            </a:r>
          </a:p>
          <a:p>
            <a:r>
              <a:t>- MZO Leszno podstawa wymiaru.docx, całość opinii, w szczególności części III–IV</a:t>
            </a:r>
          </a:p>
          <a:p>
            <a:r>
              <a:t>- Konstytucja RP: https://eli.gov.pl/eli/DU/1997/483/ogl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pokazuje różnicę między wynagrodzeniem stałym liczonym przy zamrożonej podstawie 4 535,89 zł a wynagrodzeniem liczonym według miernika GUS 9 228,30 zł. Przy mnożniku 5 różnica wynosi 23 462,05 zł miesięcznie, 281 544,60 zł rocznie i 1 407 723 zł w okresie pięciu lat. Kwoty mają charakter modelowy, są kwotami brutto i nie obejmują części zmiennej ani odsetek.</a:t>
            </a:r>
          </a:p>
          <a:p>
            <a:endParaRPr/>
          </a:p>
          <a:p>
            <a:r>
              <a:t>Źródła:</a:t>
            </a:r>
          </a:p>
          <a:p>
            <a:r>
              <a:t>- Obliczenia własne na podstawie wartości użytych w prezentacji: 4 535,89 zł i 9 228,30 zł</a:t>
            </a:r>
          </a:p>
          <a:p>
            <a:r>
              <a:t>- Zdjęcie: materiał ilustracyjny z załączonej prezentacji Abrys Bio Olsztyn 4.03.pptx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Wykres przedstawia roczną różnicę brutto między wariantem zamrożonym a miernikiem GUS dla ustawowych mnożników 3, 4, 5, 8 i 15. Dla mnożnika 5 różnica po trzech latach wynosi 844 633,80 zł. Dane nie obejmują części zmiennej ani odsetek.</a:t>
            </a:r>
          </a:p>
          <a:p>
            <a:endParaRPr/>
          </a:p>
          <a:p>
            <a:r>
              <a:t>Źródła:</a:t>
            </a:r>
          </a:p>
          <a:p>
            <a:r>
              <a:t>- Obliczenia własne na podstawie wartości użytych w prezentacji: 4 535,89 zł i 9 228,30 zł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NIK objęła kontrolą 18 spółek komunalnych ze 100% udziałem JST. W 15 stwierdziła wypłatę nienależnych wynagrodzeń członkom zarządów lub rad nadzorczych na łączną kwotę blisko 2,9 mln zł. We wszystkich skontrolowanych spółkach wystąpiły nieprawidłowości dotyczące świadczeń dodatkowych na 1,3 mln zł. NIK skierowała trzy powiadomienia do prokuratury. Ustalenia NIK nie rozstrzygają zarzutu konstytucyjnego, ale pokazują realne ryzyko kontroli przy samodzielnym odejściu od podstawy zamrożonej.</a:t>
            </a:r>
          </a:p>
          <a:p>
            <a:endParaRPr/>
          </a:p>
          <a:p>
            <a:r>
              <a:t>Źródła:</a:t>
            </a:r>
          </a:p>
          <a:p>
            <a:r>
              <a:t>- Najwyższa Izba Kontroli, NIK o zasadach wynagradzania członków zarządów i rad nadzorczych spółek komunalnych, 12.02.2025, https://www.nik.gov.pl/aktualnosci/nik-o-zasadach-wynagradzania-czlonkow-zarzadow-i-rad-nadzorczych-spolek-komunalnych.html</a:t>
            </a:r>
          </a:p>
          <a:p>
            <a:r>
              <a:t>- Logo NIK: materiał ilustracyjny z załączonej prezentacji Abrys Bio Olsztyn 4.03.pptx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Bezpieczna strategia wymaga rozdzielenia argumentu konstytucyjnego dotyczącego podstawy wymiaru od pozostałych elementów wynagrodzenia. NIK rekomenduje wskazywanie w uchwałach konkretnych kwot i zwiększenie nadzoru właścicielskiego. Nie należy samodzielnie przyznawać świadczeń ani próbować następczo legalizować wypłat. Dobór drogi sądowej zależy od treści uchwał, umowy o zarządzanie i rodzaju roszczenia.</a:t>
            </a:r>
          </a:p>
          <a:p>
            <a:endParaRPr/>
          </a:p>
          <a:p>
            <a:r>
              <a:t>Źródła:</a:t>
            </a:r>
          </a:p>
          <a:p>
            <a:r>
              <a:t>- Najwyższa Izba Kontroli, NIK o zasadach wynagradzania członków zarządów i rad nadzorczych spółek komunalnych, 12.02.2025</a:t>
            </a:r>
          </a:p>
          <a:p>
            <a:r>
              <a:t>- podstawa wymiaru .docx, pkt 31–36</a:t>
            </a:r>
          </a:p>
          <a:p>
            <a:r>
              <a:t>- Zdjęcie: materiał ilustracyjny z załączonej prezentacji Abrys Bio Olsztyn 4.03.pptx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Slajd końcowy i zaproszenie do dyskusji.</a:t>
            </a:r>
          </a:p>
          <a:p>
            <a:endParaRPr/>
          </a:p>
          <a:p>
            <a:r>
              <a:t>Źródła:</a:t>
            </a:r>
          </a:p>
          <a:p>
            <a:r>
              <a:t>- Dane kontaktowe i fotografia zaczerpnięte z załączonych prezentacji autora.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 name="Obraz 10"/>
          <p:cNvPicPr>
            <a:picLocks noChangeAspect="1"/>
          </p:cNvPicPr>
          <p:nvPr/>
        </p:nvPicPr>
        <p:blipFill>
          <a:blip r:embed="rId3"/>
          <a:srcRect t="16118" b="16118"/>
          <a:stretch>
            <a:fillRect/>
          </a:stretch>
        </p:blipFill>
        <p:spPr>
          <a:xfrm>
            <a:off x="0" y="0"/>
            <a:ext cx="12192000" cy="2190750"/>
          </a:xfrm>
          <a:prstGeom prst="rect">
            <a:avLst/>
          </a:prstGeom>
        </p:spPr>
      </p:pic>
      <p:sp>
        <p:nvSpPr>
          <p:cNvPr id="2" name="cover-rule">
            <a:extLst>
              <a:ext uri="{FF2B5EF4-FFF2-40B4-BE49-F238E27FC236}">
                <a16:creationId xmlns:a16="http://schemas.microsoft.com/office/drawing/2014/main" id="{45D99BE7-24DC-448E-A82D-65F67619696A}"/>
              </a:ext>
            </a:extLst>
          </p:cNvPr>
          <p:cNvSpPr>
            <a:spLocks noGrp="1"/>
          </p:cNvSpPr>
          <p:nvPr/>
        </p:nvSpPr>
        <p:spPr>
          <a:xfrm>
            <a:off x="0" y="2114550"/>
            <a:ext cx="12192000" cy="76200"/>
          </a:xfrm>
          <a:prstGeom prst="rect">
            <a:avLst/>
          </a:prstGeom>
          <a:solidFill>
            <a:srgbClr val="F4C514"/>
          </a:solidFill>
          <a:ln w="0">
            <a:noFill/>
            <a:prstDash val="solid"/>
          </a:ln>
        </p:spPr>
        <p:txBody>
          <a:bodyPr/>
          <a:lstStyle/>
          <a:p>
            <a:endParaRPr lang="pl-PL"/>
          </a:p>
        </p:txBody>
      </p:sp>
      <p:sp>
        <p:nvSpPr>
          <p:cNvPr id="3" name="text">
            <a:extLst>
              <a:ext uri="{FF2B5EF4-FFF2-40B4-BE49-F238E27FC236}">
                <a16:creationId xmlns:a16="http://schemas.microsoft.com/office/drawing/2014/main" id="{24C540A7-2D44-45EE-95AA-8F3413B14462}"/>
              </a:ext>
            </a:extLst>
          </p:cNvPr>
          <p:cNvSpPr>
            <a:spLocks noGrp="1"/>
          </p:cNvSpPr>
          <p:nvPr/>
        </p:nvSpPr>
        <p:spPr>
          <a:xfrm>
            <a:off x="647700" y="2552700"/>
            <a:ext cx="8858250" cy="590550"/>
          </a:xfrm>
          <a:prstGeom prst="rect">
            <a:avLst/>
          </a:prstGeom>
          <a:noFill/>
          <a:ln w="0">
            <a:noFill/>
            <a:prstDash val="solid"/>
          </a:ln>
        </p:spPr>
        <p:txBody>
          <a:bodyPr anchor="t">
            <a:normAutofit fontScale="99242"/>
          </a:bodyPr>
          <a:lstStyle/>
          <a:p>
            <a:pPr algn="l">
              <a:buNone/>
              <a:defRPr sz="3300" b="1" i="0">
                <a:solidFill>
                  <a:srgbClr val="171717"/>
                </a:solidFill>
                <a:latin typeface="Roboto"/>
                <a:ea typeface="Roboto"/>
                <a:cs typeface="Roboto"/>
              </a:defRPr>
            </a:pPr>
            <a:r>
              <a:rPr sz="3300" b="1" i="0">
                <a:solidFill>
                  <a:srgbClr val="171717"/>
                </a:solidFill>
                <a:latin typeface="Roboto"/>
                <a:ea typeface="Roboto"/>
                <a:cs typeface="Roboto"/>
              </a:rPr>
              <a:t>Kontrakt menadżerski: za i przeciw</a:t>
            </a:r>
          </a:p>
        </p:txBody>
      </p:sp>
      <p:sp>
        <p:nvSpPr>
          <p:cNvPr id="4" name="text">
            <a:extLst>
              <a:ext uri="{FF2B5EF4-FFF2-40B4-BE49-F238E27FC236}">
                <a16:creationId xmlns:a16="http://schemas.microsoft.com/office/drawing/2014/main" id="{0F8F59DC-1DCD-4943-A13C-0455D4A802D9}"/>
              </a:ext>
            </a:extLst>
          </p:cNvPr>
          <p:cNvSpPr>
            <a:spLocks noGrp="1"/>
          </p:cNvSpPr>
          <p:nvPr/>
        </p:nvSpPr>
        <p:spPr>
          <a:xfrm>
            <a:off x="647700" y="3124200"/>
            <a:ext cx="8096250" cy="457200"/>
          </a:xfrm>
          <a:prstGeom prst="rect">
            <a:avLst/>
          </a:prstGeom>
          <a:noFill/>
          <a:ln w="0">
            <a:noFill/>
            <a:prstDash val="solid"/>
          </a:ln>
        </p:spPr>
        <p:txBody>
          <a:bodyPr anchor="t">
            <a:normAutofit/>
          </a:bodyPr>
          <a:lstStyle/>
          <a:p>
            <a:pPr algn="l">
              <a:buNone/>
              <a:defRPr sz="2400" b="0" i="0">
                <a:solidFill>
                  <a:srgbClr val="454545"/>
                </a:solidFill>
                <a:latin typeface="Roboto"/>
                <a:ea typeface="Roboto"/>
                <a:cs typeface="Roboto"/>
              </a:defRPr>
            </a:pPr>
            <a:r>
              <a:rPr sz="2400" b="0" i="0">
                <a:solidFill>
                  <a:srgbClr val="454545"/>
                </a:solidFill>
                <a:latin typeface="Roboto"/>
                <a:ea typeface="Roboto"/>
                <a:cs typeface="Roboto"/>
              </a:rPr>
              <a:t>Zakres swobody i ograniczenia</a:t>
            </a:r>
          </a:p>
        </p:txBody>
      </p:sp>
      <p:sp>
        <p:nvSpPr>
          <p:cNvPr id="5" name="text">
            <a:extLst>
              <a:ext uri="{FF2B5EF4-FFF2-40B4-BE49-F238E27FC236}">
                <a16:creationId xmlns:a16="http://schemas.microsoft.com/office/drawing/2014/main" id="{54444DFB-2A9C-4537-BEA1-6EB6177D50A3}"/>
              </a:ext>
            </a:extLst>
          </p:cNvPr>
          <p:cNvSpPr>
            <a:spLocks noGrp="1"/>
          </p:cNvSpPr>
          <p:nvPr/>
        </p:nvSpPr>
        <p:spPr>
          <a:xfrm>
            <a:off x="647700" y="3867150"/>
            <a:ext cx="9810750" cy="952500"/>
          </a:xfrm>
          <a:prstGeom prst="rect">
            <a:avLst/>
          </a:prstGeom>
          <a:noFill/>
          <a:ln w="0">
            <a:noFill/>
            <a:prstDash val="solid"/>
          </a:ln>
        </p:spPr>
        <p:txBody>
          <a:bodyPr anchor="t">
            <a:normAutofit/>
          </a:bodyPr>
          <a:lstStyle/>
          <a:p>
            <a:pPr algn="l">
              <a:buNone/>
              <a:defRPr sz="2100" b="1" i="0">
                <a:solidFill>
                  <a:srgbClr val="171717"/>
                </a:solidFill>
                <a:latin typeface="Roboto"/>
                <a:ea typeface="Roboto"/>
                <a:cs typeface="Roboto"/>
              </a:defRPr>
            </a:pPr>
            <a:r>
              <a:rPr sz="2100" b="1" i="0">
                <a:solidFill>
                  <a:srgbClr val="171717"/>
                </a:solidFill>
                <a:latin typeface="Roboto"/>
                <a:ea typeface="Roboto"/>
                <a:cs typeface="Roboto"/>
              </a:rPr>
              <a:t>Sądowo zweryfikowane argumenty przeciwko „mrożeniu”</a:t>
            </a:r>
          </a:p>
          <a:p>
            <a:pPr algn="l">
              <a:buNone/>
              <a:defRPr sz="2100" b="1" i="0">
                <a:solidFill>
                  <a:srgbClr val="171717"/>
                </a:solidFill>
                <a:latin typeface="Roboto"/>
                <a:ea typeface="Roboto"/>
                <a:cs typeface="Roboto"/>
              </a:defRPr>
            </a:pPr>
            <a:r>
              <a:rPr sz="2100" b="1" i="0">
                <a:solidFill>
                  <a:srgbClr val="171717"/>
                </a:solidFill>
                <a:latin typeface="Roboto"/>
                <a:ea typeface="Roboto"/>
                <a:cs typeface="Roboto"/>
              </a:rPr>
              <a:t>wynagrodzeń prezesów spółek komunalnych</a:t>
            </a:r>
          </a:p>
        </p:txBody>
      </p:sp>
      <p:sp>
        <p:nvSpPr>
          <p:cNvPr id="6" name="cover-accent">
            <a:extLst>
              <a:ext uri="{FF2B5EF4-FFF2-40B4-BE49-F238E27FC236}">
                <a16:creationId xmlns:a16="http://schemas.microsoft.com/office/drawing/2014/main" id="{DD2D3E51-130C-4524-984C-8AACBC15EC27}"/>
              </a:ext>
            </a:extLst>
          </p:cNvPr>
          <p:cNvSpPr>
            <a:spLocks noGrp="1"/>
          </p:cNvSpPr>
          <p:nvPr/>
        </p:nvSpPr>
        <p:spPr>
          <a:xfrm>
            <a:off x="647700" y="5057775"/>
            <a:ext cx="1562100" cy="66675"/>
          </a:xfrm>
          <a:prstGeom prst="rect">
            <a:avLst/>
          </a:prstGeom>
          <a:solidFill>
            <a:srgbClr val="F4C514"/>
          </a:solidFill>
          <a:ln w="0">
            <a:noFill/>
            <a:prstDash val="solid"/>
          </a:ln>
        </p:spPr>
        <p:txBody>
          <a:bodyPr/>
          <a:lstStyle/>
          <a:p>
            <a:endParaRPr lang="pl-PL"/>
          </a:p>
        </p:txBody>
      </p:sp>
      <p:sp>
        <p:nvSpPr>
          <p:cNvPr id="7" name="text">
            <a:extLst>
              <a:ext uri="{FF2B5EF4-FFF2-40B4-BE49-F238E27FC236}">
                <a16:creationId xmlns:a16="http://schemas.microsoft.com/office/drawing/2014/main" id="{FE59064B-A514-4D7C-9B29-675C759C6148}"/>
              </a:ext>
            </a:extLst>
          </p:cNvPr>
          <p:cNvSpPr>
            <a:spLocks noGrp="1"/>
          </p:cNvSpPr>
          <p:nvPr/>
        </p:nvSpPr>
        <p:spPr>
          <a:xfrm>
            <a:off x="647700" y="5334000"/>
            <a:ext cx="4095750" cy="314325"/>
          </a:xfrm>
          <a:prstGeom prst="rect">
            <a:avLst/>
          </a:prstGeom>
          <a:noFill/>
          <a:ln w="0">
            <a:noFill/>
            <a:prstDash val="solid"/>
          </a:ln>
        </p:spPr>
        <p:txBody>
          <a:bodyPr anchor="t">
            <a:normAutofit fontScale="88636"/>
          </a:bodyPr>
          <a:lstStyle/>
          <a:p>
            <a:pPr algn="l">
              <a:buNone/>
              <a:defRPr sz="1650" b="1" i="0">
                <a:solidFill>
                  <a:srgbClr val="171717"/>
                </a:solidFill>
                <a:latin typeface="Roboto"/>
                <a:ea typeface="Roboto"/>
                <a:cs typeface="Roboto"/>
              </a:defRPr>
            </a:pPr>
            <a:r>
              <a:rPr sz="1650" b="1" i="0">
                <a:solidFill>
                  <a:srgbClr val="171717"/>
                </a:solidFill>
                <a:latin typeface="Roboto"/>
                <a:ea typeface="Roboto"/>
                <a:cs typeface="Roboto"/>
              </a:rPr>
              <a:t>mec. dr Jędrzej Bujny</a:t>
            </a:r>
          </a:p>
        </p:txBody>
      </p:sp>
      <p:sp>
        <p:nvSpPr>
          <p:cNvPr id="8" name="text">
            <a:extLst>
              <a:ext uri="{FF2B5EF4-FFF2-40B4-BE49-F238E27FC236}">
                <a16:creationId xmlns:a16="http://schemas.microsoft.com/office/drawing/2014/main" id="{A3C7FDE6-7C12-4CD6-8680-596CB86B74B0}"/>
              </a:ext>
            </a:extLst>
          </p:cNvPr>
          <p:cNvSpPr>
            <a:spLocks noGrp="1"/>
          </p:cNvSpPr>
          <p:nvPr/>
        </p:nvSpPr>
        <p:spPr>
          <a:xfrm>
            <a:off x="647700" y="5715000"/>
            <a:ext cx="8001000" cy="285750"/>
          </a:xfrm>
          <a:prstGeom prst="rect">
            <a:avLst/>
          </a:prstGeom>
          <a:noFill/>
          <a:ln w="0">
            <a:noFill/>
            <a:prstDash val="solid"/>
          </a:ln>
        </p:spPr>
        <p:txBody>
          <a:bodyPr anchor="t">
            <a:normAutofit fontScale="94444"/>
          </a:bodyPr>
          <a:lstStyle/>
          <a:p>
            <a:pPr algn="l">
              <a:buNone/>
              <a:defRPr sz="1350" b="0" i="0">
                <a:solidFill>
                  <a:srgbClr val="777777"/>
                </a:solidFill>
                <a:latin typeface="Roboto"/>
                <a:ea typeface="Roboto"/>
                <a:cs typeface="Roboto"/>
              </a:defRPr>
            </a:pPr>
            <a:r>
              <a:rPr sz="1350" b="0" i="0">
                <a:solidFill>
                  <a:srgbClr val="777777"/>
                </a:solidFill>
                <a:latin typeface="Roboto"/>
                <a:ea typeface="Roboto"/>
                <a:cs typeface="Roboto"/>
              </a:rPr>
              <a:t>68. Zjazd KFDZOM  •  Zakopane  •  16 września 2026</a:t>
            </a:r>
          </a:p>
        </p:txBody>
      </p:sp>
      <p:sp>
        <p:nvSpPr>
          <p:cNvPr id="9" name="text">
            <a:extLst>
              <a:ext uri="{FF2B5EF4-FFF2-40B4-BE49-F238E27FC236}">
                <a16:creationId xmlns:a16="http://schemas.microsoft.com/office/drawing/2014/main" id="{E404311A-92A3-4F36-8AA5-B60BC7D2D5DC}"/>
              </a:ext>
            </a:extLst>
          </p:cNvPr>
          <p:cNvSpPr>
            <a:spLocks noGrp="1"/>
          </p:cNvSpPr>
          <p:nvPr/>
        </p:nvSpPr>
        <p:spPr>
          <a:xfrm>
            <a:off x="9906000" y="5448300"/>
            <a:ext cx="1524000" cy="457200"/>
          </a:xfrm>
          <a:prstGeom prst="rect">
            <a:avLst/>
          </a:prstGeom>
          <a:noFill/>
          <a:ln w="0">
            <a:noFill/>
            <a:prstDash val="solid"/>
          </a:ln>
        </p:spPr>
        <p:txBody>
          <a:bodyPr anchor="t">
            <a:normAutofit/>
          </a:bodyPr>
          <a:lstStyle/>
          <a:p>
            <a:pPr algn="r">
              <a:buNone/>
              <a:defRPr sz="2100" b="0" i="0">
                <a:solidFill>
                  <a:srgbClr val="454545"/>
                </a:solidFill>
                <a:latin typeface="Roboto"/>
                <a:ea typeface="Roboto"/>
                <a:cs typeface="Roboto"/>
              </a:defRPr>
            </a:pPr>
            <a:r>
              <a:rPr sz="2100" b="0" i="0">
                <a:solidFill>
                  <a:srgbClr val="454545"/>
                </a:solidFill>
                <a:latin typeface="Roboto"/>
                <a:ea typeface="Roboto"/>
                <a:cs typeface="Roboto"/>
              </a:rPr>
              <a:t>BUJNY</a:t>
            </a:r>
          </a:p>
        </p:txBody>
      </p:sp>
    </p:spTree>
    <p:extLst>
      <p:ext uri="{BB962C8B-B14F-4D97-AF65-F5344CB8AC3E}">
        <p14:creationId xmlns:p14="http://schemas.microsoft.com/office/powerpoint/2010/main" val="1712971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pening-background">
            <a:extLst>
              <a:ext uri="{FF2B5EF4-FFF2-40B4-BE49-F238E27FC236}">
                <a16:creationId xmlns:a16="http://schemas.microsoft.com/office/drawing/2014/main" id="{0AFD97B0-68EB-4116-9AEC-6D88DB89BF2E}"/>
              </a:ext>
            </a:extLst>
          </p:cNvPr>
          <p:cNvSpPr>
            <a:spLocks noGrp="1"/>
          </p:cNvSpPr>
          <p:nvPr/>
        </p:nvSpPr>
        <p:spPr>
          <a:xfrm>
            <a:off x="0" y="0"/>
            <a:ext cx="12192000" cy="6477000"/>
          </a:xfrm>
          <a:prstGeom prst="rect">
            <a:avLst/>
          </a:prstGeom>
          <a:solidFill>
            <a:srgbClr val="454545"/>
          </a:solidFill>
          <a:ln w="0">
            <a:noFill/>
          </a:ln>
        </p:spPr>
        <p:txBody>
          <a:bodyPr/>
          <a:lstStyle/>
          <a:p>
            <a:endParaRPr lang="pl-PL"/>
          </a:p>
        </p:txBody>
      </p:sp>
      <p:sp>
        <p:nvSpPr>
          <p:cNvPr id="2" name="Prostokąt 1">
            <a:extLst>
              <a:ext uri="{FF2B5EF4-FFF2-40B4-BE49-F238E27FC236}">
                <a16:creationId xmlns:a16="http://schemas.microsoft.com/office/drawing/2014/main" id="{C18A0DEE-63DA-4E17-82EF-9B8379684939}"/>
              </a:ext>
            </a:extLst>
          </p:cNvPr>
          <p:cNvSpPr>
            <a:spLocks noGrp="1"/>
          </p:cNvSpPr>
          <p:nvPr/>
        </p:nvSpPr>
        <p:spPr>
          <a:xfrm>
            <a:off x="666750" y="542925"/>
            <a:ext cx="6858000" cy="323850"/>
          </a:xfrm>
          <a:prstGeom prst="rect">
            <a:avLst/>
          </a:prstGeom>
          <a:noFill/>
          <a:ln w="0">
            <a:noFill/>
          </a:ln>
        </p:spPr>
        <p:txBody>
          <a:bodyPr anchor="t">
            <a:noAutofit/>
          </a:bodyPr>
          <a:lstStyle/>
          <a:p>
            <a:pPr algn="l">
              <a:defRPr sz="1350" b="1">
                <a:solidFill>
                  <a:srgbClr val="F4C514"/>
                </a:solidFill>
                <a:latin typeface="Roboto"/>
                <a:ea typeface="Roboto"/>
                <a:cs typeface="Roboto"/>
              </a:defRPr>
            </a:pPr>
            <a:r>
              <a:rPr sz="1350" b="1">
                <a:solidFill>
                  <a:srgbClr val="F4C514"/>
                </a:solidFill>
                <a:latin typeface="Roboto"/>
                <a:ea typeface="Roboto"/>
                <a:cs typeface="Roboto"/>
              </a:rPr>
              <a:t>MAŁA PROWOKACJA NA POCZĄTEK</a:t>
            </a:r>
          </a:p>
        </p:txBody>
      </p:sp>
      <p:sp>
        <p:nvSpPr>
          <p:cNvPr id="3" name="Prostokąt 2">
            <a:extLst>
              <a:ext uri="{FF2B5EF4-FFF2-40B4-BE49-F238E27FC236}">
                <a16:creationId xmlns:a16="http://schemas.microsoft.com/office/drawing/2014/main" id="{8AC0B40C-C4B3-4AE0-B7E9-5F38A82F609D}"/>
              </a:ext>
            </a:extLst>
          </p:cNvPr>
          <p:cNvSpPr>
            <a:spLocks noGrp="1"/>
          </p:cNvSpPr>
          <p:nvPr/>
        </p:nvSpPr>
        <p:spPr>
          <a:xfrm>
            <a:off x="666750" y="1104900"/>
            <a:ext cx="10287000" cy="819150"/>
          </a:xfrm>
          <a:prstGeom prst="rect">
            <a:avLst/>
          </a:prstGeom>
          <a:noFill/>
          <a:ln w="0">
            <a:noFill/>
          </a:ln>
        </p:spPr>
        <p:txBody>
          <a:bodyPr anchor="t">
            <a:noAutofit/>
          </a:bodyPr>
          <a:lstStyle/>
          <a:p>
            <a:pPr algn="l">
              <a:defRPr sz="4350" b="1">
                <a:solidFill>
                  <a:srgbClr val="FFFFFF"/>
                </a:solidFill>
                <a:latin typeface="Roboto"/>
                <a:ea typeface="Roboto"/>
                <a:cs typeface="Roboto"/>
              </a:defRPr>
            </a:pPr>
            <a:r>
              <a:rPr sz="4350" b="1">
                <a:solidFill>
                  <a:srgbClr val="FFFFFF"/>
                </a:solidFill>
                <a:latin typeface="Roboto"/>
                <a:ea typeface="Roboto"/>
                <a:cs typeface="Roboto"/>
              </a:rPr>
              <a:t>Dura lex, sed lex?</a:t>
            </a:r>
          </a:p>
        </p:txBody>
      </p:sp>
      <p:sp>
        <p:nvSpPr>
          <p:cNvPr id="4" name="opening-rule">
            <a:extLst>
              <a:ext uri="{FF2B5EF4-FFF2-40B4-BE49-F238E27FC236}">
                <a16:creationId xmlns:a16="http://schemas.microsoft.com/office/drawing/2014/main" id="{1B6CFE42-4D83-465C-BFF5-2A538522B919}"/>
              </a:ext>
            </a:extLst>
          </p:cNvPr>
          <p:cNvSpPr>
            <a:spLocks noGrp="1"/>
          </p:cNvSpPr>
          <p:nvPr/>
        </p:nvSpPr>
        <p:spPr>
          <a:xfrm>
            <a:off x="666750" y="2038350"/>
            <a:ext cx="1104900" cy="66675"/>
          </a:xfrm>
          <a:prstGeom prst="rect">
            <a:avLst/>
          </a:prstGeom>
          <a:solidFill>
            <a:srgbClr val="F4C514"/>
          </a:solidFill>
          <a:ln w="0">
            <a:noFill/>
          </a:ln>
        </p:spPr>
        <p:txBody>
          <a:bodyPr/>
          <a:lstStyle/>
          <a:p>
            <a:endParaRPr lang="pl-PL"/>
          </a:p>
        </p:txBody>
      </p:sp>
      <p:sp>
        <p:nvSpPr>
          <p:cNvPr id="5" name="Prostokąt 4">
            <a:extLst>
              <a:ext uri="{FF2B5EF4-FFF2-40B4-BE49-F238E27FC236}">
                <a16:creationId xmlns:a16="http://schemas.microsoft.com/office/drawing/2014/main" id="{DC58BE77-1DE4-480E-A648-52FFDEA0FA6D}"/>
              </a:ext>
            </a:extLst>
          </p:cNvPr>
          <p:cNvSpPr>
            <a:spLocks noGrp="1"/>
          </p:cNvSpPr>
          <p:nvPr/>
        </p:nvSpPr>
        <p:spPr>
          <a:xfrm>
            <a:off x="666750" y="2457450"/>
            <a:ext cx="10287000" cy="514350"/>
          </a:xfrm>
          <a:prstGeom prst="rect">
            <a:avLst/>
          </a:prstGeom>
          <a:noFill/>
          <a:ln w="0">
            <a:noFill/>
          </a:ln>
        </p:spPr>
        <p:txBody>
          <a:bodyPr anchor="t">
            <a:noAutofit/>
          </a:bodyPr>
          <a:lstStyle/>
          <a:p>
            <a:pPr algn="l">
              <a:defRPr sz="2325" b="1">
                <a:solidFill>
                  <a:srgbClr val="FFFFFF"/>
                </a:solidFill>
                <a:latin typeface="Roboto"/>
                <a:ea typeface="Roboto"/>
                <a:cs typeface="Roboto"/>
              </a:defRPr>
            </a:pPr>
            <a:r>
              <a:rPr sz="2325" b="1">
                <a:solidFill>
                  <a:srgbClr val="FFFFFF"/>
                </a:solidFill>
                <a:latin typeface="Roboto"/>
                <a:ea typeface="Roboto"/>
                <a:cs typeface="Roboto"/>
              </a:rPr>
              <a:t>Kontrakt menedżerski został narzucony przez prawo.</a:t>
            </a:r>
          </a:p>
        </p:txBody>
      </p:sp>
      <p:sp>
        <p:nvSpPr>
          <p:cNvPr id="6" name="Prostokąt 5">
            <a:extLst>
              <a:ext uri="{FF2B5EF4-FFF2-40B4-BE49-F238E27FC236}">
                <a16:creationId xmlns:a16="http://schemas.microsoft.com/office/drawing/2014/main" id="{56622841-99BE-4402-A6E8-5A6ADCB0F55E}"/>
              </a:ext>
            </a:extLst>
          </p:cNvPr>
          <p:cNvSpPr>
            <a:spLocks noGrp="1"/>
          </p:cNvSpPr>
          <p:nvPr/>
        </p:nvSpPr>
        <p:spPr>
          <a:xfrm>
            <a:off x="666750" y="3143250"/>
            <a:ext cx="10382250" cy="838200"/>
          </a:xfrm>
          <a:prstGeom prst="rect">
            <a:avLst/>
          </a:prstGeom>
          <a:noFill/>
          <a:ln w="0">
            <a:noFill/>
          </a:ln>
        </p:spPr>
        <p:txBody>
          <a:bodyPr anchor="t">
            <a:noAutofit/>
          </a:bodyPr>
          <a:lstStyle/>
          <a:p>
            <a:pPr algn="l">
              <a:defRPr sz="2025" b="0">
                <a:solidFill>
                  <a:srgbClr val="E6E6E6"/>
                </a:solidFill>
                <a:latin typeface="Roboto"/>
                <a:ea typeface="Roboto"/>
                <a:cs typeface="Roboto"/>
              </a:defRPr>
            </a:pPr>
            <a:r>
              <a:rPr sz="2025" b="0">
                <a:solidFill>
                  <a:srgbClr val="E6E6E6"/>
                </a:solidFill>
                <a:latin typeface="Roboto"/>
                <a:ea typeface="Roboto"/>
                <a:cs typeface="Roboto"/>
              </a:rPr>
              <a:t>Nie oznacza to jednak obowiązku mechanicznego przyjmowania każdej kolejnej ingerencji ustawodawcy.</a:t>
            </a:r>
          </a:p>
        </p:txBody>
      </p:sp>
      <p:sp>
        <p:nvSpPr>
          <p:cNvPr id="7" name="opening-separator">
            <a:extLst>
              <a:ext uri="{FF2B5EF4-FFF2-40B4-BE49-F238E27FC236}">
                <a16:creationId xmlns:a16="http://schemas.microsoft.com/office/drawing/2014/main" id="{A3C8C4F6-1B1E-4F29-BE28-A06EE396D9B2}"/>
              </a:ext>
            </a:extLst>
          </p:cNvPr>
          <p:cNvSpPr>
            <a:spLocks noGrp="1"/>
          </p:cNvSpPr>
          <p:nvPr/>
        </p:nvSpPr>
        <p:spPr>
          <a:xfrm>
            <a:off x="666750" y="4257675"/>
            <a:ext cx="10334625" cy="19050"/>
          </a:xfrm>
          <a:prstGeom prst="rect">
            <a:avLst/>
          </a:prstGeom>
          <a:solidFill>
            <a:srgbClr val="6B6B6B"/>
          </a:solidFill>
          <a:ln w="0">
            <a:noFill/>
          </a:ln>
        </p:spPr>
        <p:txBody>
          <a:bodyPr/>
          <a:lstStyle/>
          <a:p>
            <a:endParaRPr lang="pl-PL"/>
          </a:p>
        </p:txBody>
      </p:sp>
      <p:sp>
        <p:nvSpPr>
          <p:cNvPr id="8" name="Prostokąt 7">
            <a:extLst>
              <a:ext uri="{FF2B5EF4-FFF2-40B4-BE49-F238E27FC236}">
                <a16:creationId xmlns:a16="http://schemas.microsoft.com/office/drawing/2014/main" id="{F9FD8FE8-C177-4A60-93EB-2B04DF7135E8}"/>
              </a:ext>
            </a:extLst>
          </p:cNvPr>
          <p:cNvSpPr>
            <a:spLocks noGrp="1"/>
          </p:cNvSpPr>
          <p:nvPr/>
        </p:nvSpPr>
        <p:spPr>
          <a:xfrm>
            <a:off x="666750" y="4552950"/>
            <a:ext cx="10382250" cy="781050"/>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W granicach ustawy pozostaje przestrzeń dla wykładni funkcjonalnej, racjonalnej decyzji właścicielskiej i kontroli sądowej.</a:t>
            </a:r>
          </a:p>
        </p:txBody>
      </p:sp>
      <p:sp>
        <p:nvSpPr>
          <p:cNvPr id="9" name="Prostokąt 8">
            <a:extLst>
              <a:ext uri="{FF2B5EF4-FFF2-40B4-BE49-F238E27FC236}">
                <a16:creationId xmlns:a16="http://schemas.microsoft.com/office/drawing/2014/main" id="{49D48FB0-AFA9-439D-9B47-ABD938A05774}"/>
              </a:ext>
            </a:extLst>
          </p:cNvPr>
          <p:cNvSpPr>
            <a:spLocks noGrp="1"/>
          </p:cNvSpPr>
          <p:nvPr/>
        </p:nvSpPr>
        <p:spPr>
          <a:xfrm>
            <a:off x="666750" y="5629275"/>
            <a:ext cx="10382250" cy="438150"/>
          </a:xfrm>
          <a:prstGeom prst="rect">
            <a:avLst/>
          </a:prstGeom>
          <a:noFill/>
          <a:ln w="0">
            <a:noFill/>
          </a:ln>
        </p:spPr>
        <p:txBody>
          <a:bodyPr anchor="t">
            <a:noAutofit/>
          </a:bodyPr>
          <a:lstStyle/>
          <a:p>
            <a:pPr algn="ctr">
              <a:defRPr sz="1725" b="1">
                <a:solidFill>
                  <a:srgbClr val="FFFFFF"/>
                </a:solidFill>
                <a:latin typeface="Roboto"/>
                <a:ea typeface="Roboto"/>
                <a:cs typeface="Roboto"/>
              </a:defRPr>
            </a:pPr>
            <a:r>
              <a:rPr sz="1725" b="1">
                <a:solidFill>
                  <a:srgbClr val="FFFFFF"/>
                </a:solidFill>
                <a:latin typeface="Roboto"/>
                <a:ea typeface="Roboto"/>
                <a:cs typeface="Roboto"/>
              </a:rPr>
              <a:t>Czy można narzucić formę kontraktu, a następnie trwale zamrozić jego ekonomiczny sens?</a:t>
            </a:r>
          </a:p>
        </p:txBody>
      </p:sp>
      <p:sp>
        <p:nvSpPr>
          <p:cNvPr id="10" name="footer-band">
            <a:extLst>
              <a:ext uri="{FF2B5EF4-FFF2-40B4-BE49-F238E27FC236}">
                <a16:creationId xmlns:a16="http://schemas.microsoft.com/office/drawing/2014/main" id="{9C7518A0-6DF2-4301-B0BC-63A80CAB0EB1}"/>
              </a:ext>
            </a:extLst>
          </p:cNvPr>
          <p:cNvSpPr>
            <a:spLocks noGrp="1"/>
          </p:cNvSpPr>
          <p:nvPr/>
        </p:nvSpPr>
        <p:spPr>
          <a:xfrm>
            <a:off x="0" y="6477000"/>
            <a:ext cx="12192000" cy="381000"/>
          </a:xfrm>
          <a:prstGeom prst="rect">
            <a:avLst/>
          </a:prstGeom>
          <a:solidFill>
            <a:srgbClr val="171717"/>
          </a:solidFill>
          <a:ln w="0">
            <a:noFill/>
          </a:ln>
        </p:spPr>
        <p:txBody>
          <a:bodyPr/>
          <a:lstStyle/>
          <a:p>
            <a:endParaRPr lang="pl-PL"/>
          </a:p>
        </p:txBody>
      </p:sp>
      <p:sp>
        <p:nvSpPr>
          <p:cNvPr id="11" name="Prostokąt 10">
            <a:extLst>
              <a:ext uri="{FF2B5EF4-FFF2-40B4-BE49-F238E27FC236}">
                <a16:creationId xmlns:a16="http://schemas.microsoft.com/office/drawing/2014/main" id="{E643FF95-C5FF-406B-A3C9-96C85727EBA8}"/>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E6E6E6"/>
                </a:solidFill>
                <a:latin typeface="Roboto"/>
                <a:ea typeface="Roboto"/>
                <a:cs typeface="Roboto"/>
              </a:defRPr>
            </a:pPr>
            <a:r>
              <a:rPr sz="675" b="0">
                <a:solidFill>
                  <a:srgbClr val="E6E6E6"/>
                </a:solidFill>
                <a:latin typeface="Roboto"/>
                <a:ea typeface="Roboto"/>
                <a:cs typeface="Roboto"/>
              </a:rPr>
              <a:t>www.jedrzejbujny.pl</a:t>
            </a:r>
          </a:p>
        </p:txBody>
      </p:sp>
      <p:sp>
        <p:nvSpPr>
          <p:cNvPr id="12" name="Prostokąt 11">
            <a:extLst>
              <a:ext uri="{FF2B5EF4-FFF2-40B4-BE49-F238E27FC236}">
                <a16:creationId xmlns:a16="http://schemas.microsoft.com/office/drawing/2014/main" id="{8D1F09D6-5DA8-4D0F-B206-935B2B7F36C5}"/>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E6E6E6"/>
                </a:solidFill>
                <a:latin typeface="Roboto"/>
                <a:ea typeface="Roboto"/>
                <a:cs typeface="Roboto"/>
              </a:defRPr>
            </a:pPr>
            <a:r>
              <a:rPr sz="675" b="0">
                <a:solidFill>
                  <a:srgbClr val="E6E6E6"/>
                </a:solidFill>
                <a:latin typeface="Roboto"/>
                <a:ea typeface="Roboto"/>
                <a:cs typeface="Roboto"/>
              </a:rPr>
              <a:t>BUJNY</a:t>
            </a:r>
          </a:p>
        </p:txBody>
      </p:sp>
      <p:sp>
        <p:nvSpPr>
          <p:cNvPr id="13" name="footer-accent">
            <a:extLst>
              <a:ext uri="{FF2B5EF4-FFF2-40B4-BE49-F238E27FC236}">
                <a16:creationId xmlns:a16="http://schemas.microsoft.com/office/drawing/2014/main" id="{2CED3041-A088-4C35-AF8E-8CA4CF965B04}"/>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14" name="Prostokąt 13">
            <a:extLst>
              <a:ext uri="{FF2B5EF4-FFF2-40B4-BE49-F238E27FC236}">
                <a16:creationId xmlns:a16="http://schemas.microsoft.com/office/drawing/2014/main" id="{2981E0B9-1192-4324-BCCF-C8D2847938E1}"/>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E6E6E6"/>
                </a:solidFill>
                <a:latin typeface="Roboto"/>
                <a:ea typeface="Roboto"/>
                <a:cs typeface="Roboto"/>
              </a:defRPr>
            </a:pPr>
            <a:r>
              <a:rPr sz="675" b="0">
                <a:solidFill>
                  <a:srgbClr val="E6E6E6"/>
                </a:solidFill>
                <a:latin typeface="Roboto"/>
                <a:ea typeface="Roboto"/>
                <a:cs typeface="Roboto"/>
              </a:rPr>
              <a:t>02</a:t>
            </a:r>
          </a:p>
        </p:txBody>
      </p:sp>
    </p:spTree>
    <p:extLst>
      <p:ext uri="{BB962C8B-B14F-4D97-AF65-F5344CB8AC3E}">
        <p14:creationId xmlns:p14="http://schemas.microsoft.com/office/powerpoint/2010/main" val="71272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1717"/>
        </a:solidFill>
        <a:effectLst/>
      </p:bgPr>
    </p:bg>
    <p:spTree>
      <p:nvGrpSpPr>
        <p:cNvPr id="1" name=""/>
        <p:cNvGrpSpPr/>
        <p:nvPr/>
      </p:nvGrpSpPr>
      <p:grpSpPr>
        <a:xfrm>
          <a:off x="0" y="0"/>
          <a:ext cx="0" cy="0"/>
          <a:chOff x="0" y="0"/>
          <a:chExt cx="0" cy="0"/>
        </a:xfrm>
      </p:grpSpPr>
      <p:pic>
        <p:nvPicPr>
          <p:cNvPr id="17" name="Obraz 16"/>
          <p:cNvPicPr>
            <a:picLocks noChangeAspect="1"/>
          </p:cNvPicPr>
          <p:nvPr/>
        </p:nvPicPr>
        <p:blipFill>
          <a:blip r:embed="rId3"/>
          <a:srcRect l="29265" r="29265"/>
          <a:stretch>
            <a:fillRect/>
          </a:stretch>
        </p:blipFill>
        <p:spPr>
          <a:xfrm>
            <a:off x="0" y="0"/>
            <a:ext cx="4905375" cy="6638925"/>
          </a:xfrm>
          <a:prstGeom prst="rect">
            <a:avLst/>
          </a:prstGeom>
        </p:spPr>
      </p:pic>
      <p:sp>
        <p:nvSpPr>
          <p:cNvPr id="2" name="opener-panel">
            <a:extLst>
              <a:ext uri="{FF2B5EF4-FFF2-40B4-BE49-F238E27FC236}">
                <a16:creationId xmlns:a16="http://schemas.microsoft.com/office/drawing/2014/main" id="{805E02B7-9DAC-4406-A72F-FA9372B68EDE}"/>
              </a:ext>
            </a:extLst>
          </p:cNvPr>
          <p:cNvSpPr>
            <a:spLocks noGrp="1"/>
          </p:cNvSpPr>
          <p:nvPr/>
        </p:nvSpPr>
        <p:spPr>
          <a:xfrm>
            <a:off x="4905375" y="0"/>
            <a:ext cx="7286625" cy="6638925"/>
          </a:xfrm>
          <a:prstGeom prst="rect">
            <a:avLst/>
          </a:prstGeom>
          <a:solidFill>
            <a:srgbClr val="171717"/>
          </a:solidFill>
          <a:ln w="0">
            <a:noFill/>
            <a:prstDash val="solid"/>
          </a:ln>
        </p:spPr>
        <p:txBody>
          <a:bodyPr/>
          <a:lstStyle/>
          <a:p>
            <a:endParaRPr lang="pl-PL"/>
          </a:p>
        </p:txBody>
      </p:sp>
      <p:sp>
        <p:nvSpPr>
          <p:cNvPr id="3" name="text">
            <a:extLst>
              <a:ext uri="{FF2B5EF4-FFF2-40B4-BE49-F238E27FC236}">
                <a16:creationId xmlns:a16="http://schemas.microsoft.com/office/drawing/2014/main" id="{AF2FE965-48EB-4334-AA42-3B61A6BBAA23}"/>
              </a:ext>
            </a:extLst>
          </p:cNvPr>
          <p:cNvSpPr>
            <a:spLocks noGrp="1"/>
          </p:cNvSpPr>
          <p:nvPr/>
        </p:nvSpPr>
        <p:spPr>
          <a:xfrm>
            <a:off x="5429250" y="476250"/>
            <a:ext cx="6191250" cy="590550"/>
          </a:xfrm>
          <a:prstGeom prst="rect">
            <a:avLst/>
          </a:prstGeom>
          <a:noFill/>
          <a:ln w="0">
            <a:noFill/>
            <a:prstDash val="solid"/>
          </a:ln>
        </p:spPr>
        <p:txBody>
          <a:bodyPr anchor="t">
            <a:normAutofit/>
          </a:bodyPr>
          <a:lstStyle/>
          <a:p>
            <a:pPr algn="l">
              <a:buNone/>
              <a:defRPr sz="3000" b="1" i="0">
                <a:solidFill>
                  <a:srgbClr val="FFFFFF"/>
                </a:solidFill>
                <a:latin typeface="Roboto"/>
                <a:ea typeface="Roboto"/>
                <a:cs typeface="Roboto"/>
              </a:defRPr>
            </a:pPr>
            <a:r>
              <a:rPr sz="3000" b="1" i="0">
                <a:solidFill>
                  <a:srgbClr val="FFFFFF"/>
                </a:solidFill>
                <a:latin typeface="Roboto"/>
                <a:ea typeface="Roboto"/>
                <a:cs typeface="Roboto"/>
              </a:rPr>
              <a:t>Realny skutek sporu sądowego</a:t>
            </a:r>
          </a:p>
        </p:txBody>
      </p:sp>
      <p:sp>
        <p:nvSpPr>
          <p:cNvPr id="4" name="text">
            <a:extLst>
              <a:ext uri="{FF2B5EF4-FFF2-40B4-BE49-F238E27FC236}">
                <a16:creationId xmlns:a16="http://schemas.microsoft.com/office/drawing/2014/main" id="{A20C26EE-1485-4711-AF21-737C9FC56F31}"/>
              </a:ext>
            </a:extLst>
          </p:cNvPr>
          <p:cNvSpPr>
            <a:spLocks noGrp="1"/>
          </p:cNvSpPr>
          <p:nvPr/>
        </p:nvSpPr>
        <p:spPr>
          <a:xfrm>
            <a:off x="5429250" y="1504950"/>
            <a:ext cx="5905500" cy="876300"/>
          </a:xfrm>
          <a:prstGeom prst="rect">
            <a:avLst/>
          </a:prstGeom>
          <a:noFill/>
          <a:ln w="0">
            <a:noFill/>
            <a:prstDash val="solid"/>
          </a:ln>
        </p:spPr>
        <p:txBody>
          <a:bodyPr anchor="t">
            <a:normAutofit/>
          </a:bodyPr>
          <a:lstStyle/>
          <a:p>
            <a:pPr algn="l">
              <a:buNone/>
              <a:defRPr sz="4800" b="1" i="0">
                <a:solidFill>
                  <a:srgbClr val="F4C514"/>
                </a:solidFill>
                <a:latin typeface="Roboto"/>
                <a:ea typeface="Roboto"/>
                <a:cs typeface="Roboto"/>
              </a:defRPr>
            </a:pPr>
            <a:r>
              <a:rPr sz="4800" b="1" i="0">
                <a:solidFill>
                  <a:srgbClr val="F4C514"/>
                </a:solidFill>
                <a:latin typeface="Roboto"/>
                <a:ea typeface="Roboto"/>
                <a:cs typeface="Roboto"/>
              </a:rPr>
              <a:t>4 535,89 zł</a:t>
            </a:r>
          </a:p>
        </p:txBody>
      </p:sp>
      <p:sp>
        <p:nvSpPr>
          <p:cNvPr id="5" name="text">
            <a:extLst>
              <a:ext uri="{FF2B5EF4-FFF2-40B4-BE49-F238E27FC236}">
                <a16:creationId xmlns:a16="http://schemas.microsoft.com/office/drawing/2014/main" id="{AB01410D-35CE-47CD-B61B-E933F5B8E964}"/>
              </a:ext>
            </a:extLst>
          </p:cNvPr>
          <p:cNvSpPr>
            <a:spLocks noGrp="1"/>
          </p:cNvSpPr>
          <p:nvPr/>
        </p:nvSpPr>
        <p:spPr>
          <a:xfrm>
            <a:off x="5467350" y="2305050"/>
            <a:ext cx="5429250" cy="295275"/>
          </a:xfrm>
          <a:prstGeom prst="rect">
            <a:avLst/>
          </a:prstGeom>
          <a:noFill/>
          <a:ln w="0">
            <a:noFill/>
            <a:prstDash val="solid"/>
          </a:ln>
        </p:spPr>
        <p:txBody>
          <a:bodyPr anchor="t">
            <a:normAutofit fontScale="89167"/>
          </a:bodyPr>
          <a:lstStyle/>
          <a:p>
            <a:pPr algn="l">
              <a:buNone/>
              <a:defRPr sz="1500" b="0" i="0">
                <a:solidFill>
                  <a:srgbClr val="D7D7D7"/>
                </a:solidFill>
                <a:latin typeface="Roboto"/>
                <a:ea typeface="Roboto"/>
                <a:cs typeface="Roboto"/>
              </a:defRPr>
            </a:pPr>
            <a:r>
              <a:rPr sz="1500" b="0" i="0">
                <a:solidFill>
                  <a:srgbClr val="D7D7D7"/>
                </a:solidFill>
                <a:latin typeface="Roboto"/>
                <a:ea typeface="Roboto"/>
                <a:cs typeface="Roboto"/>
              </a:rPr>
              <a:t>podstawa szczególna na 2026 r.</a:t>
            </a:r>
          </a:p>
        </p:txBody>
      </p:sp>
      <p:sp>
        <p:nvSpPr>
          <p:cNvPr id="6" name="text">
            <a:extLst>
              <a:ext uri="{FF2B5EF4-FFF2-40B4-BE49-F238E27FC236}">
                <a16:creationId xmlns:a16="http://schemas.microsoft.com/office/drawing/2014/main" id="{91AE5E32-4297-4C53-ADFA-BF841D788B7F}"/>
              </a:ext>
            </a:extLst>
          </p:cNvPr>
          <p:cNvSpPr>
            <a:spLocks noGrp="1"/>
          </p:cNvSpPr>
          <p:nvPr/>
        </p:nvSpPr>
        <p:spPr>
          <a:xfrm>
            <a:off x="5429250" y="3105150"/>
            <a:ext cx="5905500" cy="876300"/>
          </a:xfrm>
          <a:prstGeom prst="rect">
            <a:avLst/>
          </a:prstGeom>
          <a:noFill/>
          <a:ln w="0">
            <a:noFill/>
            <a:prstDash val="solid"/>
          </a:ln>
        </p:spPr>
        <p:txBody>
          <a:bodyPr anchor="t">
            <a:normAutofit/>
          </a:bodyPr>
          <a:lstStyle/>
          <a:p>
            <a:pPr algn="l">
              <a:buNone/>
              <a:defRPr sz="4800" b="1" i="0">
                <a:solidFill>
                  <a:srgbClr val="FFFFFF"/>
                </a:solidFill>
                <a:latin typeface="Roboto"/>
                <a:ea typeface="Roboto"/>
                <a:cs typeface="Roboto"/>
              </a:defRPr>
            </a:pPr>
            <a:r>
              <a:rPr sz="4800" b="1" i="0">
                <a:solidFill>
                  <a:srgbClr val="FFFFFF"/>
                </a:solidFill>
                <a:latin typeface="Roboto"/>
                <a:ea typeface="Roboto"/>
                <a:cs typeface="Roboto"/>
              </a:rPr>
              <a:t>9 228,30 zł</a:t>
            </a:r>
          </a:p>
        </p:txBody>
      </p:sp>
      <p:sp>
        <p:nvSpPr>
          <p:cNvPr id="7" name="text">
            <a:extLst>
              <a:ext uri="{FF2B5EF4-FFF2-40B4-BE49-F238E27FC236}">
                <a16:creationId xmlns:a16="http://schemas.microsoft.com/office/drawing/2014/main" id="{F2A4E58E-D175-4AE0-8D5A-364EDBE9E176}"/>
              </a:ext>
            </a:extLst>
          </p:cNvPr>
          <p:cNvSpPr>
            <a:spLocks noGrp="1"/>
          </p:cNvSpPr>
          <p:nvPr/>
        </p:nvSpPr>
        <p:spPr>
          <a:xfrm>
            <a:off x="5467350" y="3905250"/>
            <a:ext cx="5715000" cy="295275"/>
          </a:xfrm>
          <a:prstGeom prst="rect">
            <a:avLst/>
          </a:prstGeom>
          <a:noFill/>
          <a:ln w="0">
            <a:noFill/>
            <a:prstDash val="solid"/>
          </a:ln>
        </p:spPr>
        <p:txBody>
          <a:bodyPr anchor="t">
            <a:normAutofit fontScale="89167"/>
          </a:bodyPr>
          <a:lstStyle/>
          <a:p>
            <a:pPr algn="l">
              <a:buNone/>
              <a:defRPr sz="1500" b="0" i="0">
                <a:solidFill>
                  <a:srgbClr val="D7D7D7"/>
                </a:solidFill>
                <a:latin typeface="Roboto"/>
                <a:ea typeface="Roboto"/>
                <a:cs typeface="Roboto"/>
              </a:defRPr>
            </a:pPr>
            <a:r>
              <a:rPr sz="1500" b="0" i="0">
                <a:solidFill>
                  <a:srgbClr val="D7D7D7"/>
                </a:solidFill>
                <a:latin typeface="Roboto"/>
                <a:ea typeface="Roboto"/>
                <a:cs typeface="Roboto"/>
              </a:rPr>
              <a:t>miernik GUS wynikający z reguły ustawowej</a:t>
            </a:r>
          </a:p>
        </p:txBody>
      </p:sp>
      <p:sp>
        <p:nvSpPr>
          <p:cNvPr id="8" name="opener-divider">
            <a:extLst>
              <a:ext uri="{FF2B5EF4-FFF2-40B4-BE49-F238E27FC236}">
                <a16:creationId xmlns:a16="http://schemas.microsoft.com/office/drawing/2014/main" id="{F4F9A2AB-6F2D-406A-8FE1-265A38C48989}"/>
              </a:ext>
            </a:extLst>
          </p:cNvPr>
          <p:cNvSpPr>
            <a:spLocks noGrp="1"/>
          </p:cNvSpPr>
          <p:nvPr/>
        </p:nvSpPr>
        <p:spPr>
          <a:xfrm>
            <a:off x="5429250" y="4629150"/>
            <a:ext cx="5619750" cy="19050"/>
          </a:xfrm>
          <a:prstGeom prst="rect">
            <a:avLst/>
          </a:prstGeom>
          <a:solidFill>
            <a:srgbClr val="555555"/>
          </a:solidFill>
          <a:ln w="0">
            <a:noFill/>
            <a:prstDash val="solid"/>
          </a:ln>
        </p:spPr>
        <p:txBody>
          <a:bodyPr/>
          <a:lstStyle/>
          <a:p>
            <a:endParaRPr lang="pl-PL"/>
          </a:p>
        </p:txBody>
      </p:sp>
      <p:sp>
        <p:nvSpPr>
          <p:cNvPr id="9" name="text">
            <a:extLst>
              <a:ext uri="{FF2B5EF4-FFF2-40B4-BE49-F238E27FC236}">
                <a16:creationId xmlns:a16="http://schemas.microsoft.com/office/drawing/2014/main" id="{B87E8E49-8213-4443-85DA-9049F790002F}"/>
              </a:ext>
            </a:extLst>
          </p:cNvPr>
          <p:cNvSpPr>
            <a:spLocks noGrp="1"/>
          </p:cNvSpPr>
          <p:nvPr/>
        </p:nvSpPr>
        <p:spPr>
          <a:xfrm>
            <a:off x="5429250" y="4905375"/>
            <a:ext cx="2095500" cy="723900"/>
          </a:xfrm>
          <a:prstGeom prst="rect">
            <a:avLst/>
          </a:prstGeom>
          <a:noFill/>
          <a:ln w="0">
            <a:noFill/>
            <a:prstDash val="solid"/>
          </a:ln>
        </p:spPr>
        <p:txBody>
          <a:bodyPr anchor="t">
            <a:normAutofit/>
          </a:bodyPr>
          <a:lstStyle/>
          <a:p>
            <a:pPr algn="l">
              <a:buNone/>
              <a:defRPr sz="4050" b="1" i="0">
                <a:solidFill>
                  <a:srgbClr val="F4C514"/>
                </a:solidFill>
                <a:latin typeface="Roboto"/>
                <a:ea typeface="Roboto"/>
                <a:cs typeface="Roboto"/>
              </a:defRPr>
            </a:pPr>
            <a:r>
              <a:rPr sz="4050" b="1" i="0">
                <a:solidFill>
                  <a:srgbClr val="F4C514"/>
                </a:solidFill>
                <a:latin typeface="Roboto"/>
                <a:ea typeface="Roboto"/>
                <a:cs typeface="Roboto"/>
              </a:rPr>
              <a:t>49,2%</a:t>
            </a:r>
          </a:p>
        </p:txBody>
      </p:sp>
      <p:sp>
        <p:nvSpPr>
          <p:cNvPr id="10" name="text">
            <a:extLst>
              <a:ext uri="{FF2B5EF4-FFF2-40B4-BE49-F238E27FC236}">
                <a16:creationId xmlns:a16="http://schemas.microsoft.com/office/drawing/2014/main" id="{2AC4C6EB-F261-410C-A383-4C38FA69270F}"/>
              </a:ext>
            </a:extLst>
          </p:cNvPr>
          <p:cNvSpPr>
            <a:spLocks noGrp="1"/>
          </p:cNvSpPr>
          <p:nvPr/>
        </p:nvSpPr>
        <p:spPr>
          <a:xfrm>
            <a:off x="7600950" y="5048250"/>
            <a:ext cx="3286125" cy="428625"/>
          </a:xfrm>
          <a:prstGeom prst="rect">
            <a:avLst/>
          </a:prstGeom>
          <a:noFill/>
          <a:ln w="0">
            <a:noFill/>
            <a:prstDash val="solid"/>
          </a:ln>
        </p:spPr>
        <p:txBody>
          <a:bodyPr anchor="t">
            <a:normAutofit/>
          </a:bodyPr>
          <a:lstStyle/>
          <a:p>
            <a:pPr algn="l">
              <a:buNone/>
              <a:defRPr sz="1725" b="0" i="0">
                <a:solidFill>
                  <a:srgbClr val="FFFFFF"/>
                </a:solidFill>
                <a:latin typeface="Roboto"/>
                <a:ea typeface="Roboto"/>
                <a:cs typeface="Roboto"/>
              </a:defRPr>
            </a:pPr>
            <a:r>
              <a:rPr sz="1725" b="0" i="0">
                <a:solidFill>
                  <a:srgbClr val="FFFFFF"/>
                </a:solidFill>
                <a:latin typeface="Roboto"/>
                <a:ea typeface="Roboto"/>
                <a:cs typeface="Roboto"/>
              </a:rPr>
              <a:t>ustawowego miernika GUS</a:t>
            </a:r>
          </a:p>
        </p:txBody>
      </p:sp>
      <p:sp>
        <p:nvSpPr>
          <p:cNvPr id="11" name="footer-bg-2">
            <a:extLst>
              <a:ext uri="{FF2B5EF4-FFF2-40B4-BE49-F238E27FC236}">
                <a16:creationId xmlns:a16="http://schemas.microsoft.com/office/drawing/2014/main" id="{1FAE04CA-D36F-4ED1-ADF4-5E4B545A0D4D}"/>
              </a:ext>
            </a:extLst>
          </p:cNvPr>
          <p:cNvSpPr>
            <a:spLocks noGrp="1"/>
          </p:cNvSpPr>
          <p:nvPr/>
        </p:nvSpPr>
        <p:spPr>
          <a:xfrm>
            <a:off x="0" y="6638925"/>
            <a:ext cx="12192000" cy="219075"/>
          </a:xfrm>
          <a:prstGeom prst="rect">
            <a:avLst/>
          </a:prstGeom>
          <a:solidFill>
            <a:srgbClr val="171717"/>
          </a:solidFill>
          <a:ln w="0">
            <a:noFill/>
            <a:prstDash val="solid"/>
          </a:ln>
        </p:spPr>
        <p:txBody>
          <a:bodyPr/>
          <a:lstStyle/>
          <a:p>
            <a:endParaRPr lang="pl-PL"/>
          </a:p>
        </p:txBody>
      </p:sp>
      <p:sp>
        <p:nvSpPr>
          <p:cNvPr id="12" name="text">
            <a:extLst>
              <a:ext uri="{FF2B5EF4-FFF2-40B4-BE49-F238E27FC236}">
                <a16:creationId xmlns:a16="http://schemas.microsoft.com/office/drawing/2014/main" id="{50BA4040-A89C-4A88-A8AE-7C798721EA45}"/>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D4D4D4"/>
                </a:solidFill>
                <a:latin typeface="Roboto"/>
                <a:ea typeface="Roboto"/>
                <a:cs typeface="Roboto"/>
              </a:defRPr>
            </a:pPr>
            <a:r>
              <a:rPr sz="900" b="0" i="0">
                <a:solidFill>
                  <a:srgbClr val="D4D4D4"/>
                </a:solidFill>
                <a:latin typeface="Roboto"/>
                <a:ea typeface="Roboto"/>
                <a:cs typeface="Roboto"/>
              </a:rPr>
              <a:t>www.jedrzejbujny.pl</a:t>
            </a:r>
          </a:p>
        </p:txBody>
      </p:sp>
      <p:sp>
        <p:nvSpPr>
          <p:cNvPr id="13" name="text">
            <a:extLst>
              <a:ext uri="{FF2B5EF4-FFF2-40B4-BE49-F238E27FC236}">
                <a16:creationId xmlns:a16="http://schemas.microsoft.com/office/drawing/2014/main" id="{107E9D30-E18D-4168-8FD7-E0671B638476}"/>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BUJNY</a:t>
            </a:r>
          </a:p>
        </p:txBody>
      </p:sp>
      <p:sp>
        <p:nvSpPr>
          <p:cNvPr id="14" name="text">
            <a:extLst>
              <a:ext uri="{FF2B5EF4-FFF2-40B4-BE49-F238E27FC236}">
                <a16:creationId xmlns:a16="http://schemas.microsoft.com/office/drawing/2014/main" id="{970E0EBB-0D87-484D-9574-BFAA730DA249}"/>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03</a:t>
            </a:r>
          </a:p>
        </p:txBody>
      </p:sp>
      <p:sp>
        <p:nvSpPr>
          <p:cNvPr id="15" name="footer-mark-2">
            <a:extLst>
              <a:ext uri="{FF2B5EF4-FFF2-40B4-BE49-F238E27FC236}">
                <a16:creationId xmlns:a16="http://schemas.microsoft.com/office/drawing/2014/main" id="{3C8895F0-74D5-42F6-B181-2E226B8C64AE}"/>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Tree>
    <p:extLst>
      <p:ext uri="{BB962C8B-B14F-4D97-AF65-F5344CB8AC3E}">
        <p14:creationId xmlns:p14="http://schemas.microsoft.com/office/powerpoint/2010/main" val="1323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00BF4650-03BE-4ED9-98E3-4A53FBFA7E88}"/>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625" b="1" i="0">
                <a:solidFill>
                  <a:srgbClr val="171717"/>
                </a:solidFill>
                <a:latin typeface="Roboto"/>
                <a:ea typeface="Roboto"/>
                <a:cs typeface="Roboto"/>
              </a:defRPr>
            </a:pPr>
            <a:r>
              <a:rPr sz="2625" b="1" i="0">
                <a:solidFill>
                  <a:srgbClr val="171717"/>
                </a:solidFill>
                <a:latin typeface="Roboto"/>
                <a:ea typeface="Roboto"/>
                <a:cs typeface="Roboto"/>
              </a:rPr>
              <a:t>Punkt wyjścia: argumenty przeszły próbę sądową</a:t>
            </a:r>
          </a:p>
        </p:txBody>
      </p:sp>
      <p:sp>
        <p:nvSpPr>
          <p:cNvPr id="2" name="title-rule-3">
            <a:extLst>
              <a:ext uri="{FF2B5EF4-FFF2-40B4-BE49-F238E27FC236}">
                <a16:creationId xmlns:a16="http://schemas.microsoft.com/office/drawing/2014/main" id="{CBBD43B4-37A0-48DE-95C4-42216B926B93}"/>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3">
            <a:extLst>
              <a:ext uri="{FF2B5EF4-FFF2-40B4-BE49-F238E27FC236}">
                <a16:creationId xmlns:a16="http://schemas.microsoft.com/office/drawing/2014/main" id="{094FB651-31B4-45D9-A5A9-CD73D849AA48}"/>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B8A14642-AA98-4961-B194-B72A73549D0E}"/>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E27E9037-2308-44B4-B8FE-6B49283942FE}"/>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EC4240D8-6ECB-43D2-B34F-A9BA88056082}"/>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04</a:t>
            </a:r>
          </a:p>
        </p:txBody>
      </p:sp>
      <p:sp>
        <p:nvSpPr>
          <p:cNvPr id="7" name="footer-mark-3">
            <a:extLst>
              <a:ext uri="{FF2B5EF4-FFF2-40B4-BE49-F238E27FC236}">
                <a16:creationId xmlns:a16="http://schemas.microsoft.com/office/drawing/2014/main" id="{5DFC3BA9-A52C-4DFE-98AE-CA3681860815}"/>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direct-case">
            <a:extLst>
              <a:ext uri="{FF2B5EF4-FFF2-40B4-BE49-F238E27FC236}">
                <a16:creationId xmlns:a16="http://schemas.microsoft.com/office/drawing/2014/main" id="{C1541622-93F1-4977-B79A-807B28215B3F}"/>
              </a:ext>
            </a:extLst>
          </p:cNvPr>
          <p:cNvSpPr>
            <a:spLocks noGrp="1"/>
          </p:cNvSpPr>
          <p:nvPr/>
        </p:nvSpPr>
        <p:spPr>
          <a:xfrm>
            <a:off x="647700" y="1524000"/>
            <a:ext cx="5181600" cy="3143250"/>
          </a:xfrm>
          <a:prstGeom prst="rect">
            <a:avLst/>
          </a:prstGeom>
          <a:solidFill>
            <a:srgbClr val="F4C514"/>
          </a:solidFill>
          <a:ln w="0">
            <a:noFill/>
            <a:prstDash val="solid"/>
          </a:ln>
        </p:spPr>
        <p:txBody>
          <a:bodyPr/>
          <a:lstStyle/>
          <a:p>
            <a:endParaRPr lang="pl-PL"/>
          </a:p>
        </p:txBody>
      </p:sp>
      <p:sp>
        <p:nvSpPr>
          <p:cNvPr id="9" name="text">
            <a:extLst>
              <a:ext uri="{FF2B5EF4-FFF2-40B4-BE49-F238E27FC236}">
                <a16:creationId xmlns:a16="http://schemas.microsoft.com/office/drawing/2014/main" id="{6CC87961-6437-44F6-9329-ED42560D0D2B}"/>
              </a:ext>
            </a:extLst>
          </p:cNvPr>
          <p:cNvSpPr>
            <a:spLocks noGrp="1"/>
          </p:cNvSpPr>
          <p:nvPr/>
        </p:nvSpPr>
        <p:spPr>
          <a:xfrm>
            <a:off x="981075" y="1838325"/>
            <a:ext cx="4476750" cy="285750"/>
          </a:xfrm>
          <a:prstGeom prst="rect">
            <a:avLst/>
          </a:prstGeom>
          <a:noFill/>
          <a:ln w="0">
            <a:noFill/>
            <a:prstDash val="solid"/>
          </a:ln>
        </p:spPr>
        <p:txBody>
          <a:bodyPr anchor="t">
            <a:normAutofit/>
          </a:bodyPr>
          <a:lstStyle/>
          <a:p>
            <a:pPr algn="l">
              <a:buNone/>
              <a:defRPr sz="1275" b="1" i="0">
                <a:solidFill>
                  <a:srgbClr val="454545"/>
                </a:solidFill>
                <a:latin typeface="Roboto"/>
                <a:ea typeface="Roboto"/>
                <a:cs typeface="Roboto"/>
              </a:defRPr>
            </a:pPr>
            <a:r>
              <a:rPr sz="1275" b="1" i="0">
                <a:solidFill>
                  <a:srgbClr val="454545"/>
                </a:solidFill>
                <a:latin typeface="Roboto"/>
                <a:ea typeface="Roboto"/>
                <a:cs typeface="Roboto"/>
              </a:rPr>
              <a:t>BEZPOŚREDNIA WERYFIKACJA</a:t>
            </a:r>
          </a:p>
        </p:txBody>
      </p:sp>
      <p:sp>
        <p:nvSpPr>
          <p:cNvPr id="10" name="text">
            <a:extLst>
              <a:ext uri="{FF2B5EF4-FFF2-40B4-BE49-F238E27FC236}">
                <a16:creationId xmlns:a16="http://schemas.microsoft.com/office/drawing/2014/main" id="{DF17807F-55AE-4111-96BB-B684548A9E9B}"/>
              </a:ext>
            </a:extLst>
          </p:cNvPr>
          <p:cNvSpPr>
            <a:spLocks noGrp="1"/>
          </p:cNvSpPr>
          <p:nvPr/>
        </p:nvSpPr>
        <p:spPr>
          <a:xfrm>
            <a:off x="981075" y="2324100"/>
            <a:ext cx="4476750" cy="590550"/>
          </a:xfrm>
          <a:prstGeom prst="rect">
            <a:avLst/>
          </a:prstGeom>
          <a:noFill/>
          <a:ln w="0">
            <a:noFill/>
            <a:prstDash val="solid"/>
          </a:ln>
        </p:spPr>
        <p:txBody>
          <a:bodyPr anchor="t">
            <a:normAutofit fontScale="94927"/>
          </a:bodyPr>
          <a:lstStyle/>
          <a:p>
            <a:pPr algn="l">
              <a:buNone/>
              <a:defRPr sz="3450" b="1" i="0">
                <a:solidFill>
                  <a:srgbClr val="171717"/>
                </a:solidFill>
                <a:latin typeface="Roboto"/>
                <a:ea typeface="Roboto"/>
                <a:cs typeface="Roboto"/>
              </a:defRPr>
            </a:pPr>
            <a:r>
              <a:rPr sz="3450" b="1" i="0">
                <a:solidFill>
                  <a:srgbClr val="171717"/>
                </a:solidFill>
                <a:latin typeface="Roboto"/>
                <a:ea typeface="Roboto"/>
                <a:cs typeface="Roboto"/>
              </a:rPr>
              <a:t>IX GC 14/25</a:t>
            </a:r>
          </a:p>
        </p:txBody>
      </p:sp>
      <p:sp>
        <p:nvSpPr>
          <p:cNvPr id="11" name="text">
            <a:extLst>
              <a:ext uri="{FF2B5EF4-FFF2-40B4-BE49-F238E27FC236}">
                <a16:creationId xmlns:a16="http://schemas.microsoft.com/office/drawing/2014/main" id="{744BDE39-6851-45D7-A7B4-413CEFF42B72}"/>
              </a:ext>
            </a:extLst>
          </p:cNvPr>
          <p:cNvSpPr>
            <a:spLocks noGrp="1"/>
          </p:cNvSpPr>
          <p:nvPr/>
        </p:nvSpPr>
        <p:spPr>
          <a:xfrm>
            <a:off x="981075" y="3105150"/>
            <a:ext cx="4238625" cy="1200150"/>
          </a:xfrm>
          <a:prstGeom prst="rect">
            <a:avLst/>
          </a:prstGeom>
          <a:noFill/>
          <a:ln w="0">
            <a:noFill/>
            <a:prstDash val="solid"/>
          </a:ln>
        </p:spPr>
        <p:txBody>
          <a:bodyPr anchor="t">
            <a:normAutofit fontScale="89815"/>
          </a:bodyPr>
          <a:lstStyle/>
          <a:p>
            <a:pPr algn="l">
              <a:buNone/>
              <a:defRPr sz="2025" b="1" i="0">
                <a:solidFill>
                  <a:srgbClr val="171717"/>
                </a:solidFill>
                <a:latin typeface="Roboto"/>
                <a:ea typeface="Roboto"/>
                <a:cs typeface="Roboto"/>
              </a:defRPr>
            </a:pPr>
            <a:r>
              <a:rPr sz="2025" b="1" i="0">
                <a:solidFill>
                  <a:srgbClr val="171717"/>
                </a:solidFill>
                <a:latin typeface="Roboto"/>
                <a:ea typeface="Roboto"/>
                <a:cs typeface="Roboto"/>
              </a:rPr>
              <a:t>SO w Poznaniu podzielił zarzuty konstytucyjne wobec mrożenia w sprawie byłego prezesa spółki komunalnej.</a:t>
            </a:r>
          </a:p>
        </p:txBody>
      </p:sp>
      <p:sp>
        <p:nvSpPr>
          <p:cNvPr id="12" name="systemic-cases">
            <a:extLst>
              <a:ext uri="{FF2B5EF4-FFF2-40B4-BE49-F238E27FC236}">
                <a16:creationId xmlns:a16="http://schemas.microsoft.com/office/drawing/2014/main" id="{247082A1-9C34-4297-874A-F682616DAE30}"/>
              </a:ext>
            </a:extLst>
          </p:cNvPr>
          <p:cNvSpPr>
            <a:spLocks noGrp="1"/>
          </p:cNvSpPr>
          <p:nvPr/>
        </p:nvSpPr>
        <p:spPr>
          <a:xfrm>
            <a:off x="6362700" y="1524000"/>
            <a:ext cx="5181600" cy="3143250"/>
          </a:xfrm>
          <a:prstGeom prst="rect">
            <a:avLst/>
          </a:prstGeom>
          <a:solidFill>
            <a:srgbClr val="454545"/>
          </a:solidFill>
          <a:ln w="0">
            <a:noFill/>
            <a:prstDash val="solid"/>
          </a:ln>
        </p:spPr>
        <p:txBody>
          <a:bodyPr/>
          <a:lstStyle/>
          <a:p>
            <a:endParaRPr lang="pl-PL"/>
          </a:p>
        </p:txBody>
      </p:sp>
      <p:sp>
        <p:nvSpPr>
          <p:cNvPr id="13" name="text">
            <a:extLst>
              <a:ext uri="{FF2B5EF4-FFF2-40B4-BE49-F238E27FC236}">
                <a16:creationId xmlns:a16="http://schemas.microsoft.com/office/drawing/2014/main" id="{202704F5-41B0-46E0-8723-B8F1DC900C8E}"/>
              </a:ext>
            </a:extLst>
          </p:cNvPr>
          <p:cNvSpPr>
            <a:spLocks noGrp="1"/>
          </p:cNvSpPr>
          <p:nvPr/>
        </p:nvSpPr>
        <p:spPr>
          <a:xfrm>
            <a:off x="6696075" y="1838325"/>
            <a:ext cx="4476750" cy="285750"/>
          </a:xfrm>
          <a:prstGeom prst="rect">
            <a:avLst/>
          </a:prstGeom>
          <a:noFill/>
          <a:ln w="0">
            <a:noFill/>
            <a:prstDash val="solid"/>
          </a:ln>
        </p:spPr>
        <p:txBody>
          <a:bodyPr anchor="t">
            <a:normAutofit/>
          </a:bodyPr>
          <a:lstStyle/>
          <a:p>
            <a:pPr algn="l">
              <a:buNone/>
              <a:defRPr sz="1275" b="1" i="0">
                <a:solidFill>
                  <a:srgbClr val="F4C514"/>
                </a:solidFill>
                <a:latin typeface="Roboto"/>
                <a:ea typeface="Roboto"/>
                <a:cs typeface="Roboto"/>
              </a:defRPr>
            </a:pPr>
            <a:r>
              <a:rPr sz="1275" b="1" i="0">
                <a:solidFill>
                  <a:srgbClr val="F4C514"/>
                </a:solidFill>
                <a:latin typeface="Roboto"/>
                <a:ea typeface="Roboto"/>
                <a:cs typeface="Roboto"/>
              </a:rPr>
              <a:t>WYBRANE ORZECZENIA Z 2024 R.</a:t>
            </a:r>
          </a:p>
        </p:txBody>
      </p:sp>
      <p:sp>
        <p:nvSpPr>
          <p:cNvPr id="14" name="text">
            <a:extLst>
              <a:ext uri="{FF2B5EF4-FFF2-40B4-BE49-F238E27FC236}">
                <a16:creationId xmlns:a16="http://schemas.microsoft.com/office/drawing/2014/main" id="{1B3F3E41-CEC1-4059-B099-5F500B7BF897}"/>
              </a:ext>
            </a:extLst>
          </p:cNvPr>
          <p:cNvSpPr>
            <a:spLocks noGrp="1"/>
          </p:cNvSpPr>
          <p:nvPr/>
        </p:nvSpPr>
        <p:spPr>
          <a:xfrm>
            <a:off x="6696075" y="2324100"/>
            <a:ext cx="4476750" cy="590550"/>
          </a:xfrm>
          <a:prstGeom prst="rect">
            <a:avLst/>
          </a:prstGeom>
          <a:noFill/>
          <a:ln w="0">
            <a:noFill/>
            <a:prstDash val="solid"/>
          </a:ln>
        </p:spPr>
        <p:txBody>
          <a:bodyPr anchor="t">
            <a:normAutofit/>
          </a:bodyPr>
          <a:lstStyle/>
          <a:p>
            <a:pPr algn="l">
              <a:buNone/>
              <a:defRPr sz="3000" b="1" i="0">
                <a:solidFill>
                  <a:srgbClr val="FFFFFF"/>
                </a:solidFill>
                <a:latin typeface="Roboto"/>
                <a:ea typeface="Roboto"/>
                <a:cs typeface="Roboto"/>
              </a:defRPr>
            </a:pPr>
            <a:r>
              <a:rPr sz="3000" b="1" i="0">
                <a:solidFill>
                  <a:srgbClr val="FFFFFF"/>
                </a:solidFill>
                <a:latin typeface="Roboto"/>
                <a:ea typeface="Roboto"/>
                <a:cs typeface="Roboto"/>
              </a:rPr>
              <a:t>4 przykłady z 2024 r.</a:t>
            </a:r>
          </a:p>
        </p:txBody>
      </p:sp>
      <p:sp>
        <p:nvSpPr>
          <p:cNvPr id="15" name="text">
            <a:extLst>
              <a:ext uri="{FF2B5EF4-FFF2-40B4-BE49-F238E27FC236}">
                <a16:creationId xmlns:a16="http://schemas.microsoft.com/office/drawing/2014/main" id="{DBA2D1CB-F013-4712-BA84-AEDFA4ACA0EF}"/>
              </a:ext>
            </a:extLst>
          </p:cNvPr>
          <p:cNvSpPr>
            <a:spLocks noGrp="1"/>
          </p:cNvSpPr>
          <p:nvPr/>
        </p:nvSpPr>
        <p:spPr>
          <a:xfrm>
            <a:off x="6696075" y="3086100"/>
            <a:ext cx="4191000" cy="685800"/>
          </a:xfrm>
          <a:prstGeom prst="rect">
            <a:avLst/>
          </a:prstGeom>
          <a:noFill/>
          <a:ln w="0">
            <a:noFill/>
            <a:prstDash val="solid"/>
          </a:ln>
        </p:spPr>
        <p:txBody>
          <a:bodyPr anchor="t">
            <a:normAutofit/>
          </a:bodyPr>
          <a:lstStyle/>
          <a:p>
            <a:pPr algn="l">
              <a:buNone/>
              <a:defRPr sz="1725" b="1" i="0">
                <a:solidFill>
                  <a:srgbClr val="FFFFFF"/>
                </a:solidFill>
                <a:latin typeface="Roboto"/>
                <a:ea typeface="Roboto"/>
                <a:cs typeface="Roboto"/>
              </a:defRPr>
            </a:pPr>
            <a:r>
              <a:rPr sz="1725" b="1" i="0">
                <a:solidFill>
                  <a:srgbClr val="FFFFFF"/>
                </a:solidFill>
                <a:latin typeface="Roboto"/>
                <a:ea typeface="Roboto"/>
                <a:cs typeface="Roboto"/>
              </a:rPr>
              <a:t>IV Pa 69/24  •  IV P 7/24</a:t>
            </a:r>
          </a:p>
          <a:p>
            <a:pPr algn="l">
              <a:buNone/>
              <a:defRPr sz="1725" b="1" i="0">
                <a:solidFill>
                  <a:srgbClr val="FFFFFF"/>
                </a:solidFill>
                <a:latin typeface="Roboto"/>
                <a:ea typeface="Roboto"/>
                <a:cs typeface="Roboto"/>
              </a:defRPr>
            </a:pPr>
            <a:r>
              <a:rPr sz="1725" b="1" i="0">
                <a:solidFill>
                  <a:srgbClr val="FFFFFF"/>
                </a:solidFill>
                <a:latin typeface="Roboto"/>
                <a:ea typeface="Roboto"/>
                <a:cs typeface="Roboto"/>
              </a:rPr>
              <a:t>VIII Pa 43/24  •  XIV Pa 18/24</a:t>
            </a:r>
          </a:p>
        </p:txBody>
      </p:sp>
      <p:sp>
        <p:nvSpPr>
          <p:cNvPr id="16" name="text">
            <a:extLst>
              <a:ext uri="{FF2B5EF4-FFF2-40B4-BE49-F238E27FC236}">
                <a16:creationId xmlns:a16="http://schemas.microsoft.com/office/drawing/2014/main" id="{2B33E260-4EDC-47C0-8D14-C687A4370EE4}"/>
              </a:ext>
            </a:extLst>
          </p:cNvPr>
          <p:cNvSpPr>
            <a:spLocks noGrp="1"/>
          </p:cNvSpPr>
          <p:nvPr/>
        </p:nvSpPr>
        <p:spPr>
          <a:xfrm>
            <a:off x="6696075" y="3876675"/>
            <a:ext cx="4238625" cy="619125"/>
          </a:xfrm>
          <a:prstGeom prst="rect">
            <a:avLst/>
          </a:prstGeom>
          <a:noFill/>
          <a:ln w="0">
            <a:noFill/>
            <a:prstDash val="solid"/>
          </a:ln>
        </p:spPr>
        <p:txBody>
          <a:bodyPr anchor="t">
            <a:normAutofit fontScale="95547"/>
          </a:bodyPr>
          <a:lstStyle/>
          <a:p>
            <a:pPr algn="l">
              <a:buNone/>
              <a:defRPr sz="1500" b="0" i="0">
                <a:solidFill>
                  <a:srgbClr val="E0E0E0"/>
                </a:solidFill>
                <a:latin typeface="Roboto"/>
                <a:ea typeface="Roboto"/>
                <a:cs typeface="Roboto"/>
              </a:defRPr>
            </a:pPr>
            <a:r>
              <a:rPr sz="1500" b="0" i="0">
                <a:solidFill>
                  <a:srgbClr val="E0E0E0"/>
                </a:solidFill>
                <a:latin typeface="Roboto"/>
                <a:ea typeface="Roboto"/>
                <a:cs typeface="Roboto"/>
              </a:rPr>
              <a:t>Ten sam test: arbitralne odejście od obiektywnego mechanizmu wymaga wyjątkowego uzasadnienia.</a:t>
            </a:r>
          </a:p>
        </p:txBody>
      </p:sp>
      <p:sp>
        <p:nvSpPr>
          <p:cNvPr id="17" name="text">
            <a:extLst>
              <a:ext uri="{FF2B5EF4-FFF2-40B4-BE49-F238E27FC236}">
                <a16:creationId xmlns:a16="http://schemas.microsoft.com/office/drawing/2014/main" id="{33ACD267-EA1D-4D74-B164-A6EB20BD2DF3}"/>
              </a:ext>
            </a:extLst>
          </p:cNvPr>
          <p:cNvSpPr>
            <a:spLocks noGrp="1"/>
          </p:cNvSpPr>
          <p:nvPr/>
        </p:nvSpPr>
        <p:spPr>
          <a:xfrm>
            <a:off x="1143000" y="5172075"/>
            <a:ext cx="9906000" cy="666750"/>
          </a:xfrm>
          <a:prstGeom prst="rect">
            <a:avLst/>
          </a:prstGeom>
          <a:noFill/>
          <a:ln w="0">
            <a:noFill/>
            <a:prstDash val="solid"/>
          </a:ln>
        </p:spPr>
        <p:txBody>
          <a:bodyPr anchor="t">
            <a:normAutofit fontScale="94505"/>
          </a:bodyPr>
          <a:lstStyle/>
          <a:p>
            <a:pPr algn="ctr">
              <a:buNone/>
              <a:defRPr sz="2175" b="1" i="0">
                <a:solidFill>
                  <a:srgbClr val="171717"/>
                </a:solidFill>
                <a:latin typeface="Roboto"/>
                <a:ea typeface="Roboto"/>
                <a:cs typeface="Roboto"/>
              </a:defRPr>
            </a:pPr>
            <a:r>
              <a:rPr sz="2175" b="1" i="0">
                <a:solidFill>
                  <a:srgbClr val="171717"/>
                </a:solidFill>
                <a:latin typeface="Roboto"/>
                <a:ea typeface="Roboto"/>
                <a:cs typeface="Roboto"/>
              </a:rPr>
              <a:t>Prezentacja rekonstruuje argumenty już przyjęte w postępowaniach sądowych</a:t>
            </a:r>
          </a:p>
        </p:txBody>
      </p:sp>
    </p:spTree>
    <p:extLst>
      <p:ext uri="{BB962C8B-B14F-4D97-AF65-F5344CB8AC3E}">
        <p14:creationId xmlns:p14="http://schemas.microsoft.com/office/powerpoint/2010/main" val="1539471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54545"/>
        </a:solidFill>
        <a:effectLst/>
      </p:bgPr>
    </p:bg>
    <p:spTree>
      <p:nvGrpSpPr>
        <p:cNvPr id="1" name=""/>
        <p:cNvGrpSpPr/>
        <p:nvPr/>
      </p:nvGrpSpPr>
      <p:grpSpPr>
        <a:xfrm>
          <a:off x="0" y="0"/>
          <a:ext cx="0" cy="0"/>
          <a:chOff x="0" y="0"/>
          <a:chExt cx="0" cy="0"/>
        </a:xfrm>
      </p:grpSpPr>
      <p:sp>
        <p:nvSpPr>
          <p:cNvPr id="14" name="text">
            <a:extLst>
              <a:ext uri="{FF2B5EF4-FFF2-40B4-BE49-F238E27FC236}">
                <a16:creationId xmlns:a16="http://schemas.microsoft.com/office/drawing/2014/main" id="{16665B90-07FA-447D-AE03-8343377C870A}"/>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850" b="1" i="0">
                <a:solidFill>
                  <a:srgbClr val="FFFFFF"/>
                </a:solidFill>
                <a:latin typeface="Roboto"/>
                <a:ea typeface="Roboto"/>
                <a:cs typeface="Roboto"/>
              </a:defRPr>
            </a:pPr>
            <a:r>
              <a:rPr sz="2850" b="1" i="0">
                <a:solidFill>
                  <a:srgbClr val="FFFFFF"/>
                </a:solidFill>
                <a:latin typeface="Roboto"/>
                <a:ea typeface="Roboto"/>
                <a:cs typeface="Roboto"/>
              </a:rPr>
              <a:t>Punkt odniesienia przyjęty przez sądy</a:t>
            </a:r>
          </a:p>
        </p:txBody>
      </p:sp>
      <p:sp>
        <p:nvSpPr>
          <p:cNvPr id="2" name="title-rule-4">
            <a:extLst>
              <a:ext uri="{FF2B5EF4-FFF2-40B4-BE49-F238E27FC236}">
                <a16:creationId xmlns:a16="http://schemas.microsoft.com/office/drawing/2014/main" id="{16937208-178D-4EF9-91C8-F368E1F11601}"/>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4">
            <a:extLst>
              <a:ext uri="{FF2B5EF4-FFF2-40B4-BE49-F238E27FC236}">
                <a16:creationId xmlns:a16="http://schemas.microsoft.com/office/drawing/2014/main" id="{5FBE3105-739E-4F1B-9605-E116B753A344}"/>
              </a:ext>
            </a:extLst>
          </p:cNvPr>
          <p:cNvSpPr>
            <a:spLocks noGrp="1"/>
          </p:cNvSpPr>
          <p:nvPr/>
        </p:nvSpPr>
        <p:spPr>
          <a:xfrm>
            <a:off x="0" y="6638925"/>
            <a:ext cx="12192000" cy="219075"/>
          </a:xfrm>
          <a:prstGeom prst="rect">
            <a:avLst/>
          </a:prstGeom>
          <a:solidFill>
            <a:srgbClr val="171717"/>
          </a:solidFill>
          <a:ln w="0">
            <a:noFill/>
            <a:prstDash val="solid"/>
          </a:ln>
        </p:spPr>
        <p:txBody>
          <a:bodyPr/>
          <a:lstStyle/>
          <a:p>
            <a:endParaRPr lang="pl-PL"/>
          </a:p>
        </p:txBody>
      </p:sp>
      <p:sp>
        <p:nvSpPr>
          <p:cNvPr id="4" name="text">
            <a:extLst>
              <a:ext uri="{FF2B5EF4-FFF2-40B4-BE49-F238E27FC236}">
                <a16:creationId xmlns:a16="http://schemas.microsoft.com/office/drawing/2014/main" id="{1A982BDC-92A3-4456-877B-FCE37017A184}"/>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D4D4D4"/>
                </a:solidFill>
                <a:latin typeface="Roboto"/>
                <a:ea typeface="Roboto"/>
                <a:cs typeface="Roboto"/>
              </a:defRPr>
            </a:pPr>
            <a:r>
              <a:rPr sz="900" b="0" i="0">
                <a:solidFill>
                  <a:srgbClr val="D4D4D4"/>
                </a:solidFill>
                <a:latin typeface="Roboto"/>
                <a:ea typeface="Roboto"/>
                <a:cs typeface="Roboto"/>
              </a:rPr>
              <a:t>www.jedrzejbujny.pl</a:t>
            </a:r>
          </a:p>
        </p:txBody>
      </p:sp>
      <p:sp>
        <p:nvSpPr>
          <p:cNvPr id="5" name="text">
            <a:extLst>
              <a:ext uri="{FF2B5EF4-FFF2-40B4-BE49-F238E27FC236}">
                <a16:creationId xmlns:a16="http://schemas.microsoft.com/office/drawing/2014/main" id="{D0C7B4F8-5541-46FD-B351-5A8CF54C0E5F}"/>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BUJNY</a:t>
            </a:r>
          </a:p>
        </p:txBody>
      </p:sp>
      <p:sp>
        <p:nvSpPr>
          <p:cNvPr id="6" name="text">
            <a:extLst>
              <a:ext uri="{FF2B5EF4-FFF2-40B4-BE49-F238E27FC236}">
                <a16:creationId xmlns:a16="http://schemas.microsoft.com/office/drawing/2014/main" id="{BDE25AB4-641D-443B-90DF-8E590518EF27}"/>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05</a:t>
            </a:r>
          </a:p>
        </p:txBody>
      </p:sp>
      <p:sp>
        <p:nvSpPr>
          <p:cNvPr id="7" name="footer-mark-4">
            <a:extLst>
              <a:ext uri="{FF2B5EF4-FFF2-40B4-BE49-F238E27FC236}">
                <a16:creationId xmlns:a16="http://schemas.microsoft.com/office/drawing/2014/main" id="{A8420E1E-469A-44E2-9F32-A30DEF64D0AC}"/>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043A027C-B462-4A8E-8556-7AA74A342EEA}"/>
              </a:ext>
            </a:extLst>
          </p:cNvPr>
          <p:cNvSpPr>
            <a:spLocks noGrp="1"/>
          </p:cNvSpPr>
          <p:nvPr/>
        </p:nvSpPr>
        <p:spPr>
          <a:xfrm>
            <a:off x="609600" y="1352550"/>
            <a:ext cx="857250" cy="952500"/>
          </a:xfrm>
          <a:prstGeom prst="rect">
            <a:avLst/>
          </a:prstGeom>
          <a:noFill/>
          <a:ln w="0">
            <a:noFill/>
            <a:prstDash val="solid"/>
          </a:ln>
        </p:spPr>
        <p:txBody>
          <a:bodyPr anchor="t">
            <a:noAutofit/>
          </a:bodyPr>
          <a:lstStyle/>
          <a:p>
            <a:pPr algn="l">
              <a:buNone/>
              <a:defRPr sz="8250" b="1" i="0">
                <a:solidFill>
                  <a:srgbClr val="F4C514"/>
                </a:solidFill>
                <a:latin typeface="Roboto"/>
                <a:ea typeface="Roboto"/>
                <a:cs typeface="Roboto"/>
              </a:defRPr>
            </a:pPr>
            <a:r>
              <a:rPr sz="8250" b="1" i="0">
                <a:solidFill>
                  <a:srgbClr val="F4C514"/>
                </a:solidFill>
                <a:latin typeface="Roboto"/>
                <a:ea typeface="Roboto"/>
                <a:cs typeface="Roboto"/>
              </a:rPr>
              <a:t>„</a:t>
            </a:r>
          </a:p>
        </p:txBody>
      </p:sp>
      <p:sp>
        <p:nvSpPr>
          <p:cNvPr id="9" name="text">
            <a:extLst>
              <a:ext uri="{FF2B5EF4-FFF2-40B4-BE49-F238E27FC236}">
                <a16:creationId xmlns:a16="http://schemas.microsoft.com/office/drawing/2014/main" id="{3448BCA0-78C2-43EC-BDC1-524960AB8978}"/>
              </a:ext>
            </a:extLst>
          </p:cNvPr>
          <p:cNvSpPr>
            <a:spLocks noGrp="1"/>
          </p:cNvSpPr>
          <p:nvPr/>
        </p:nvSpPr>
        <p:spPr>
          <a:xfrm>
            <a:off x="1428750" y="1619250"/>
            <a:ext cx="9429750" cy="1619250"/>
          </a:xfrm>
          <a:prstGeom prst="rect">
            <a:avLst/>
          </a:prstGeom>
          <a:noFill/>
          <a:ln w="0">
            <a:noFill/>
            <a:prstDash val="solid"/>
          </a:ln>
        </p:spPr>
        <p:txBody>
          <a:bodyPr anchor="t">
            <a:normAutofit/>
          </a:bodyPr>
          <a:lstStyle/>
          <a:p>
            <a:pPr algn="l">
              <a:buNone/>
              <a:defRPr sz="2550" b="1" i="0">
                <a:solidFill>
                  <a:srgbClr val="FFFFFF"/>
                </a:solidFill>
                <a:latin typeface="Roboto"/>
                <a:ea typeface="Roboto"/>
                <a:cs typeface="Roboto"/>
              </a:defRPr>
            </a:pPr>
            <a:r>
              <a:rPr sz="2550" b="1" i="0">
                <a:solidFill>
                  <a:srgbClr val="FFFFFF"/>
                </a:solidFill>
                <a:latin typeface="Roboto"/>
                <a:ea typeface="Roboto"/>
                <a:cs typeface="Roboto"/>
              </a:rPr>
              <a:t>przeciętne miesięczne wynagrodzenie w sektorze przedsiębiorstw bez wypłat nagród z zysku w czwartym kwartale roku poprzedniego</a:t>
            </a:r>
          </a:p>
        </p:txBody>
      </p:sp>
      <p:sp>
        <p:nvSpPr>
          <p:cNvPr id="10" name="rule-divider">
            <a:extLst>
              <a:ext uri="{FF2B5EF4-FFF2-40B4-BE49-F238E27FC236}">
                <a16:creationId xmlns:a16="http://schemas.microsoft.com/office/drawing/2014/main" id="{B279B974-EEC1-425E-9842-49E7417F8628}"/>
              </a:ext>
            </a:extLst>
          </p:cNvPr>
          <p:cNvSpPr>
            <a:spLocks noGrp="1"/>
          </p:cNvSpPr>
          <p:nvPr/>
        </p:nvSpPr>
        <p:spPr>
          <a:xfrm>
            <a:off x="1428750" y="3543300"/>
            <a:ext cx="8858250" cy="28575"/>
          </a:xfrm>
          <a:prstGeom prst="rect">
            <a:avLst/>
          </a:prstGeom>
          <a:solidFill>
            <a:srgbClr val="F4C514"/>
          </a:solidFill>
          <a:ln w="0">
            <a:noFill/>
            <a:prstDash val="solid"/>
          </a:ln>
        </p:spPr>
        <p:txBody>
          <a:bodyPr/>
          <a:lstStyle/>
          <a:p>
            <a:endParaRPr lang="pl-PL"/>
          </a:p>
        </p:txBody>
      </p:sp>
      <p:sp>
        <p:nvSpPr>
          <p:cNvPr id="11" name="text">
            <a:extLst>
              <a:ext uri="{FF2B5EF4-FFF2-40B4-BE49-F238E27FC236}">
                <a16:creationId xmlns:a16="http://schemas.microsoft.com/office/drawing/2014/main" id="{CE764523-5551-4530-BD78-30F3B6891705}"/>
              </a:ext>
            </a:extLst>
          </p:cNvPr>
          <p:cNvSpPr>
            <a:spLocks noGrp="1"/>
          </p:cNvSpPr>
          <p:nvPr/>
        </p:nvSpPr>
        <p:spPr>
          <a:xfrm>
            <a:off x="1428750" y="3943350"/>
            <a:ext cx="8858250" cy="495300"/>
          </a:xfrm>
          <a:prstGeom prst="rect">
            <a:avLst/>
          </a:prstGeom>
          <a:noFill/>
          <a:ln w="0">
            <a:noFill/>
            <a:prstDash val="solid"/>
          </a:ln>
        </p:spPr>
        <p:txBody>
          <a:bodyPr anchor="t">
            <a:normAutofit/>
          </a:bodyPr>
          <a:lstStyle/>
          <a:p>
            <a:pPr algn="l">
              <a:buNone/>
              <a:defRPr sz="2175" b="1" i="0">
                <a:solidFill>
                  <a:srgbClr val="F4C514"/>
                </a:solidFill>
                <a:latin typeface="Roboto"/>
                <a:ea typeface="Roboto"/>
                <a:cs typeface="Roboto"/>
              </a:defRPr>
            </a:pPr>
            <a:r>
              <a:rPr sz="2175" b="1" i="0">
                <a:solidFill>
                  <a:srgbClr val="F4C514"/>
                </a:solidFill>
                <a:latin typeface="Roboto"/>
                <a:ea typeface="Roboto"/>
                <a:cs typeface="Roboto"/>
              </a:rPr>
              <a:t>PODSTAWA = GUS  /  IV KWARTAŁ  /  POPRZEDNI ROK</a:t>
            </a:r>
          </a:p>
        </p:txBody>
      </p:sp>
      <p:sp>
        <p:nvSpPr>
          <p:cNvPr id="12" name="text">
            <a:extLst>
              <a:ext uri="{FF2B5EF4-FFF2-40B4-BE49-F238E27FC236}">
                <a16:creationId xmlns:a16="http://schemas.microsoft.com/office/drawing/2014/main" id="{10E8B660-E3E1-43DE-9879-87070A0BBFE3}"/>
              </a:ext>
            </a:extLst>
          </p:cNvPr>
          <p:cNvSpPr>
            <a:spLocks noGrp="1"/>
          </p:cNvSpPr>
          <p:nvPr/>
        </p:nvSpPr>
        <p:spPr>
          <a:xfrm>
            <a:off x="1428750" y="4762500"/>
            <a:ext cx="8477250" cy="704850"/>
          </a:xfrm>
          <a:prstGeom prst="rect">
            <a:avLst/>
          </a:prstGeom>
          <a:noFill/>
          <a:ln w="0">
            <a:noFill/>
            <a:prstDash val="solid"/>
          </a:ln>
        </p:spPr>
        <p:txBody>
          <a:bodyPr anchor="t">
            <a:normAutofit/>
          </a:bodyPr>
          <a:lstStyle/>
          <a:p>
            <a:pPr algn="l">
              <a:buNone/>
              <a:defRPr sz="1875" b="0" i="0">
                <a:solidFill>
                  <a:srgbClr val="E6E6E6"/>
                </a:solidFill>
                <a:latin typeface="Roboto"/>
                <a:ea typeface="Roboto"/>
                <a:cs typeface="Roboto"/>
              </a:defRPr>
            </a:pPr>
            <a:r>
              <a:rPr sz="1875" b="0" i="0">
                <a:solidFill>
                  <a:srgbClr val="E6E6E6"/>
                </a:solidFill>
                <a:latin typeface="Roboto"/>
                <a:ea typeface="Roboto"/>
                <a:cs typeface="Roboto"/>
              </a:rPr>
              <a:t>Mechanizm ma aktualizować poziom odniesienia wraz z rynkiem wynagrodzeń</a:t>
            </a:r>
          </a:p>
        </p:txBody>
      </p:sp>
      <p:sp>
        <p:nvSpPr>
          <p:cNvPr id="13" name="text">
            <a:extLst>
              <a:ext uri="{FF2B5EF4-FFF2-40B4-BE49-F238E27FC236}">
                <a16:creationId xmlns:a16="http://schemas.microsoft.com/office/drawing/2014/main" id="{59AFB01A-DBA1-4917-9585-DC2B0E1B2B32}"/>
              </a:ext>
            </a:extLst>
          </p:cNvPr>
          <p:cNvSpPr>
            <a:spLocks noGrp="1"/>
          </p:cNvSpPr>
          <p:nvPr/>
        </p:nvSpPr>
        <p:spPr>
          <a:xfrm>
            <a:off x="9620250" y="5695950"/>
            <a:ext cx="1809750" cy="247650"/>
          </a:xfrm>
          <a:prstGeom prst="rect">
            <a:avLst/>
          </a:prstGeom>
          <a:noFill/>
          <a:ln w="0">
            <a:noFill/>
            <a:prstDash val="solid"/>
          </a:ln>
        </p:spPr>
        <p:txBody>
          <a:bodyPr anchor="t">
            <a:normAutofit fontScale="85417"/>
          </a:bodyPr>
          <a:lstStyle/>
          <a:p>
            <a:pPr algn="r">
              <a:buNone/>
              <a:defRPr sz="1200" b="0" i="0">
                <a:solidFill>
                  <a:srgbClr val="CFCFCF"/>
                </a:solidFill>
                <a:latin typeface="Roboto"/>
                <a:ea typeface="Roboto"/>
                <a:cs typeface="Roboto"/>
              </a:defRPr>
            </a:pPr>
            <a:r>
              <a:rPr sz="1200" b="0" i="0">
                <a:solidFill>
                  <a:srgbClr val="CFCFCF"/>
                </a:solidFill>
                <a:latin typeface="Roboto"/>
                <a:ea typeface="Roboto"/>
                <a:cs typeface="Roboto"/>
              </a:rPr>
              <a:t>art. 1 ust. 3 pkt 11</a:t>
            </a:r>
          </a:p>
        </p:txBody>
      </p:sp>
    </p:spTree>
    <p:extLst>
      <p:ext uri="{BB962C8B-B14F-4D97-AF65-F5344CB8AC3E}">
        <p14:creationId xmlns:p14="http://schemas.microsoft.com/office/powerpoint/2010/main" val="1403089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text">
            <a:extLst>
              <a:ext uri="{FF2B5EF4-FFF2-40B4-BE49-F238E27FC236}">
                <a16:creationId xmlns:a16="http://schemas.microsoft.com/office/drawing/2014/main" id="{B7EEBAFF-8B46-46D0-8CA9-D91DA285D94E}"/>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625" b="1" i="0">
                <a:solidFill>
                  <a:srgbClr val="171717"/>
                </a:solidFill>
                <a:latin typeface="Roboto"/>
                <a:ea typeface="Roboto"/>
                <a:cs typeface="Roboto"/>
              </a:defRPr>
            </a:pPr>
            <a:r>
              <a:rPr sz="2625" b="1" i="0">
                <a:solidFill>
                  <a:srgbClr val="171717"/>
                </a:solidFill>
                <a:latin typeface="Roboto"/>
                <a:ea typeface="Roboto"/>
                <a:cs typeface="Roboto"/>
              </a:rPr>
              <a:t>Ekonomiczny skutek odmowy mrożenia w 2026 r.</a:t>
            </a:r>
          </a:p>
        </p:txBody>
      </p:sp>
      <p:sp>
        <p:nvSpPr>
          <p:cNvPr id="2" name="title-rule-5">
            <a:extLst>
              <a:ext uri="{FF2B5EF4-FFF2-40B4-BE49-F238E27FC236}">
                <a16:creationId xmlns:a16="http://schemas.microsoft.com/office/drawing/2014/main" id="{8316024F-60C4-4A03-B113-255714A02444}"/>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5">
            <a:extLst>
              <a:ext uri="{FF2B5EF4-FFF2-40B4-BE49-F238E27FC236}">
                <a16:creationId xmlns:a16="http://schemas.microsoft.com/office/drawing/2014/main" id="{26E80502-700C-453A-BC81-6479305463F0}"/>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C67A62BD-1FC8-4EB9-B47D-0F0CED006095}"/>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1F6BCCDB-9CD2-4DFE-807E-6A9829936E33}"/>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B3D1F0E2-0F58-41E2-93E9-6B54E8B600BE}"/>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06</a:t>
            </a:r>
          </a:p>
        </p:txBody>
      </p:sp>
      <p:sp>
        <p:nvSpPr>
          <p:cNvPr id="7" name="footer-mark-5">
            <a:extLst>
              <a:ext uri="{FF2B5EF4-FFF2-40B4-BE49-F238E27FC236}">
                <a16:creationId xmlns:a16="http://schemas.microsoft.com/office/drawing/2014/main" id="{17D8A6FD-5D21-4622-9322-D3E1E52FB640}"/>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graphicFrame>
        <p:nvGraphicFramePr>
          <p:cNvPr id="22" name="Chart"/>
          <p:cNvGraphicFramePr/>
          <p:nvPr/>
        </p:nvGraphicFramePr>
        <p:xfrm>
          <a:off x="809625" y="1428750"/>
          <a:ext cx="7143750" cy="409575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a:extLst>
              <a:ext uri="{FF2B5EF4-FFF2-40B4-BE49-F238E27FC236}">
                <a16:creationId xmlns:a16="http://schemas.microsoft.com/office/drawing/2014/main" id="{4C9F79F0-86BA-40DF-BA23-0752B5AB7983}"/>
              </a:ext>
            </a:extLst>
          </p:cNvPr>
          <p:cNvSpPr>
            <a:spLocks noGrp="1"/>
          </p:cNvSpPr>
          <p:nvPr/>
        </p:nvSpPr>
        <p:spPr>
          <a:xfrm>
            <a:off x="8382000" y="1857375"/>
            <a:ext cx="2952750" cy="762000"/>
          </a:xfrm>
          <a:prstGeom prst="rect">
            <a:avLst/>
          </a:prstGeom>
          <a:noFill/>
          <a:ln w="0">
            <a:noFill/>
            <a:prstDash val="solid"/>
          </a:ln>
        </p:spPr>
        <p:txBody>
          <a:bodyPr anchor="t">
            <a:normAutofit/>
          </a:bodyPr>
          <a:lstStyle/>
          <a:p>
            <a:pPr algn="ctr">
              <a:buNone/>
              <a:defRPr sz="3675" b="1" i="0">
                <a:solidFill>
                  <a:srgbClr val="171717"/>
                </a:solidFill>
                <a:latin typeface="Roboto"/>
                <a:ea typeface="Roboto"/>
                <a:cs typeface="Roboto"/>
              </a:defRPr>
            </a:pPr>
            <a:r>
              <a:rPr sz="3675" b="1" i="0">
                <a:solidFill>
                  <a:srgbClr val="171717"/>
                </a:solidFill>
                <a:latin typeface="Roboto"/>
                <a:ea typeface="Roboto"/>
                <a:cs typeface="Roboto"/>
              </a:rPr>
              <a:t>4 692,41 zł</a:t>
            </a:r>
          </a:p>
        </p:txBody>
      </p:sp>
      <p:sp>
        <p:nvSpPr>
          <p:cNvPr id="10" name="text">
            <a:extLst>
              <a:ext uri="{FF2B5EF4-FFF2-40B4-BE49-F238E27FC236}">
                <a16:creationId xmlns:a16="http://schemas.microsoft.com/office/drawing/2014/main" id="{9666D53A-A6CD-4F10-9AD4-F1F40E35CCE0}"/>
              </a:ext>
            </a:extLst>
          </p:cNvPr>
          <p:cNvSpPr>
            <a:spLocks noGrp="1"/>
          </p:cNvSpPr>
          <p:nvPr/>
        </p:nvSpPr>
        <p:spPr>
          <a:xfrm>
            <a:off x="8572500" y="2657475"/>
            <a:ext cx="2571750" cy="619125"/>
          </a:xfrm>
          <a:prstGeom prst="rect">
            <a:avLst/>
          </a:prstGeom>
          <a:noFill/>
          <a:ln w="0">
            <a:noFill/>
            <a:prstDash val="solid"/>
          </a:ln>
        </p:spPr>
        <p:txBody>
          <a:bodyPr anchor="t">
            <a:normAutofit/>
          </a:bodyPr>
          <a:lstStyle/>
          <a:p>
            <a:pPr algn="ctr">
              <a:buNone/>
              <a:defRPr sz="1725" b="0" i="0">
                <a:solidFill>
                  <a:srgbClr val="454545"/>
                </a:solidFill>
                <a:latin typeface="Roboto"/>
                <a:ea typeface="Roboto"/>
                <a:cs typeface="Roboto"/>
              </a:defRPr>
            </a:pPr>
            <a:r>
              <a:rPr sz="1725" b="0" i="0">
                <a:solidFill>
                  <a:srgbClr val="454545"/>
                </a:solidFill>
                <a:latin typeface="Roboto"/>
                <a:ea typeface="Roboto"/>
                <a:cs typeface="Roboto"/>
              </a:rPr>
              <a:t>różnicy na każdym</a:t>
            </a:r>
          </a:p>
          <a:p>
            <a:pPr algn="ctr">
              <a:buNone/>
              <a:defRPr sz="1725" b="0" i="0">
                <a:solidFill>
                  <a:srgbClr val="454545"/>
                </a:solidFill>
                <a:latin typeface="Roboto"/>
                <a:ea typeface="Roboto"/>
                <a:cs typeface="Roboto"/>
              </a:defRPr>
            </a:pPr>
            <a:r>
              <a:rPr sz="1725" b="0" i="0">
                <a:solidFill>
                  <a:srgbClr val="454545"/>
                </a:solidFill>
                <a:latin typeface="Roboto"/>
                <a:ea typeface="Roboto"/>
                <a:cs typeface="Roboto"/>
              </a:rPr>
              <a:t>1× mnożnika</a:t>
            </a:r>
          </a:p>
        </p:txBody>
      </p:sp>
      <p:sp>
        <p:nvSpPr>
          <p:cNvPr id="11" name="gap-rule">
            <a:extLst>
              <a:ext uri="{FF2B5EF4-FFF2-40B4-BE49-F238E27FC236}">
                <a16:creationId xmlns:a16="http://schemas.microsoft.com/office/drawing/2014/main" id="{7885711B-25C8-4937-9FEB-FD192B073B3B}"/>
              </a:ext>
            </a:extLst>
          </p:cNvPr>
          <p:cNvSpPr>
            <a:spLocks noGrp="1"/>
          </p:cNvSpPr>
          <p:nvPr/>
        </p:nvSpPr>
        <p:spPr>
          <a:xfrm>
            <a:off x="8620125" y="3619500"/>
            <a:ext cx="2476500" cy="57150"/>
          </a:xfrm>
          <a:prstGeom prst="rect">
            <a:avLst/>
          </a:prstGeom>
          <a:solidFill>
            <a:srgbClr val="F4C514"/>
          </a:solidFill>
          <a:ln w="0">
            <a:noFill/>
            <a:prstDash val="solid"/>
          </a:ln>
        </p:spPr>
        <p:txBody>
          <a:bodyPr/>
          <a:lstStyle/>
          <a:p>
            <a:endParaRPr lang="pl-PL"/>
          </a:p>
        </p:txBody>
      </p:sp>
      <p:sp>
        <p:nvSpPr>
          <p:cNvPr id="12" name="text">
            <a:extLst>
              <a:ext uri="{FF2B5EF4-FFF2-40B4-BE49-F238E27FC236}">
                <a16:creationId xmlns:a16="http://schemas.microsoft.com/office/drawing/2014/main" id="{5ED6485B-C89D-4898-8CE4-9FB2B65E7517}"/>
              </a:ext>
            </a:extLst>
          </p:cNvPr>
          <p:cNvSpPr>
            <a:spLocks noGrp="1"/>
          </p:cNvSpPr>
          <p:nvPr/>
        </p:nvSpPr>
        <p:spPr>
          <a:xfrm>
            <a:off x="8286750" y="4010025"/>
            <a:ext cx="3143250" cy="1162050"/>
          </a:xfrm>
          <a:prstGeom prst="rect">
            <a:avLst/>
          </a:prstGeom>
          <a:noFill/>
          <a:ln w="0">
            <a:noFill/>
            <a:prstDash val="solid"/>
          </a:ln>
        </p:spPr>
        <p:txBody>
          <a:bodyPr anchor="t">
            <a:normAutofit/>
          </a:bodyPr>
          <a:lstStyle/>
          <a:p>
            <a:pPr algn="ctr">
              <a:buNone/>
              <a:defRPr sz="2025" b="1" i="0">
                <a:solidFill>
                  <a:srgbClr val="171717"/>
                </a:solidFill>
                <a:latin typeface="Roboto"/>
                <a:ea typeface="Roboto"/>
                <a:cs typeface="Roboto"/>
              </a:defRPr>
            </a:pPr>
            <a:r>
              <a:rPr sz="2025" b="1" i="0">
                <a:solidFill>
                  <a:srgbClr val="171717"/>
                </a:solidFill>
                <a:latin typeface="Roboto"/>
                <a:ea typeface="Roboto"/>
                <a:cs typeface="Roboto"/>
              </a:rPr>
              <a:t>W 2026 r. szczególna podstawa jest niższa od miernika GUS o 50,8%</a:t>
            </a:r>
          </a:p>
        </p:txBody>
      </p:sp>
    </p:spTree>
    <p:extLst>
      <p:ext uri="{BB962C8B-B14F-4D97-AF65-F5344CB8AC3E}">
        <p14:creationId xmlns:p14="http://schemas.microsoft.com/office/powerpoint/2010/main" val="1771945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1A9DDD3D-C37A-4538-B694-EEC465A4402B}"/>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850" b="1" i="0">
                <a:solidFill>
                  <a:srgbClr val="171717"/>
                </a:solidFill>
                <a:latin typeface="Roboto"/>
                <a:ea typeface="Roboto"/>
                <a:cs typeface="Roboto"/>
              </a:defRPr>
            </a:pPr>
            <a:r>
              <a:rPr sz="2850" b="1" i="0">
                <a:solidFill>
                  <a:srgbClr val="171717"/>
                </a:solidFill>
                <a:latin typeface="Roboto"/>
                <a:ea typeface="Roboto"/>
                <a:cs typeface="Roboto"/>
              </a:rPr>
              <a:t>Stawka sporu rośnie wraz z mnożnikiem</a:t>
            </a:r>
          </a:p>
        </p:txBody>
      </p:sp>
      <p:sp>
        <p:nvSpPr>
          <p:cNvPr id="2" name="title-rule-6">
            <a:extLst>
              <a:ext uri="{FF2B5EF4-FFF2-40B4-BE49-F238E27FC236}">
                <a16:creationId xmlns:a16="http://schemas.microsoft.com/office/drawing/2014/main" id="{E4EC09EF-BDF9-4D09-ACDA-06B0BDA68C55}"/>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6">
            <a:extLst>
              <a:ext uri="{FF2B5EF4-FFF2-40B4-BE49-F238E27FC236}">
                <a16:creationId xmlns:a16="http://schemas.microsoft.com/office/drawing/2014/main" id="{6331D83B-BCB0-4C96-84A2-46B7B8FBEEC7}"/>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B0F23B02-75D9-4A49-9974-7C021636D023}"/>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E80AE863-CC14-493F-8D1D-D02FABAC3DCE}"/>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6B0AD1E6-CE65-47F7-AF3A-3314609B7C40}"/>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07</a:t>
            </a:r>
          </a:p>
        </p:txBody>
      </p:sp>
      <p:sp>
        <p:nvSpPr>
          <p:cNvPr id="7" name="footer-mark-6">
            <a:extLst>
              <a:ext uri="{FF2B5EF4-FFF2-40B4-BE49-F238E27FC236}">
                <a16:creationId xmlns:a16="http://schemas.microsoft.com/office/drawing/2014/main" id="{E8038D0E-B566-4E88-AEAA-FADCCA541613}"/>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graphicFrame>
        <p:nvGraphicFramePr>
          <p:cNvPr id="19" name="Tabela 18"/>
          <p:cNvGraphicFramePr/>
          <p:nvPr/>
        </p:nvGraphicFramePr>
        <p:xfrm>
          <a:off x="666750" y="1562100"/>
          <a:ext cx="10858500" cy="3714750"/>
        </p:xfrm>
        <a:graphic>
          <a:graphicData uri="http://schemas.openxmlformats.org/drawingml/2006/table">
            <a:tbl>
              <a:tblPr/>
              <a:tblGrid>
                <a:gridCol w="1285875">
                  <a:extLst>
                    <a:ext uri="{9D8B030D-6E8A-4147-A177-3AD203B41FA5}">
                      <a16:colId xmlns:a16="http://schemas.microsoft.com/office/drawing/2014/main" val="20000"/>
                    </a:ext>
                  </a:extLst>
                </a:gridCol>
                <a:gridCol w="2047875">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gridCol w="4095750">
                  <a:extLst>
                    <a:ext uri="{9D8B030D-6E8A-4147-A177-3AD203B41FA5}">
                      <a16:colId xmlns:a16="http://schemas.microsoft.com/office/drawing/2014/main" val="20003"/>
                    </a:ext>
                  </a:extLst>
                </a:gridCol>
              </a:tblGrid>
              <a:tr h="619125">
                <a:tc>
                  <a:txBody>
                    <a:bodyPr/>
                    <a:lstStyle/>
                    <a:p>
                      <a:pPr algn="ctr">
                        <a:buNone/>
                      </a:pPr>
                      <a:r>
                        <a:rPr sz="1350" b="1">
                          <a:solidFill>
                            <a:srgbClr val="FFFFFF"/>
                          </a:solidFill>
                          <a:latin typeface="Roboto"/>
                          <a:ea typeface="Roboto"/>
                          <a:cs typeface="Roboto"/>
                        </a:rPr>
                        <a:t>Grupa</a:t>
                      </a:r>
                    </a:p>
                  </a:txBody>
                  <a:tcPr marL="95250" marR="95250" marT="76200" marB="76200" anchor="ctr">
                    <a:solidFill>
                      <a:srgbClr val="454545"/>
                    </a:solidFill>
                  </a:tcPr>
                </a:tc>
                <a:tc>
                  <a:txBody>
                    <a:bodyPr/>
                    <a:lstStyle/>
                    <a:p>
                      <a:pPr algn="ctr">
                        <a:buNone/>
                      </a:pPr>
                      <a:r>
                        <a:rPr sz="1350" b="1">
                          <a:solidFill>
                            <a:srgbClr val="FFFFFF"/>
                          </a:solidFill>
                          <a:latin typeface="Roboto"/>
                          <a:ea typeface="Roboto"/>
                          <a:cs typeface="Roboto"/>
                        </a:rPr>
                        <a:t>Górny mnożnik</a:t>
                      </a:r>
                    </a:p>
                  </a:txBody>
                  <a:tcPr marL="95250" marR="95250" marT="76200" marB="76200" anchor="ctr">
                    <a:solidFill>
                      <a:srgbClr val="454545"/>
                    </a:solidFill>
                  </a:tcPr>
                </a:tc>
                <a:tc>
                  <a:txBody>
                    <a:bodyPr/>
                    <a:lstStyle/>
                    <a:p>
                      <a:pPr algn="ctr">
                        <a:buNone/>
                      </a:pPr>
                      <a:r>
                        <a:rPr sz="1350" b="1">
                          <a:solidFill>
                            <a:srgbClr val="FFFFFF"/>
                          </a:solidFill>
                          <a:latin typeface="Roboto"/>
                          <a:ea typeface="Roboto"/>
                          <a:cs typeface="Roboto"/>
                        </a:rPr>
                        <a:t>Podstawa 4 535,89 zł</a:t>
                      </a:r>
                    </a:p>
                  </a:txBody>
                  <a:tcPr marL="95250" marR="95250" marT="76200" marB="76200" anchor="ctr">
                    <a:solidFill>
                      <a:srgbClr val="454545"/>
                    </a:solidFill>
                  </a:tcPr>
                </a:tc>
                <a:tc>
                  <a:txBody>
                    <a:bodyPr/>
                    <a:lstStyle/>
                    <a:p>
                      <a:pPr algn="ctr">
                        <a:buNone/>
                      </a:pPr>
                      <a:r>
                        <a:rPr sz="1350" b="1">
                          <a:solidFill>
                            <a:srgbClr val="FFFFFF"/>
                          </a:solidFill>
                          <a:latin typeface="Roboto"/>
                          <a:ea typeface="Roboto"/>
                          <a:cs typeface="Roboto"/>
                        </a:rPr>
                        <a:t>Reguła GUS 9 228,30 zł</a:t>
                      </a:r>
                    </a:p>
                  </a:txBody>
                  <a:tcPr marL="95250" marR="95250" marT="76200" marB="76200" anchor="ctr">
                    <a:solidFill>
                      <a:srgbClr val="454545"/>
                    </a:solidFill>
                  </a:tcPr>
                </a:tc>
                <a:extLst>
                  <a:ext uri="{0D108BD9-81ED-4DB2-BD59-A6C34878D82A}">
                    <a16:rowId xmlns:a16="http://schemas.microsoft.com/office/drawing/2014/main" val="10000"/>
                  </a:ext>
                </a:extLst>
              </a:tr>
              <a:tr h="619125">
                <a:tc>
                  <a:txBody>
                    <a:bodyPr/>
                    <a:lstStyle/>
                    <a:p>
                      <a:pPr algn="ctr">
                        <a:buNone/>
                      </a:pPr>
                      <a:r>
                        <a:rPr sz="1500">
                          <a:solidFill>
                            <a:srgbClr val="171717"/>
                          </a:solidFill>
                          <a:latin typeface="Roboto"/>
                          <a:ea typeface="Roboto"/>
                          <a:cs typeface="Roboto"/>
                        </a:rPr>
                        <a:t>1</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3×</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13 608 zł</a:t>
                      </a:r>
                    </a:p>
                  </a:txBody>
                  <a:tcPr marL="76200" marR="76200" marT="57150" marB="57150" anchor="ctr">
                    <a:solidFill>
                      <a:srgbClr val="FFFFFF"/>
                    </a:solidFill>
                  </a:tcPr>
                </a:tc>
                <a:tc>
                  <a:txBody>
                    <a:bodyPr/>
                    <a:lstStyle/>
                    <a:p>
                      <a:pPr algn="ctr">
                        <a:buNone/>
                      </a:pPr>
                      <a:r>
                        <a:rPr sz="1500" b="1">
                          <a:solidFill>
                            <a:srgbClr val="171717"/>
                          </a:solidFill>
                          <a:latin typeface="Roboto"/>
                          <a:ea typeface="Roboto"/>
                          <a:cs typeface="Roboto"/>
                        </a:rPr>
                        <a:t>27 685 zł</a:t>
                      </a:r>
                    </a:p>
                  </a:txBody>
                  <a:tcPr marL="76200" marR="76200" marT="57150" marB="57150" anchor="ctr">
                    <a:solidFill>
                      <a:srgbClr val="FFF5C0"/>
                    </a:solidFill>
                  </a:tcPr>
                </a:tc>
                <a:extLst>
                  <a:ext uri="{0D108BD9-81ED-4DB2-BD59-A6C34878D82A}">
                    <a16:rowId xmlns:a16="http://schemas.microsoft.com/office/drawing/2014/main" val="10001"/>
                  </a:ext>
                </a:extLst>
              </a:tr>
              <a:tr h="619125">
                <a:tc>
                  <a:txBody>
                    <a:bodyPr/>
                    <a:lstStyle/>
                    <a:p>
                      <a:pPr algn="ctr">
                        <a:buNone/>
                      </a:pPr>
                      <a:r>
                        <a:rPr sz="1500">
                          <a:solidFill>
                            <a:srgbClr val="171717"/>
                          </a:solidFill>
                          <a:latin typeface="Roboto"/>
                          <a:ea typeface="Roboto"/>
                          <a:cs typeface="Roboto"/>
                        </a:rPr>
                        <a:t>2</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4×</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18 144 zł</a:t>
                      </a:r>
                    </a:p>
                  </a:txBody>
                  <a:tcPr marL="76200" marR="76200" marT="57150" marB="57150" anchor="ctr">
                    <a:solidFill>
                      <a:srgbClr val="FFFFFF"/>
                    </a:solidFill>
                  </a:tcPr>
                </a:tc>
                <a:tc>
                  <a:txBody>
                    <a:bodyPr/>
                    <a:lstStyle/>
                    <a:p>
                      <a:pPr algn="ctr">
                        <a:buNone/>
                      </a:pPr>
                      <a:r>
                        <a:rPr sz="1500" b="1">
                          <a:solidFill>
                            <a:srgbClr val="171717"/>
                          </a:solidFill>
                          <a:latin typeface="Roboto"/>
                          <a:ea typeface="Roboto"/>
                          <a:cs typeface="Roboto"/>
                        </a:rPr>
                        <a:t>36 913 zł</a:t>
                      </a:r>
                    </a:p>
                  </a:txBody>
                  <a:tcPr marL="76200" marR="76200" marT="57150" marB="57150" anchor="ctr">
                    <a:solidFill>
                      <a:srgbClr val="FFF5C0"/>
                    </a:solidFill>
                  </a:tcPr>
                </a:tc>
                <a:extLst>
                  <a:ext uri="{0D108BD9-81ED-4DB2-BD59-A6C34878D82A}">
                    <a16:rowId xmlns:a16="http://schemas.microsoft.com/office/drawing/2014/main" val="10002"/>
                  </a:ext>
                </a:extLst>
              </a:tr>
              <a:tr h="619125">
                <a:tc>
                  <a:txBody>
                    <a:bodyPr/>
                    <a:lstStyle/>
                    <a:p>
                      <a:pPr algn="ctr">
                        <a:buNone/>
                      </a:pPr>
                      <a:r>
                        <a:rPr sz="1500">
                          <a:solidFill>
                            <a:srgbClr val="171717"/>
                          </a:solidFill>
                          <a:latin typeface="Roboto"/>
                          <a:ea typeface="Roboto"/>
                          <a:cs typeface="Roboto"/>
                        </a:rPr>
                        <a:t>3</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5×</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22 679 zł</a:t>
                      </a:r>
                    </a:p>
                  </a:txBody>
                  <a:tcPr marL="76200" marR="76200" marT="57150" marB="57150" anchor="ctr">
                    <a:solidFill>
                      <a:srgbClr val="FFFFFF"/>
                    </a:solidFill>
                  </a:tcPr>
                </a:tc>
                <a:tc>
                  <a:txBody>
                    <a:bodyPr/>
                    <a:lstStyle/>
                    <a:p>
                      <a:pPr algn="ctr">
                        <a:buNone/>
                      </a:pPr>
                      <a:r>
                        <a:rPr sz="1500" b="1">
                          <a:solidFill>
                            <a:srgbClr val="171717"/>
                          </a:solidFill>
                          <a:latin typeface="Roboto"/>
                          <a:ea typeface="Roboto"/>
                          <a:cs typeface="Roboto"/>
                        </a:rPr>
                        <a:t>46 142 zł</a:t>
                      </a:r>
                    </a:p>
                  </a:txBody>
                  <a:tcPr marL="76200" marR="76200" marT="57150" marB="57150" anchor="ctr">
                    <a:solidFill>
                      <a:srgbClr val="FFF5C0"/>
                    </a:solidFill>
                  </a:tcPr>
                </a:tc>
                <a:extLst>
                  <a:ext uri="{0D108BD9-81ED-4DB2-BD59-A6C34878D82A}">
                    <a16:rowId xmlns:a16="http://schemas.microsoft.com/office/drawing/2014/main" val="10003"/>
                  </a:ext>
                </a:extLst>
              </a:tr>
              <a:tr h="619125">
                <a:tc>
                  <a:txBody>
                    <a:bodyPr/>
                    <a:lstStyle/>
                    <a:p>
                      <a:pPr algn="ctr">
                        <a:buNone/>
                      </a:pPr>
                      <a:r>
                        <a:rPr sz="1500">
                          <a:solidFill>
                            <a:srgbClr val="171717"/>
                          </a:solidFill>
                          <a:latin typeface="Roboto"/>
                          <a:ea typeface="Roboto"/>
                          <a:cs typeface="Roboto"/>
                        </a:rPr>
                        <a:t>4</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8×</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36 287 zł</a:t>
                      </a:r>
                    </a:p>
                  </a:txBody>
                  <a:tcPr marL="76200" marR="76200" marT="57150" marB="57150" anchor="ctr">
                    <a:solidFill>
                      <a:srgbClr val="FFFFFF"/>
                    </a:solidFill>
                  </a:tcPr>
                </a:tc>
                <a:tc>
                  <a:txBody>
                    <a:bodyPr/>
                    <a:lstStyle/>
                    <a:p>
                      <a:pPr algn="ctr">
                        <a:buNone/>
                      </a:pPr>
                      <a:r>
                        <a:rPr sz="1500" b="1">
                          <a:solidFill>
                            <a:srgbClr val="171717"/>
                          </a:solidFill>
                          <a:latin typeface="Roboto"/>
                          <a:ea typeface="Roboto"/>
                          <a:cs typeface="Roboto"/>
                        </a:rPr>
                        <a:t>73 826 zł</a:t>
                      </a:r>
                    </a:p>
                  </a:txBody>
                  <a:tcPr marL="76200" marR="76200" marT="57150" marB="57150" anchor="ctr">
                    <a:solidFill>
                      <a:srgbClr val="FFF5C0"/>
                    </a:solidFill>
                  </a:tcPr>
                </a:tc>
                <a:extLst>
                  <a:ext uri="{0D108BD9-81ED-4DB2-BD59-A6C34878D82A}">
                    <a16:rowId xmlns:a16="http://schemas.microsoft.com/office/drawing/2014/main" val="10004"/>
                  </a:ext>
                </a:extLst>
              </a:tr>
              <a:tr h="619125">
                <a:tc>
                  <a:txBody>
                    <a:bodyPr/>
                    <a:lstStyle/>
                    <a:p>
                      <a:pPr algn="ctr">
                        <a:buNone/>
                      </a:pPr>
                      <a:r>
                        <a:rPr sz="1500">
                          <a:solidFill>
                            <a:srgbClr val="171717"/>
                          </a:solidFill>
                          <a:latin typeface="Roboto"/>
                          <a:ea typeface="Roboto"/>
                          <a:cs typeface="Roboto"/>
                        </a:rPr>
                        <a:t>5</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15×</a:t>
                      </a:r>
                    </a:p>
                  </a:txBody>
                  <a:tcPr marL="76200" marR="76200" marT="57150" marB="57150" anchor="ctr">
                    <a:solidFill>
                      <a:srgbClr val="FFFFFF"/>
                    </a:solidFill>
                  </a:tcPr>
                </a:tc>
                <a:tc>
                  <a:txBody>
                    <a:bodyPr/>
                    <a:lstStyle/>
                    <a:p>
                      <a:pPr algn="ctr">
                        <a:buNone/>
                      </a:pPr>
                      <a:r>
                        <a:rPr sz="1500">
                          <a:solidFill>
                            <a:srgbClr val="171717"/>
                          </a:solidFill>
                          <a:latin typeface="Roboto"/>
                          <a:ea typeface="Roboto"/>
                          <a:cs typeface="Roboto"/>
                        </a:rPr>
                        <a:t>68 038 zł</a:t>
                      </a:r>
                    </a:p>
                  </a:txBody>
                  <a:tcPr marL="76200" marR="76200" marT="57150" marB="57150" anchor="ctr">
                    <a:solidFill>
                      <a:srgbClr val="FFFFFF"/>
                    </a:solidFill>
                  </a:tcPr>
                </a:tc>
                <a:tc>
                  <a:txBody>
                    <a:bodyPr/>
                    <a:lstStyle/>
                    <a:p>
                      <a:pPr algn="ctr">
                        <a:buNone/>
                      </a:pPr>
                      <a:r>
                        <a:rPr sz="1500" b="1">
                          <a:solidFill>
                            <a:srgbClr val="171717"/>
                          </a:solidFill>
                          <a:latin typeface="Roboto"/>
                          <a:ea typeface="Roboto"/>
                          <a:cs typeface="Roboto"/>
                        </a:rPr>
                        <a:t>138 425 zł</a:t>
                      </a:r>
                    </a:p>
                  </a:txBody>
                  <a:tcPr marL="76200" marR="76200" marT="57150" marB="57150" anchor="ctr">
                    <a:solidFill>
                      <a:srgbClr val="FFF5C0"/>
                    </a:solidFill>
                  </a:tcPr>
                </a:tc>
                <a:extLst>
                  <a:ext uri="{0D108BD9-81ED-4DB2-BD59-A6C34878D82A}">
                    <a16:rowId xmlns:a16="http://schemas.microsoft.com/office/drawing/2014/main" val="10005"/>
                  </a:ext>
                </a:extLst>
              </a:tr>
            </a:tbl>
          </a:graphicData>
        </a:graphic>
      </p:graphicFrame>
      <p:sp>
        <p:nvSpPr>
          <p:cNvPr id="9" name="text">
            <a:extLst>
              <a:ext uri="{FF2B5EF4-FFF2-40B4-BE49-F238E27FC236}">
                <a16:creationId xmlns:a16="http://schemas.microsoft.com/office/drawing/2014/main" id="{0DC04ED1-2B5C-4DF5-AD78-1F3614255BD4}"/>
              </a:ext>
            </a:extLst>
          </p:cNvPr>
          <p:cNvSpPr>
            <a:spLocks noGrp="1"/>
          </p:cNvSpPr>
          <p:nvPr/>
        </p:nvSpPr>
        <p:spPr>
          <a:xfrm>
            <a:off x="666750" y="5467350"/>
            <a:ext cx="10858500" cy="400050"/>
          </a:xfrm>
          <a:prstGeom prst="rect">
            <a:avLst/>
          </a:prstGeom>
          <a:noFill/>
          <a:ln w="0">
            <a:noFill/>
            <a:prstDash val="solid"/>
          </a:ln>
        </p:spPr>
        <p:txBody>
          <a:bodyPr anchor="t">
            <a:normAutofit/>
          </a:bodyPr>
          <a:lstStyle/>
          <a:p>
            <a:pPr algn="ctr">
              <a:buNone/>
              <a:defRPr sz="1350" b="0" i="0">
                <a:solidFill>
                  <a:srgbClr val="777777"/>
                </a:solidFill>
                <a:latin typeface="Roboto"/>
                <a:ea typeface="Roboto"/>
                <a:cs typeface="Roboto"/>
              </a:defRPr>
            </a:pPr>
            <a:r>
              <a:rPr sz="1350" b="0" i="0">
                <a:solidFill>
                  <a:srgbClr val="777777"/>
                </a:solidFill>
                <a:latin typeface="Roboto"/>
                <a:ea typeface="Roboto"/>
                <a:cs typeface="Roboto"/>
              </a:rPr>
              <a:t>Górne granice wynagrodzenia stałego, wartości miesięczne po zaokrągleniu do pełnych złotych</a:t>
            </a:r>
          </a:p>
        </p:txBody>
      </p:sp>
    </p:spTree>
    <p:extLst>
      <p:ext uri="{BB962C8B-B14F-4D97-AF65-F5344CB8AC3E}">
        <p14:creationId xmlns:p14="http://schemas.microsoft.com/office/powerpoint/2010/main" val="36850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text">
            <a:extLst>
              <a:ext uri="{FF2B5EF4-FFF2-40B4-BE49-F238E27FC236}">
                <a16:creationId xmlns:a16="http://schemas.microsoft.com/office/drawing/2014/main" id="{E8D732BF-9343-45C9-89C2-9971218CFAFC}"/>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850" b="1" i="0">
                <a:solidFill>
                  <a:srgbClr val="171717"/>
                </a:solidFill>
                <a:latin typeface="Roboto"/>
                <a:ea typeface="Roboto"/>
                <a:cs typeface="Roboto"/>
              </a:defRPr>
            </a:pPr>
            <a:r>
              <a:rPr sz="2850" b="1" i="0">
                <a:solidFill>
                  <a:srgbClr val="171717"/>
                </a:solidFill>
                <a:latin typeface="Roboto"/>
                <a:ea typeface="Roboto"/>
                <a:cs typeface="Roboto"/>
              </a:rPr>
              <a:t>Wybrane orzeczenia z 2024 r.</a:t>
            </a:r>
          </a:p>
        </p:txBody>
      </p:sp>
      <p:sp>
        <p:nvSpPr>
          <p:cNvPr id="2" name="title-rule-7">
            <a:extLst>
              <a:ext uri="{FF2B5EF4-FFF2-40B4-BE49-F238E27FC236}">
                <a16:creationId xmlns:a16="http://schemas.microsoft.com/office/drawing/2014/main" id="{CC6992C2-DD77-4F6C-81ED-BDB1AA851D53}"/>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7">
            <a:extLst>
              <a:ext uri="{FF2B5EF4-FFF2-40B4-BE49-F238E27FC236}">
                <a16:creationId xmlns:a16="http://schemas.microsoft.com/office/drawing/2014/main" id="{3984FE7C-EFB1-43CE-AE2F-68B880904D47}"/>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E9B4A000-0C81-4A5F-B13D-ADE0558E8664}"/>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D0C22972-81AF-49DC-A378-F3FB5696EFD3}"/>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372B7B03-A848-46D7-8047-5FF469C522B7}"/>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08</a:t>
            </a:r>
          </a:p>
        </p:txBody>
      </p:sp>
      <p:sp>
        <p:nvSpPr>
          <p:cNvPr id="7" name="footer-mark-7">
            <a:extLst>
              <a:ext uri="{FF2B5EF4-FFF2-40B4-BE49-F238E27FC236}">
                <a16:creationId xmlns:a16="http://schemas.microsoft.com/office/drawing/2014/main" id="{45C85BB9-852E-48F6-B7EA-FDA8060964A2}"/>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59974513-5803-475B-A62C-3E8E6B44EFA7}"/>
              </a:ext>
            </a:extLst>
          </p:cNvPr>
          <p:cNvSpPr>
            <a:spLocks noGrp="1"/>
          </p:cNvSpPr>
          <p:nvPr/>
        </p:nvSpPr>
        <p:spPr>
          <a:xfrm>
            <a:off x="723900" y="1485900"/>
            <a:ext cx="1381125" cy="495300"/>
          </a:xfrm>
          <a:prstGeom prst="rect">
            <a:avLst/>
          </a:prstGeom>
          <a:noFill/>
          <a:ln w="0">
            <a:noFill/>
            <a:prstDash val="solid"/>
          </a:ln>
        </p:spPr>
        <p:txBody>
          <a:bodyPr anchor="t">
            <a:normAutofit/>
          </a:bodyPr>
          <a:lstStyle/>
          <a:p>
            <a:pPr algn="l">
              <a:buNone/>
              <a:defRPr sz="2400" b="1" i="0">
                <a:solidFill>
                  <a:srgbClr val="F4C514"/>
                </a:solidFill>
                <a:latin typeface="Roboto"/>
                <a:ea typeface="Roboto"/>
                <a:cs typeface="Roboto"/>
              </a:defRPr>
            </a:pPr>
            <a:r>
              <a:rPr sz="2400" b="1" i="0">
                <a:solidFill>
                  <a:srgbClr val="F4C514"/>
                </a:solidFill>
                <a:latin typeface="Roboto"/>
                <a:ea typeface="Roboto"/>
                <a:cs typeface="Roboto"/>
              </a:rPr>
              <a:t>28.03</a:t>
            </a:r>
          </a:p>
        </p:txBody>
      </p:sp>
      <p:sp>
        <p:nvSpPr>
          <p:cNvPr id="9" name="text">
            <a:extLst>
              <a:ext uri="{FF2B5EF4-FFF2-40B4-BE49-F238E27FC236}">
                <a16:creationId xmlns:a16="http://schemas.microsoft.com/office/drawing/2014/main" id="{3D661C39-32B3-4575-BB9D-FF9B3ABDDD26}"/>
              </a:ext>
            </a:extLst>
          </p:cNvPr>
          <p:cNvSpPr>
            <a:spLocks noGrp="1"/>
          </p:cNvSpPr>
          <p:nvPr/>
        </p:nvSpPr>
        <p:spPr>
          <a:xfrm>
            <a:off x="2333625" y="1485900"/>
            <a:ext cx="2857500" cy="409575"/>
          </a:xfrm>
          <a:prstGeom prst="rect">
            <a:avLst/>
          </a:prstGeom>
          <a:noFill/>
          <a:ln w="0">
            <a:noFill/>
            <a:prstDash val="solid"/>
          </a:ln>
        </p:spPr>
        <p:txBody>
          <a:bodyPr anchor="t">
            <a:normAutofit/>
          </a:bodyPr>
          <a:lstStyle/>
          <a:p>
            <a:pPr algn="l">
              <a:buNone/>
              <a:defRPr sz="2025" b="1" i="0">
                <a:solidFill>
                  <a:srgbClr val="171717"/>
                </a:solidFill>
                <a:latin typeface="Roboto"/>
                <a:ea typeface="Roboto"/>
                <a:cs typeface="Roboto"/>
              </a:defRPr>
            </a:pPr>
            <a:r>
              <a:rPr sz="2025" b="1" i="0">
                <a:solidFill>
                  <a:srgbClr val="171717"/>
                </a:solidFill>
                <a:latin typeface="Roboto"/>
                <a:ea typeface="Roboto"/>
                <a:cs typeface="Roboto"/>
              </a:rPr>
              <a:t>XIV Pa 18/24</a:t>
            </a:r>
          </a:p>
        </p:txBody>
      </p:sp>
      <p:sp>
        <p:nvSpPr>
          <p:cNvPr id="10" name="text">
            <a:extLst>
              <a:ext uri="{FF2B5EF4-FFF2-40B4-BE49-F238E27FC236}">
                <a16:creationId xmlns:a16="http://schemas.microsoft.com/office/drawing/2014/main" id="{000B1E0A-229E-4693-BA1C-747F143D273B}"/>
              </a:ext>
            </a:extLst>
          </p:cNvPr>
          <p:cNvSpPr>
            <a:spLocks noGrp="1"/>
          </p:cNvSpPr>
          <p:nvPr/>
        </p:nvSpPr>
        <p:spPr>
          <a:xfrm>
            <a:off x="5381625" y="1504950"/>
            <a:ext cx="2571750" cy="3619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SO Warszawa</a:t>
            </a:r>
          </a:p>
        </p:txBody>
      </p:sp>
      <p:sp>
        <p:nvSpPr>
          <p:cNvPr id="11" name="text">
            <a:extLst>
              <a:ext uri="{FF2B5EF4-FFF2-40B4-BE49-F238E27FC236}">
                <a16:creationId xmlns:a16="http://schemas.microsoft.com/office/drawing/2014/main" id="{2F6185F7-7D4D-4E60-9D45-0384EEE5A469}"/>
              </a:ext>
            </a:extLst>
          </p:cNvPr>
          <p:cNvSpPr>
            <a:spLocks noGrp="1"/>
          </p:cNvSpPr>
          <p:nvPr/>
        </p:nvSpPr>
        <p:spPr>
          <a:xfrm>
            <a:off x="8096250" y="1495425"/>
            <a:ext cx="3286125" cy="542925"/>
          </a:xfrm>
          <a:prstGeom prst="rect">
            <a:avLst/>
          </a:prstGeom>
          <a:noFill/>
          <a:ln w="0">
            <a:noFill/>
            <a:prstDash val="solid"/>
          </a:ln>
        </p:spPr>
        <p:txBody>
          <a:bodyPr anchor="t">
            <a:normAutofit/>
          </a:bodyPr>
          <a:lstStyle/>
          <a:p>
            <a:pPr algn="l">
              <a:buNone/>
              <a:defRPr sz="1350" b="0" i="0">
                <a:solidFill>
                  <a:srgbClr val="777777"/>
                </a:solidFill>
                <a:latin typeface="Roboto"/>
                <a:ea typeface="Roboto"/>
                <a:cs typeface="Roboto"/>
              </a:defRPr>
            </a:pPr>
            <a:r>
              <a:rPr sz="1350" b="0" i="0">
                <a:solidFill>
                  <a:srgbClr val="777777"/>
                </a:solidFill>
                <a:latin typeface="Roboto"/>
                <a:ea typeface="Roboto"/>
                <a:cs typeface="Roboto"/>
              </a:rPr>
              <a:t>odmowa akceptacji arbitralnego odejścia od mechanizmu ustawowego</a:t>
            </a:r>
          </a:p>
        </p:txBody>
      </p:sp>
      <p:sp>
        <p:nvSpPr>
          <p:cNvPr id="12" name="case-sep-0">
            <a:extLst>
              <a:ext uri="{FF2B5EF4-FFF2-40B4-BE49-F238E27FC236}">
                <a16:creationId xmlns:a16="http://schemas.microsoft.com/office/drawing/2014/main" id="{943ABAF4-FBEA-48C0-8CD1-4E817DD28887}"/>
              </a:ext>
            </a:extLst>
          </p:cNvPr>
          <p:cNvSpPr>
            <a:spLocks noGrp="1"/>
          </p:cNvSpPr>
          <p:nvPr/>
        </p:nvSpPr>
        <p:spPr>
          <a:xfrm>
            <a:off x="2333625" y="2143125"/>
            <a:ext cx="9048750" cy="9525"/>
          </a:xfrm>
          <a:prstGeom prst="rect">
            <a:avLst/>
          </a:prstGeom>
          <a:solidFill>
            <a:srgbClr val="EFEFEF"/>
          </a:solidFill>
          <a:ln w="0">
            <a:noFill/>
            <a:prstDash val="solid"/>
          </a:ln>
        </p:spPr>
        <p:txBody>
          <a:bodyPr/>
          <a:lstStyle/>
          <a:p>
            <a:endParaRPr lang="pl-PL"/>
          </a:p>
        </p:txBody>
      </p:sp>
      <p:sp>
        <p:nvSpPr>
          <p:cNvPr id="13" name="text">
            <a:extLst>
              <a:ext uri="{FF2B5EF4-FFF2-40B4-BE49-F238E27FC236}">
                <a16:creationId xmlns:a16="http://schemas.microsoft.com/office/drawing/2014/main" id="{226BD960-EE35-4CD6-8369-8EBB20711D58}"/>
              </a:ext>
            </a:extLst>
          </p:cNvPr>
          <p:cNvSpPr>
            <a:spLocks noGrp="1"/>
          </p:cNvSpPr>
          <p:nvPr/>
        </p:nvSpPr>
        <p:spPr>
          <a:xfrm>
            <a:off x="723900" y="2362200"/>
            <a:ext cx="1381125" cy="495300"/>
          </a:xfrm>
          <a:prstGeom prst="rect">
            <a:avLst/>
          </a:prstGeom>
          <a:noFill/>
          <a:ln w="0">
            <a:noFill/>
            <a:prstDash val="solid"/>
          </a:ln>
        </p:spPr>
        <p:txBody>
          <a:bodyPr anchor="t">
            <a:normAutofit/>
          </a:bodyPr>
          <a:lstStyle/>
          <a:p>
            <a:pPr algn="l">
              <a:buNone/>
              <a:defRPr sz="2400" b="1" i="0">
                <a:solidFill>
                  <a:srgbClr val="F4C514"/>
                </a:solidFill>
                <a:latin typeface="Roboto"/>
                <a:ea typeface="Roboto"/>
                <a:cs typeface="Roboto"/>
              </a:defRPr>
            </a:pPr>
            <a:r>
              <a:rPr sz="2400" b="1" i="0">
                <a:solidFill>
                  <a:srgbClr val="F4C514"/>
                </a:solidFill>
                <a:latin typeface="Roboto"/>
                <a:ea typeface="Roboto"/>
                <a:cs typeface="Roboto"/>
              </a:rPr>
              <a:t>04.04</a:t>
            </a:r>
          </a:p>
        </p:txBody>
      </p:sp>
      <p:sp>
        <p:nvSpPr>
          <p:cNvPr id="14" name="text">
            <a:extLst>
              <a:ext uri="{FF2B5EF4-FFF2-40B4-BE49-F238E27FC236}">
                <a16:creationId xmlns:a16="http://schemas.microsoft.com/office/drawing/2014/main" id="{E2A3D2BA-7B1B-405C-964B-E95CC55D21C6}"/>
              </a:ext>
            </a:extLst>
          </p:cNvPr>
          <p:cNvSpPr>
            <a:spLocks noGrp="1"/>
          </p:cNvSpPr>
          <p:nvPr/>
        </p:nvSpPr>
        <p:spPr>
          <a:xfrm>
            <a:off x="2333625" y="2362200"/>
            <a:ext cx="2857500" cy="409575"/>
          </a:xfrm>
          <a:prstGeom prst="rect">
            <a:avLst/>
          </a:prstGeom>
          <a:noFill/>
          <a:ln w="0">
            <a:noFill/>
            <a:prstDash val="solid"/>
          </a:ln>
        </p:spPr>
        <p:txBody>
          <a:bodyPr anchor="t">
            <a:normAutofit/>
          </a:bodyPr>
          <a:lstStyle/>
          <a:p>
            <a:pPr algn="l">
              <a:buNone/>
              <a:defRPr sz="2025" b="1" i="0">
                <a:solidFill>
                  <a:srgbClr val="171717"/>
                </a:solidFill>
                <a:latin typeface="Roboto"/>
                <a:ea typeface="Roboto"/>
                <a:cs typeface="Roboto"/>
              </a:defRPr>
            </a:pPr>
            <a:r>
              <a:rPr sz="2025" b="1" i="0">
                <a:solidFill>
                  <a:srgbClr val="171717"/>
                </a:solidFill>
                <a:latin typeface="Roboto"/>
                <a:ea typeface="Roboto"/>
                <a:cs typeface="Roboto"/>
              </a:rPr>
              <a:t>VIII Pa 43/24</a:t>
            </a:r>
          </a:p>
        </p:txBody>
      </p:sp>
      <p:sp>
        <p:nvSpPr>
          <p:cNvPr id="15" name="text">
            <a:extLst>
              <a:ext uri="{FF2B5EF4-FFF2-40B4-BE49-F238E27FC236}">
                <a16:creationId xmlns:a16="http://schemas.microsoft.com/office/drawing/2014/main" id="{AE70EF5B-7329-4682-B1DA-2299C990B2CF}"/>
              </a:ext>
            </a:extLst>
          </p:cNvPr>
          <p:cNvSpPr>
            <a:spLocks noGrp="1"/>
          </p:cNvSpPr>
          <p:nvPr/>
        </p:nvSpPr>
        <p:spPr>
          <a:xfrm>
            <a:off x="5381625" y="2381250"/>
            <a:ext cx="2571750" cy="3619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SO Łódź</a:t>
            </a:r>
          </a:p>
        </p:txBody>
      </p:sp>
      <p:sp>
        <p:nvSpPr>
          <p:cNvPr id="16" name="text">
            <a:extLst>
              <a:ext uri="{FF2B5EF4-FFF2-40B4-BE49-F238E27FC236}">
                <a16:creationId xmlns:a16="http://schemas.microsoft.com/office/drawing/2014/main" id="{78C9CAAD-8F64-46C7-9C7A-B2F89BEFA08F}"/>
              </a:ext>
            </a:extLst>
          </p:cNvPr>
          <p:cNvSpPr>
            <a:spLocks noGrp="1"/>
          </p:cNvSpPr>
          <p:nvPr/>
        </p:nvSpPr>
        <p:spPr>
          <a:xfrm>
            <a:off x="8096250" y="2371725"/>
            <a:ext cx="3286125" cy="542925"/>
          </a:xfrm>
          <a:prstGeom prst="rect">
            <a:avLst/>
          </a:prstGeom>
          <a:noFill/>
          <a:ln w="0">
            <a:noFill/>
            <a:prstDash val="solid"/>
          </a:ln>
        </p:spPr>
        <p:txBody>
          <a:bodyPr anchor="t">
            <a:normAutofit/>
          </a:bodyPr>
          <a:lstStyle/>
          <a:p>
            <a:pPr algn="l">
              <a:buNone/>
              <a:defRPr sz="1350" b="0" i="0">
                <a:solidFill>
                  <a:srgbClr val="777777"/>
                </a:solidFill>
                <a:latin typeface="Roboto"/>
                <a:ea typeface="Roboto"/>
                <a:cs typeface="Roboto"/>
              </a:defRPr>
            </a:pPr>
            <a:r>
              <a:rPr sz="1350" b="0" i="0">
                <a:solidFill>
                  <a:srgbClr val="777777"/>
                </a:solidFill>
                <a:latin typeface="Roboto"/>
                <a:ea typeface="Roboto"/>
                <a:cs typeface="Roboto"/>
              </a:rPr>
              <a:t>odmowa akceptacji arbitralnego odejścia od mechanizmu ustawowego</a:t>
            </a:r>
          </a:p>
        </p:txBody>
      </p:sp>
      <p:sp>
        <p:nvSpPr>
          <p:cNvPr id="17" name="case-sep-1">
            <a:extLst>
              <a:ext uri="{FF2B5EF4-FFF2-40B4-BE49-F238E27FC236}">
                <a16:creationId xmlns:a16="http://schemas.microsoft.com/office/drawing/2014/main" id="{2F2B6A56-3D8D-4A00-8D7C-1228600EDF01}"/>
              </a:ext>
            </a:extLst>
          </p:cNvPr>
          <p:cNvSpPr>
            <a:spLocks noGrp="1"/>
          </p:cNvSpPr>
          <p:nvPr/>
        </p:nvSpPr>
        <p:spPr>
          <a:xfrm>
            <a:off x="2333625" y="3019425"/>
            <a:ext cx="9048750" cy="9525"/>
          </a:xfrm>
          <a:prstGeom prst="rect">
            <a:avLst/>
          </a:prstGeom>
          <a:solidFill>
            <a:srgbClr val="EFEFEF"/>
          </a:solidFill>
          <a:ln w="0">
            <a:noFill/>
            <a:prstDash val="solid"/>
          </a:ln>
        </p:spPr>
        <p:txBody>
          <a:bodyPr/>
          <a:lstStyle/>
          <a:p>
            <a:endParaRPr lang="pl-PL"/>
          </a:p>
        </p:txBody>
      </p:sp>
      <p:sp>
        <p:nvSpPr>
          <p:cNvPr id="18" name="text">
            <a:extLst>
              <a:ext uri="{FF2B5EF4-FFF2-40B4-BE49-F238E27FC236}">
                <a16:creationId xmlns:a16="http://schemas.microsoft.com/office/drawing/2014/main" id="{1FBFC29E-27A7-4148-9B07-A98196AE0772}"/>
              </a:ext>
            </a:extLst>
          </p:cNvPr>
          <p:cNvSpPr>
            <a:spLocks noGrp="1"/>
          </p:cNvSpPr>
          <p:nvPr/>
        </p:nvSpPr>
        <p:spPr>
          <a:xfrm>
            <a:off x="723900" y="3238500"/>
            <a:ext cx="1381125" cy="495300"/>
          </a:xfrm>
          <a:prstGeom prst="rect">
            <a:avLst/>
          </a:prstGeom>
          <a:noFill/>
          <a:ln w="0">
            <a:noFill/>
            <a:prstDash val="solid"/>
          </a:ln>
        </p:spPr>
        <p:txBody>
          <a:bodyPr anchor="t">
            <a:normAutofit/>
          </a:bodyPr>
          <a:lstStyle/>
          <a:p>
            <a:pPr algn="l">
              <a:buNone/>
              <a:defRPr sz="2400" b="1" i="0">
                <a:solidFill>
                  <a:srgbClr val="F4C514"/>
                </a:solidFill>
                <a:latin typeface="Roboto"/>
                <a:ea typeface="Roboto"/>
                <a:cs typeface="Roboto"/>
              </a:defRPr>
            </a:pPr>
            <a:r>
              <a:rPr sz="2400" b="1" i="0">
                <a:solidFill>
                  <a:srgbClr val="F4C514"/>
                </a:solidFill>
                <a:latin typeface="Roboto"/>
                <a:ea typeface="Roboto"/>
                <a:cs typeface="Roboto"/>
              </a:rPr>
              <a:t>11.04</a:t>
            </a:r>
          </a:p>
        </p:txBody>
      </p:sp>
      <p:sp>
        <p:nvSpPr>
          <p:cNvPr id="19" name="text">
            <a:extLst>
              <a:ext uri="{FF2B5EF4-FFF2-40B4-BE49-F238E27FC236}">
                <a16:creationId xmlns:a16="http://schemas.microsoft.com/office/drawing/2014/main" id="{BE356E61-B2CA-4957-AE17-C572AAFD0110}"/>
              </a:ext>
            </a:extLst>
          </p:cNvPr>
          <p:cNvSpPr>
            <a:spLocks noGrp="1"/>
          </p:cNvSpPr>
          <p:nvPr/>
        </p:nvSpPr>
        <p:spPr>
          <a:xfrm>
            <a:off x="2333625" y="3238500"/>
            <a:ext cx="2857500" cy="409575"/>
          </a:xfrm>
          <a:prstGeom prst="rect">
            <a:avLst/>
          </a:prstGeom>
          <a:noFill/>
          <a:ln w="0">
            <a:noFill/>
            <a:prstDash val="solid"/>
          </a:ln>
        </p:spPr>
        <p:txBody>
          <a:bodyPr anchor="t">
            <a:normAutofit/>
          </a:bodyPr>
          <a:lstStyle/>
          <a:p>
            <a:pPr algn="l">
              <a:buNone/>
              <a:defRPr sz="2025" b="1" i="0">
                <a:solidFill>
                  <a:srgbClr val="171717"/>
                </a:solidFill>
                <a:latin typeface="Roboto"/>
                <a:ea typeface="Roboto"/>
                <a:cs typeface="Roboto"/>
              </a:defRPr>
            </a:pPr>
            <a:r>
              <a:rPr sz="2025" b="1" i="0">
                <a:solidFill>
                  <a:srgbClr val="171717"/>
                </a:solidFill>
                <a:latin typeface="Roboto"/>
                <a:ea typeface="Roboto"/>
                <a:cs typeface="Roboto"/>
              </a:rPr>
              <a:t>IV P 7/24</a:t>
            </a:r>
          </a:p>
        </p:txBody>
      </p:sp>
      <p:sp>
        <p:nvSpPr>
          <p:cNvPr id="20" name="text">
            <a:extLst>
              <a:ext uri="{FF2B5EF4-FFF2-40B4-BE49-F238E27FC236}">
                <a16:creationId xmlns:a16="http://schemas.microsoft.com/office/drawing/2014/main" id="{CF9FFEF6-F476-4724-BE8C-8F55AD2F7DCA}"/>
              </a:ext>
            </a:extLst>
          </p:cNvPr>
          <p:cNvSpPr>
            <a:spLocks noGrp="1"/>
          </p:cNvSpPr>
          <p:nvPr/>
        </p:nvSpPr>
        <p:spPr>
          <a:xfrm>
            <a:off x="5381625" y="3257550"/>
            <a:ext cx="2571750" cy="3619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SR Grudziądz</a:t>
            </a:r>
          </a:p>
        </p:txBody>
      </p:sp>
      <p:sp>
        <p:nvSpPr>
          <p:cNvPr id="21" name="text">
            <a:extLst>
              <a:ext uri="{FF2B5EF4-FFF2-40B4-BE49-F238E27FC236}">
                <a16:creationId xmlns:a16="http://schemas.microsoft.com/office/drawing/2014/main" id="{D2E13042-67A9-4FCC-8228-3470FCEFC1ED}"/>
              </a:ext>
            </a:extLst>
          </p:cNvPr>
          <p:cNvSpPr>
            <a:spLocks noGrp="1"/>
          </p:cNvSpPr>
          <p:nvPr/>
        </p:nvSpPr>
        <p:spPr>
          <a:xfrm>
            <a:off x="8096250" y="3248025"/>
            <a:ext cx="3286125" cy="542925"/>
          </a:xfrm>
          <a:prstGeom prst="rect">
            <a:avLst/>
          </a:prstGeom>
          <a:noFill/>
          <a:ln w="0">
            <a:noFill/>
            <a:prstDash val="solid"/>
          </a:ln>
        </p:spPr>
        <p:txBody>
          <a:bodyPr anchor="t">
            <a:normAutofit/>
          </a:bodyPr>
          <a:lstStyle/>
          <a:p>
            <a:pPr algn="l">
              <a:buNone/>
              <a:defRPr sz="1350" b="0" i="0">
                <a:solidFill>
                  <a:srgbClr val="777777"/>
                </a:solidFill>
                <a:latin typeface="Roboto"/>
                <a:ea typeface="Roboto"/>
                <a:cs typeface="Roboto"/>
              </a:defRPr>
            </a:pPr>
            <a:r>
              <a:rPr sz="1350" b="0" i="0">
                <a:solidFill>
                  <a:srgbClr val="777777"/>
                </a:solidFill>
                <a:latin typeface="Roboto"/>
                <a:ea typeface="Roboto"/>
                <a:cs typeface="Roboto"/>
              </a:rPr>
              <a:t>odmowa akceptacji arbitralnego odejścia od mechanizmu ustawowego</a:t>
            </a:r>
          </a:p>
        </p:txBody>
      </p:sp>
      <p:sp>
        <p:nvSpPr>
          <p:cNvPr id="22" name="case-sep-2">
            <a:extLst>
              <a:ext uri="{FF2B5EF4-FFF2-40B4-BE49-F238E27FC236}">
                <a16:creationId xmlns:a16="http://schemas.microsoft.com/office/drawing/2014/main" id="{ECBAFC52-13CE-4A41-8BFB-954EB2FED0FA}"/>
              </a:ext>
            </a:extLst>
          </p:cNvPr>
          <p:cNvSpPr>
            <a:spLocks noGrp="1"/>
          </p:cNvSpPr>
          <p:nvPr/>
        </p:nvSpPr>
        <p:spPr>
          <a:xfrm>
            <a:off x="2333625" y="3895725"/>
            <a:ext cx="9048750" cy="9525"/>
          </a:xfrm>
          <a:prstGeom prst="rect">
            <a:avLst/>
          </a:prstGeom>
          <a:solidFill>
            <a:srgbClr val="EFEFEF"/>
          </a:solidFill>
          <a:ln w="0">
            <a:noFill/>
            <a:prstDash val="solid"/>
          </a:ln>
        </p:spPr>
        <p:txBody>
          <a:bodyPr/>
          <a:lstStyle/>
          <a:p>
            <a:endParaRPr lang="pl-PL"/>
          </a:p>
        </p:txBody>
      </p:sp>
      <p:sp>
        <p:nvSpPr>
          <p:cNvPr id="23" name="text">
            <a:extLst>
              <a:ext uri="{FF2B5EF4-FFF2-40B4-BE49-F238E27FC236}">
                <a16:creationId xmlns:a16="http://schemas.microsoft.com/office/drawing/2014/main" id="{516FA0C5-634A-4CFD-824D-B066DF351C8E}"/>
              </a:ext>
            </a:extLst>
          </p:cNvPr>
          <p:cNvSpPr>
            <a:spLocks noGrp="1"/>
          </p:cNvSpPr>
          <p:nvPr/>
        </p:nvSpPr>
        <p:spPr>
          <a:xfrm>
            <a:off x="723900" y="4114800"/>
            <a:ext cx="1381125" cy="495300"/>
          </a:xfrm>
          <a:prstGeom prst="rect">
            <a:avLst/>
          </a:prstGeom>
          <a:noFill/>
          <a:ln w="0">
            <a:noFill/>
            <a:prstDash val="solid"/>
          </a:ln>
        </p:spPr>
        <p:txBody>
          <a:bodyPr anchor="t">
            <a:normAutofit/>
          </a:bodyPr>
          <a:lstStyle/>
          <a:p>
            <a:pPr algn="l">
              <a:buNone/>
              <a:defRPr sz="2400" b="1" i="0">
                <a:solidFill>
                  <a:srgbClr val="F4C514"/>
                </a:solidFill>
                <a:latin typeface="Roboto"/>
                <a:ea typeface="Roboto"/>
                <a:cs typeface="Roboto"/>
              </a:defRPr>
            </a:pPr>
            <a:r>
              <a:rPr sz="2400" b="1" i="0">
                <a:solidFill>
                  <a:srgbClr val="F4C514"/>
                </a:solidFill>
                <a:latin typeface="Roboto"/>
                <a:ea typeface="Roboto"/>
                <a:cs typeface="Roboto"/>
              </a:rPr>
              <a:t>13.05</a:t>
            </a:r>
          </a:p>
        </p:txBody>
      </p:sp>
      <p:sp>
        <p:nvSpPr>
          <p:cNvPr id="24" name="text">
            <a:extLst>
              <a:ext uri="{FF2B5EF4-FFF2-40B4-BE49-F238E27FC236}">
                <a16:creationId xmlns:a16="http://schemas.microsoft.com/office/drawing/2014/main" id="{0EC2FB1B-630E-4CD0-AB1B-B1C480F35CB7}"/>
              </a:ext>
            </a:extLst>
          </p:cNvPr>
          <p:cNvSpPr>
            <a:spLocks noGrp="1"/>
          </p:cNvSpPr>
          <p:nvPr/>
        </p:nvSpPr>
        <p:spPr>
          <a:xfrm>
            <a:off x="2333625" y="4114800"/>
            <a:ext cx="2857500" cy="409575"/>
          </a:xfrm>
          <a:prstGeom prst="rect">
            <a:avLst/>
          </a:prstGeom>
          <a:noFill/>
          <a:ln w="0">
            <a:noFill/>
            <a:prstDash val="solid"/>
          </a:ln>
        </p:spPr>
        <p:txBody>
          <a:bodyPr anchor="t">
            <a:normAutofit/>
          </a:bodyPr>
          <a:lstStyle/>
          <a:p>
            <a:pPr algn="l">
              <a:buNone/>
              <a:defRPr sz="2025" b="1" i="0">
                <a:solidFill>
                  <a:srgbClr val="171717"/>
                </a:solidFill>
                <a:latin typeface="Roboto"/>
                <a:ea typeface="Roboto"/>
                <a:cs typeface="Roboto"/>
              </a:defRPr>
            </a:pPr>
            <a:r>
              <a:rPr sz="2025" b="1" i="0">
                <a:solidFill>
                  <a:srgbClr val="171717"/>
                </a:solidFill>
                <a:latin typeface="Roboto"/>
                <a:ea typeface="Roboto"/>
                <a:cs typeface="Roboto"/>
              </a:rPr>
              <a:t>IV Pa 69/24</a:t>
            </a:r>
          </a:p>
        </p:txBody>
      </p:sp>
      <p:sp>
        <p:nvSpPr>
          <p:cNvPr id="25" name="text">
            <a:extLst>
              <a:ext uri="{FF2B5EF4-FFF2-40B4-BE49-F238E27FC236}">
                <a16:creationId xmlns:a16="http://schemas.microsoft.com/office/drawing/2014/main" id="{F2F402C8-223F-4C8D-B580-5C9AEC568D2E}"/>
              </a:ext>
            </a:extLst>
          </p:cNvPr>
          <p:cNvSpPr>
            <a:spLocks noGrp="1"/>
          </p:cNvSpPr>
          <p:nvPr/>
        </p:nvSpPr>
        <p:spPr>
          <a:xfrm>
            <a:off x="5381625" y="4133850"/>
            <a:ext cx="2571750" cy="3619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SO Sieradz</a:t>
            </a:r>
          </a:p>
        </p:txBody>
      </p:sp>
      <p:sp>
        <p:nvSpPr>
          <p:cNvPr id="26" name="text">
            <a:extLst>
              <a:ext uri="{FF2B5EF4-FFF2-40B4-BE49-F238E27FC236}">
                <a16:creationId xmlns:a16="http://schemas.microsoft.com/office/drawing/2014/main" id="{8E4379C4-6819-42C5-A937-33863B276F75}"/>
              </a:ext>
            </a:extLst>
          </p:cNvPr>
          <p:cNvSpPr>
            <a:spLocks noGrp="1"/>
          </p:cNvSpPr>
          <p:nvPr/>
        </p:nvSpPr>
        <p:spPr>
          <a:xfrm>
            <a:off x="8096250" y="4124325"/>
            <a:ext cx="3286125" cy="542925"/>
          </a:xfrm>
          <a:prstGeom prst="rect">
            <a:avLst/>
          </a:prstGeom>
          <a:noFill/>
          <a:ln w="0">
            <a:noFill/>
            <a:prstDash val="solid"/>
          </a:ln>
        </p:spPr>
        <p:txBody>
          <a:bodyPr anchor="t">
            <a:normAutofit/>
          </a:bodyPr>
          <a:lstStyle/>
          <a:p>
            <a:pPr algn="l">
              <a:buNone/>
              <a:defRPr sz="1350" b="0" i="0">
                <a:solidFill>
                  <a:srgbClr val="777777"/>
                </a:solidFill>
                <a:latin typeface="Roboto"/>
                <a:ea typeface="Roboto"/>
                <a:cs typeface="Roboto"/>
              </a:defRPr>
            </a:pPr>
            <a:r>
              <a:rPr sz="1350" b="0" i="0">
                <a:solidFill>
                  <a:srgbClr val="777777"/>
                </a:solidFill>
                <a:latin typeface="Roboto"/>
                <a:ea typeface="Roboto"/>
                <a:cs typeface="Roboto"/>
              </a:rPr>
              <a:t>odmowa akceptacji arbitralnego odejścia od mechanizmu ustawowego</a:t>
            </a:r>
          </a:p>
        </p:txBody>
      </p:sp>
      <p:sp>
        <p:nvSpPr>
          <p:cNvPr id="27" name="case-bottom-rule">
            <a:extLst>
              <a:ext uri="{FF2B5EF4-FFF2-40B4-BE49-F238E27FC236}">
                <a16:creationId xmlns:a16="http://schemas.microsoft.com/office/drawing/2014/main" id="{34E145E6-387B-42F3-A1DB-36F96D70BA5F}"/>
              </a:ext>
            </a:extLst>
          </p:cNvPr>
          <p:cNvSpPr>
            <a:spLocks noGrp="1"/>
          </p:cNvSpPr>
          <p:nvPr/>
        </p:nvSpPr>
        <p:spPr>
          <a:xfrm>
            <a:off x="723900" y="5219700"/>
            <a:ext cx="10648950" cy="28575"/>
          </a:xfrm>
          <a:prstGeom prst="rect">
            <a:avLst/>
          </a:prstGeom>
          <a:solidFill>
            <a:srgbClr val="454545"/>
          </a:solidFill>
          <a:ln w="0">
            <a:noFill/>
            <a:prstDash val="solid"/>
          </a:ln>
        </p:spPr>
        <p:txBody>
          <a:bodyPr/>
          <a:lstStyle/>
          <a:p>
            <a:endParaRPr lang="pl-PL"/>
          </a:p>
        </p:txBody>
      </p:sp>
      <p:sp>
        <p:nvSpPr>
          <p:cNvPr id="28" name="text">
            <a:extLst>
              <a:ext uri="{FF2B5EF4-FFF2-40B4-BE49-F238E27FC236}">
                <a16:creationId xmlns:a16="http://schemas.microsoft.com/office/drawing/2014/main" id="{92612B11-7C39-447F-B419-F8093B52B474}"/>
              </a:ext>
            </a:extLst>
          </p:cNvPr>
          <p:cNvSpPr>
            <a:spLocks noGrp="1"/>
          </p:cNvSpPr>
          <p:nvPr/>
        </p:nvSpPr>
        <p:spPr>
          <a:xfrm>
            <a:off x="1095375" y="5467350"/>
            <a:ext cx="9906000" cy="552450"/>
          </a:xfrm>
          <a:prstGeom prst="rect">
            <a:avLst/>
          </a:prstGeom>
          <a:noFill/>
          <a:ln w="0">
            <a:noFill/>
            <a:prstDash val="solid"/>
          </a:ln>
        </p:spPr>
        <p:txBody>
          <a:bodyPr anchor="t">
            <a:normAutofit fontScale="87681"/>
          </a:bodyPr>
          <a:lstStyle/>
          <a:p>
            <a:pPr algn="ctr">
              <a:buNone/>
              <a:defRPr sz="1725" b="1" i="0">
                <a:solidFill>
                  <a:srgbClr val="171717"/>
                </a:solidFill>
                <a:latin typeface="Roboto"/>
                <a:ea typeface="Roboto"/>
                <a:cs typeface="Roboto"/>
              </a:defRPr>
            </a:pPr>
            <a:r>
              <a:rPr sz="1725" b="1" i="0">
                <a:solidFill>
                  <a:srgbClr val="171717"/>
                </a:solidFill>
                <a:latin typeface="Roboto"/>
                <a:ea typeface="Roboto"/>
                <a:cs typeface="Roboto"/>
              </a:rPr>
              <a:t>To przykłady, nie zamknięty katalog. Nie są to sprawy prezesów spółek, lecz potwierdzają standard kontroli zastosowany później w IX GC 14/25.</a:t>
            </a:r>
          </a:p>
        </p:txBody>
      </p:sp>
    </p:spTree>
    <p:extLst>
      <p:ext uri="{BB962C8B-B14F-4D97-AF65-F5344CB8AC3E}">
        <p14:creationId xmlns:p14="http://schemas.microsoft.com/office/powerpoint/2010/main" val="151402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rostokąt 27">
            <a:extLst>
              <a:ext uri="{FF2B5EF4-FFF2-40B4-BE49-F238E27FC236}">
                <a16:creationId xmlns:a16="http://schemas.microsoft.com/office/drawing/2014/main" id="{6DE8C46D-29AC-4BB7-8BDF-1AAAE11A5E9F}"/>
              </a:ext>
            </a:extLst>
          </p:cNvPr>
          <p:cNvSpPr>
            <a:spLocks noGrp="1"/>
          </p:cNvSpPr>
          <p:nvPr/>
        </p:nvSpPr>
        <p:spPr>
          <a:xfrm>
            <a:off x="590550" y="400050"/>
            <a:ext cx="10287000" cy="685800"/>
          </a:xfrm>
          <a:prstGeom prst="rect">
            <a:avLst/>
          </a:prstGeom>
          <a:noFill/>
          <a:ln w="0">
            <a:noFill/>
          </a:ln>
        </p:spPr>
        <p:txBody>
          <a:bodyPr anchor="t">
            <a:noAutofit/>
          </a:bodyPr>
          <a:lstStyle/>
          <a:p>
            <a:pPr algn="l">
              <a:defRPr sz="2700" b="1">
                <a:solidFill>
                  <a:srgbClr val="171717"/>
                </a:solidFill>
                <a:latin typeface="Roboto"/>
                <a:ea typeface="Roboto"/>
                <a:cs typeface="Roboto"/>
              </a:defRPr>
            </a:pPr>
            <a:r>
              <a:rPr sz="2700" b="1">
                <a:solidFill>
                  <a:srgbClr val="171717"/>
                </a:solidFill>
                <a:latin typeface="Roboto"/>
                <a:ea typeface="Roboto"/>
                <a:cs typeface="Roboto"/>
              </a:rPr>
              <a:t>Cztery wyroki nie wyczerpują linii z 2024 r.</a:t>
            </a:r>
          </a:p>
        </p:txBody>
      </p:sp>
      <p:sp>
        <p:nvSpPr>
          <p:cNvPr id="2" name="title-rule">
            <a:extLst>
              <a:ext uri="{FF2B5EF4-FFF2-40B4-BE49-F238E27FC236}">
                <a16:creationId xmlns:a16="http://schemas.microsoft.com/office/drawing/2014/main" id="{FB53D2EE-541C-438C-ADF9-F506BCBFD157}"/>
              </a:ext>
            </a:extLst>
          </p:cNvPr>
          <p:cNvSpPr>
            <a:spLocks noGrp="1"/>
          </p:cNvSpPr>
          <p:nvPr/>
        </p:nvSpPr>
        <p:spPr>
          <a:xfrm>
            <a:off x="590550" y="1104900"/>
            <a:ext cx="1104900" cy="66675"/>
          </a:xfrm>
          <a:prstGeom prst="rect">
            <a:avLst/>
          </a:prstGeom>
          <a:solidFill>
            <a:srgbClr val="F4C514"/>
          </a:solidFill>
          <a:ln w="0">
            <a:noFill/>
          </a:ln>
        </p:spPr>
        <p:txBody>
          <a:bodyPr/>
          <a:lstStyle/>
          <a:p>
            <a:endParaRPr lang="pl-PL"/>
          </a:p>
        </p:txBody>
      </p:sp>
      <p:sp>
        <p:nvSpPr>
          <p:cNvPr id="3" name="footer-band">
            <a:extLst>
              <a:ext uri="{FF2B5EF4-FFF2-40B4-BE49-F238E27FC236}">
                <a16:creationId xmlns:a16="http://schemas.microsoft.com/office/drawing/2014/main" id="{CDA60C48-59DD-4195-868D-A4F1837526C2}"/>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4" name="Prostokąt 3">
            <a:extLst>
              <a:ext uri="{FF2B5EF4-FFF2-40B4-BE49-F238E27FC236}">
                <a16:creationId xmlns:a16="http://schemas.microsoft.com/office/drawing/2014/main" id="{A775E266-1189-4B0A-A903-F8D148529A24}"/>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5" name="Prostokąt 4">
            <a:extLst>
              <a:ext uri="{FF2B5EF4-FFF2-40B4-BE49-F238E27FC236}">
                <a16:creationId xmlns:a16="http://schemas.microsoft.com/office/drawing/2014/main" id="{59D78BFD-7308-47EC-8179-0448ACB637A4}"/>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6" name="footer-accent">
            <a:extLst>
              <a:ext uri="{FF2B5EF4-FFF2-40B4-BE49-F238E27FC236}">
                <a16:creationId xmlns:a16="http://schemas.microsoft.com/office/drawing/2014/main" id="{190FB4CE-F67D-47EC-8FA3-3ADF55C565CB}"/>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7" name="Prostokąt 6">
            <a:extLst>
              <a:ext uri="{FF2B5EF4-FFF2-40B4-BE49-F238E27FC236}">
                <a16:creationId xmlns:a16="http://schemas.microsoft.com/office/drawing/2014/main" id="{42F66F19-0D6E-4CEB-AAB9-191B3C6B6BB6}"/>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09</a:t>
            </a:r>
          </a:p>
        </p:txBody>
      </p:sp>
      <p:sp>
        <p:nvSpPr>
          <p:cNvPr id="8" name="Prostokąt 7">
            <a:extLst>
              <a:ext uri="{FF2B5EF4-FFF2-40B4-BE49-F238E27FC236}">
                <a16:creationId xmlns:a16="http://schemas.microsoft.com/office/drawing/2014/main" id="{12A746AE-27A1-4B9D-8A1C-53E85B08A316}"/>
              </a:ext>
            </a:extLst>
          </p:cNvPr>
          <p:cNvSpPr>
            <a:spLocks noGrp="1"/>
          </p:cNvSpPr>
          <p:nvPr/>
        </p:nvSpPr>
        <p:spPr>
          <a:xfrm>
            <a:off x="685800" y="1381125"/>
            <a:ext cx="10668000" cy="514350"/>
          </a:xfrm>
          <a:prstGeom prst="rect">
            <a:avLst/>
          </a:prstGeom>
          <a:noFill/>
          <a:ln w="0">
            <a:noFill/>
          </a:ln>
        </p:spPr>
        <p:txBody>
          <a:bodyPr anchor="t">
            <a:noAutofit/>
          </a:bodyPr>
          <a:lstStyle/>
          <a:p>
            <a:pPr algn="l">
              <a:defRPr sz="1650" b="0">
                <a:solidFill>
                  <a:srgbClr val="454545"/>
                </a:solidFill>
                <a:latin typeface="Roboto"/>
                <a:ea typeface="Roboto"/>
                <a:cs typeface="Roboto"/>
              </a:defRPr>
            </a:pPr>
            <a:r>
              <a:rPr sz="1650" b="0">
                <a:solidFill>
                  <a:srgbClr val="454545"/>
                </a:solidFill>
                <a:latin typeface="Roboto"/>
                <a:ea typeface="Roboto"/>
                <a:cs typeface="Roboto"/>
              </a:rPr>
              <a:t>Publiczne bazy orzeczeń wskazują dalsze sprawy oparte na tym samym problemie powtarzanego mrożenia.</a:t>
            </a:r>
          </a:p>
        </p:txBody>
      </p:sp>
      <p:sp>
        <p:nvSpPr>
          <p:cNvPr id="9" name="case-card-0">
            <a:extLst>
              <a:ext uri="{FF2B5EF4-FFF2-40B4-BE49-F238E27FC236}">
                <a16:creationId xmlns:a16="http://schemas.microsoft.com/office/drawing/2014/main" id="{6C081559-7951-4C52-B948-7EA93B1573DF}"/>
              </a:ext>
            </a:extLst>
          </p:cNvPr>
          <p:cNvSpPr>
            <a:spLocks noGrp="1"/>
          </p:cNvSpPr>
          <p:nvPr/>
        </p:nvSpPr>
        <p:spPr>
          <a:xfrm>
            <a:off x="685800" y="2143125"/>
            <a:ext cx="5095875" cy="1181100"/>
          </a:xfrm>
          <a:prstGeom prst="rect">
            <a:avLst/>
          </a:prstGeom>
          <a:solidFill>
            <a:srgbClr val="EFEFEF"/>
          </a:solidFill>
          <a:ln w="0">
            <a:noFill/>
          </a:ln>
        </p:spPr>
        <p:txBody>
          <a:bodyPr/>
          <a:lstStyle/>
          <a:p>
            <a:endParaRPr lang="pl-PL"/>
          </a:p>
        </p:txBody>
      </p:sp>
      <p:sp>
        <p:nvSpPr>
          <p:cNvPr id="10" name="Prostokąt 9">
            <a:extLst>
              <a:ext uri="{FF2B5EF4-FFF2-40B4-BE49-F238E27FC236}">
                <a16:creationId xmlns:a16="http://schemas.microsoft.com/office/drawing/2014/main" id="{927249B7-3F96-42F2-9D4B-460001864AD1}"/>
              </a:ext>
            </a:extLst>
          </p:cNvPr>
          <p:cNvSpPr>
            <a:spLocks noGrp="1"/>
          </p:cNvSpPr>
          <p:nvPr/>
        </p:nvSpPr>
        <p:spPr>
          <a:xfrm>
            <a:off x="952500" y="2352675"/>
            <a:ext cx="4476750" cy="400050"/>
          </a:xfrm>
          <a:prstGeom prst="rect">
            <a:avLst/>
          </a:prstGeom>
          <a:noFill/>
          <a:ln w="0">
            <a:noFill/>
          </a:ln>
        </p:spPr>
        <p:txBody>
          <a:bodyPr anchor="t">
            <a:noAutofit/>
          </a:bodyPr>
          <a:lstStyle/>
          <a:p>
            <a:pPr algn="l">
              <a:defRPr sz="2250" b="1">
                <a:solidFill>
                  <a:srgbClr val="F4C514"/>
                </a:solidFill>
                <a:latin typeface="Roboto"/>
                <a:ea typeface="Roboto"/>
                <a:cs typeface="Roboto"/>
              </a:defRPr>
            </a:pPr>
            <a:r>
              <a:rPr sz="2250" b="1">
                <a:solidFill>
                  <a:srgbClr val="F4C514"/>
                </a:solidFill>
                <a:latin typeface="Roboto"/>
                <a:ea typeface="Roboto"/>
                <a:cs typeface="Roboto"/>
              </a:rPr>
              <a:t>VIII Pa 270/24</a:t>
            </a:r>
          </a:p>
        </p:txBody>
      </p:sp>
      <p:sp>
        <p:nvSpPr>
          <p:cNvPr id="11" name="Prostokąt 10">
            <a:extLst>
              <a:ext uri="{FF2B5EF4-FFF2-40B4-BE49-F238E27FC236}">
                <a16:creationId xmlns:a16="http://schemas.microsoft.com/office/drawing/2014/main" id="{515AC1D4-F2E2-4A35-937F-7C37F34C0810}"/>
              </a:ext>
            </a:extLst>
          </p:cNvPr>
          <p:cNvSpPr>
            <a:spLocks noGrp="1"/>
          </p:cNvSpPr>
          <p:nvPr/>
        </p:nvSpPr>
        <p:spPr>
          <a:xfrm>
            <a:off x="952500" y="2838450"/>
            <a:ext cx="4476750" cy="285750"/>
          </a:xfrm>
          <a:prstGeom prst="rect">
            <a:avLst/>
          </a:prstGeom>
          <a:noFill/>
          <a:ln w="0">
            <a:noFill/>
          </a:ln>
        </p:spPr>
        <p:txBody>
          <a:bodyPr anchor="t">
            <a:noAutofit/>
          </a:bodyPr>
          <a:lstStyle/>
          <a:p>
            <a:pPr algn="l">
              <a:defRPr sz="1500" b="1">
                <a:solidFill>
                  <a:srgbClr val="454545"/>
                </a:solidFill>
                <a:latin typeface="Roboto"/>
                <a:ea typeface="Roboto"/>
                <a:cs typeface="Roboto"/>
              </a:defRPr>
            </a:pPr>
            <a:r>
              <a:rPr sz="1500" b="1">
                <a:solidFill>
                  <a:srgbClr val="454545"/>
                </a:solidFill>
                <a:latin typeface="Roboto"/>
                <a:ea typeface="Roboto"/>
                <a:cs typeface="Roboto"/>
              </a:rPr>
              <a:t>Sąd Okręgowy w Łodzi</a:t>
            </a:r>
          </a:p>
        </p:txBody>
      </p:sp>
      <p:sp>
        <p:nvSpPr>
          <p:cNvPr id="12" name="case-card-1">
            <a:extLst>
              <a:ext uri="{FF2B5EF4-FFF2-40B4-BE49-F238E27FC236}">
                <a16:creationId xmlns:a16="http://schemas.microsoft.com/office/drawing/2014/main" id="{69982FE4-B1CA-4C55-8FB0-7927F2C37E33}"/>
              </a:ext>
            </a:extLst>
          </p:cNvPr>
          <p:cNvSpPr>
            <a:spLocks noGrp="1"/>
          </p:cNvSpPr>
          <p:nvPr/>
        </p:nvSpPr>
        <p:spPr>
          <a:xfrm>
            <a:off x="6115050" y="2143125"/>
            <a:ext cx="5095875" cy="1181100"/>
          </a:xfrm>
          <a:prstGeom prst="rect">
            <a:avLst/>
          </a:prstGeom>
          <a:solidFill>
            <a:srgbClr val="EFEFEF"/>
          </a:solidFill>
          <a:ln w="0">
            <a:noFill/>
          </a:ln>
        </p:spPr>
        <p:txBody>
          <a:bodyPr/>
          <a:lstStyle/>
          <a:p>
            <a:endParaRPr lang="pl-PL"/>
          </a:p>
        </p:txBody>
      </p:sp>
      <p:sp>
        <p:nvSpPr>
          <p:cNvPr id="13" name="Prostokąt 12">
            <a:extLst>
              <a:ext uri="{FF2B5EF4-FFF2-40B4-BE49-F238E27FC236}">
                <a16:creationId xmlns:a16="http://schemas.microsoft.com/office/drawing/2014/main" id="{CA12FD06-3D85-4AFA-BA1A-0B01329833B7}"/>
              </a:ext>
            </a:extLst>
          </p:cNvPr>
          <p:cNvSpPr>
            <a:spLocks noGrp="1"/>
          </p:cNvSpPr>
          <p:nvPr/>
        </p:nvSpPr>
        <p:spPr>
          <a:xfrm>
            <a:off x="6381750" y="2352675"/>
            <a:ext cx="4476750" cy="400050"/>
          </a:xfrm>
          <a:prstGeom prst="rect">
            <a:avLst/>
          </a:prstGeom>
          <a:noFill/>
          <a:ln w="0">
            <a:noFill/>
          </a:ln>
        </p:spPr>
        <p:txBody>
          <a:bodyPr anchor="t">
            <a:noAutofit/>
          </a:bodyPr>
          <a:lstStyle/>
          <a:p>
            <a:pPr algn="l">
              <a:defRPr sz="2250" b="1">
                <a:solidFill>
                  <a:srgbClr val="F4C514"/>
                </a:solidFill>
                <a:latin typeface="Roboto"/>
                <a:ea typeface="Roboto"/>
                <a:cs typeface="Roboto"/>
              </a:defRPr>
            </a:pPr>
            <a:r>
              <a:rPr sz="2250" b="1">
                <a:solidFill>
                  <a:srgbClr val="F4C514"/>
                </a:solidFill>
                <a:latin typeface="Roboto"/>
                <a:ea typeface="Roboto"/>
                <a:cs typeface="Roboto"/>
              </a:rPr>
              <a:t>VIII Pa 310/24</a:t>
            </a:r>
          </a:p>
        </p:txBody>
      </p:sp>
      <p:sp>
        <p:nvSpPr>
          <p:cNvPr id="14" name="Prostokąt 13">
            <a:extLst>
              <a:ext uri="{FF2B5EF4-FFF2-40B4-BE49-F238E27FC236}">
                <a16:creationId xmlns:a16="http://schemas.microsoft.com/office/drawing/2014/main" id="{FB357203-91CE-421D-922F-482A8E673636}"/>
              </a:ext>
            </a:extLst>
          </p:cNvPr>
          <p:cNvSpPr>
            <a:spLocks noGrp="1"/>
          </p:cNvSpPr>
          <p:nvPr/>
        </p:nvSpPr>
        <p:spPr>
          <a:xfrm>
            <a:off x="6381750" y="2838450"/>
            <a:ext cx="4476750" cy="285750"/>
          </a:xfrm>
          <a:prstGeom prst="rect">
            <a:avLst/>
          </a:prstGeom>
          <a:noFill/>
          <a:ln w="0">
            <a:noFill/>
          </a:ln>
        </p:spPr>
        <p:txBody>
          <a:bodyPr anchor="t">
            <a:noAutofit/>
          </a:bodyPr>
          <a:lstStyle/>
          <a:p>
            <a:pPr algn="l">
              <a:defRPr sz="1500" b="1">
                <a:solidFill>
                  <a:srgbClr val="454545"/>
                </a:solidFill>
                <a:latin typeface="Roboto"/>
                <a:ea typeface="Roboto"/>
                <a:cs typeface="Roboto"/>
              </a:defRPr>
            </a:pPr>
            <a:r>
              <a:rPr sz="1500" b="1">
                <a:solidFill>
                  <a:srgbClr val="454545"/>
                </a:solidFill>
                <a:latin typeface="Roboto"/>
                <a:ea typeface="Roboto"/>
                <a:cs typeface="Roboto"/>
              </a:rPr>
              <a:t>Sąd Okręgowy w Łodzi</a:t>
            </a:r>
          </a:p>
        </p:txBody>
      </p:sp>
      <p:sp>
        <p:nvSpPr>
          <p:cNvPr id="15" name="case-card-2">
            <a:extLst>
              <a:ext uri="{FF2B5EF4-FFF2-40B4-BE49-F238E27FC236}">
                <a16:creationId xmlns:a16="http://schemas.microsoft.com/office/drawing/2014/main" id="{FE0110A1-99AE-4035-8720-8234DF86AC3D}"/>
              </a:ext>
            </a:extLst>
          </p:cNvPr>
          <p:cNvSpPr>
            <a:spLocks noGrp="1"/>
          </p:cNvSpPr>
          <p:nvPr/>
        </p:nvSpPr>
        <p:spPr>
          <a:xfrm>
            <a:off x="685800" y="3619500"/>
            <a:ext cx="5095875" cy="1181100"/>
          </a:xfrm>
          <a:prstGeom prst="rect">
            <a:avLst/>
          </a:prstGeom>
          <a:solidFill>
            <a:srgbClr val="EFEFEF"/>
          </a:solidFill>
          <a:ln w="0">
            <a:noFill/>
          </a:ln>
        </p:spPr>
        <p:txBody>
          <a:bodyPr/>
          <a:lstStyle/>
          <a:p>
            <a:endParaRPr lang="pl-PL"/>
          </a:p>
        </p:txBody>
      </p:sp>
      <p:sp>
        <p:nvSpPr>
          <p:cNvPr id="16" name="Prostokąt 15">
            <a:extLst>
              <a:ext uri="{FF2B5EF4-FFF2-40B4-BE49-F238E27FC236}">
                <a16:creationId xmlns:a16="http://schemas.microsoft.com/office/drawing/2014/main" id="{AAC6AFF6-93D6-4D1C-A6AA-163C0C2B1AAC}"/>
              </a:ext>
            </a:extLst>
          </p:cNvPr>
          <p:cNvSpPr>
            <a:spLocks noGrp="1"/>
          </p:cNvSpPr>
          <p:nvPr/>
        </p:nvSpPr>
        <p:spPr>
          <a:xfrm>
            <a:off x="952500" y="3829050"/>
            <a:ext cx="4476750" cy="400050"/>
          </a:xfrm>
          <a:prstGeom prst="rect">
            <a:avLst/>
          </a:prstGeom>
          <a:noFill/>
          <a:ln w="0">
            <a:noFill/>
          </a:ln>
        </p:spPr>
        <p:txBody>
          <a:bodyPr anchor="t">
            <a:noAutofit/>
          </a:bodyPr>
          <a:lstStyle/>
          <a:p>
            <a:pPr algn="l">
              <a:defRPr sz="2250" b="1">
                <a:solidFill>
                  <a:srgbClr val="F4C514"/>
                </a:solidFill>
                <a:latin typeface="Roboto"/>
                <a:ea typeface="Roboto"/>
                <a:cs typeface="Roboto"/>
              </a:defRPr>
            </a:pPr>
            <a:r>
              <a:rPr sz="2250" b="1">
                <a:solidFill>
                  <a:srgbClr val="F4C514"/>
                </a:solidFill>
                <a:latin typeface="Roboto"/>
                <a:ea typeface="Roboto"/>
                <a:cs typeface="Roboto"/>
              </a:rPr>
              <a:t>VIII Pa 199/24</a:t>
            </a:r>
          </a:p>
        </p:txBody>
      </p:sp>
      <p:sp>
        <p:nvSpPr>
          <p:cNvPr id="17" name="Prostokąt 16">
            <a:extLst>
              <a:ext uri="{FF2B5EF4-FFF2-40B4-BE49-F238E27FC236}">
                <a16:creationId xmlns:a16="http://schemas.microsoft.com/office/drawing/2014/main" id="{DA25C115-BDB4-4637-8ED2-3097D866A186}"/>
              </a:ext>
            </a:extLst>
          </p:cNvPr>
          <p:cNvSpPr>
            <a:spLocks noGrp="1"/>
          </p:cNvSpPr>
          <p:nvPr/>
        </p:nvSpPr>
        <p:spPr>
          <a:xfrm>
            <a:off x="952500" y="4314825"/>
            <a:ext cx="4476750" cy="285750"/>
          </a:xfrm>
          <a:prstGeom prst="rect">
            <a:avLst/>
          </a:prstGeom>
          <a:noFill/>
          <a:ln w="0">
            <a:noFill/>
          </a:ln>
        </p:spPr>
        <p:txBody>
          <a:bodyPr anchor="t">
            <a:noAutofit/>
          </a:bodyPr>
          <a:lstStyle/>
          <a:p>
            <a:pPr algn="l">
              <a:defRPr sz="1500" b="1">
                <a:solidFill>
                  <a:srgbClr val="454545"/>
                </a:solidFill>
                <a:latin typeface="Roboto"/>
                <a:ea typeface="Roboto"/>
                <a:cs typeface="Roboto"/>
              </a:defRPr>
            </a:pPr>
            <a:r>
              <a:rPr sz="1500" b="1">
                <a:solidFill>
                  <a:srgbClr val="454545"/>
                </a:solidFill>
                <a:latin typeface="Roboto"/>
                <a:ea typeface="Roboto"/>
                <a:cs typeface="Roboto"/>
              </a:rPr>
              <a:t>Sąd Okręgowy w Łodzi</a:t>
            </a:r>
          </a:p>
        </p:txBody>
      </p:sp>
      <p:sp>
        <p:nvSpPr>
          <p:cNvPr id="18" name="case-card-3">
            <a:extLst>
              <a:ext uri="{FF2B5EF4-FFF2-40B4-BE49-F238E27FC236}">
                <a16:creationId xmlns:a16="http://schemas.microsoft.com/office/drawing/2014/main" id="{72A65D6A-F6C7-46A4-A725-1704A19DFFDE}"/>
              </a:ext>
            </a:extLst>
          </p:cNvPr>
          <p:cNvSpPr>
            <a:spLocks noGrp="1"/>
          </p:cNvSpPr>
          <p:nvPr/>
        </p:nvSpPr>
        <p:spPr>
          <a:xfrm>
            <a:off x="6115050" y="3619500"/>
            <a:ext cx="5095875" cy="1181100"/>
          </a:xfrm>
          <a:prstGeom prst="rect">
            <a:avLst/>
          </a:prstGeom>
          <a:solidFill>
            <a:srgbClr val="F4C514"/>
          </a:solidFill>
          <a:ln w="0">
            <a:noFill/>
          </a:ln>
        </p:spPr>
        <p:txBody>
          <a:bodyPr/>
          <a:lstStyle/>
          <a:p>
            <a:endParaRPr lang="pl-PL"/>
          </a:p>
        </p:txBody>
      </p:sp>
      <p:sp>
        <p:nvSpPr>
          <p:cNvPr id="19" name="Prostokąt 18">
            <a:extLst>
              <a:ext uri="{FF2B5EF4-FFF2-40B4-BE49-F238E27FC236}">
                <a16:creationId xmlns:a16="http://schemas.microsoft.com/office/drawing/2014/main" id="{8C7BE13A-19D4-42F6-8CB0-E65F628EC53A}"/>
              </a:ext>
            </a:extLst>
          </p:cNvPr>
          <p:cNvSpPr>
            <a:spLocks noGrp="1"/>
          </p:cNvSpPr>
          <p:nvPr/>
        </p:nvSpPr>
        <p:spPr>
          <a:xfrm>
            <a:off x="6381750" y="3829050"/>
            <a:ext cx="4476750" cy="400050"/>
          </a:xfrm>
          <a:prstGeom prst="rect">
            <a:avLst/>
          </a:prstGeom>
          <a:noFill/>
          <a:ln w="0">
            <a:noFill/>
          </a:ln>
        </p:spPr>
        <p:txBody>
          <a:bodyPr anchor="t">
            <a:noAutofit/>
          </a:bodyPr>
          <a:lstStyle/>
          <a:p>
            <a:pPr algn="l">
              <a:defRPr sz="2250" b="1">
                <a:solidFill>
                  <a:srgbClr val="171717"/>
                </a:solidFill>
                <a:latin typeface="Roboto"/>
                <a:ea typeface="Roboto"/>
                <a:cs typeface="Roboto"/>
              </a:defRPr>
            </a:pPr>
            <a:r>
              <a:rPr sz="2250" b="1">
                <a:solidFill>
                  <a:srgbClr val="171717"/>
                </a:solidFill>
                <a:latin typeface="Roboto"/>
                <a:ea typeface="Roboto"/>
                <a:cs typeface="Roboto"/>
              </a:rPr>
              <a:t>XIV Pa 168/24</a:t>
            </a:r>
          </a:p>
        </p:txBody>
      </p:sp>
      <p:sp>
        <p:nvSpPr>
          <p:cNvPr id="20" name="Prostokąt 19">
            <a:extLst>
              <a:ext uri="{FF2B5EF4-FFF2-40B4-BE49-F238E27FC236}">
                <a16:creationId xmlns:a16="http://schemas.microsoft.com/office/drawing/2014/main" id="{3CC0765F-8880-4BC6-8681-6418C918269D}"/>
              </a:ext>
            </a:extLst>
          </p:cNvPr>
          <p:cNvSpPr>
            <a:spLocks noGrp="1"/>
          </p:cNvSpPr>
          <p:nvPr/>
        </p:nvSpPr>
        <p:spPr>
          <a:xfrm>
            <a:off x="6381750" y="4314825"/>
            <a:ext cx="4476750" cy="285750"/>
          </a:xfrm>
          <a:prstGeom prst="rect">
            <a:avLst/>
          </a:prstGeom>
          <a:noFill/>
          <a:ln w="0">
            <a:noFill/>
          </a:ln>
        </p:spPr>
        <p:txBody>
          <a:bodyPr anchor="t">
            <a:noAutofit/>
          </a:bodyPr>
          <a:lstStyle/>
          <a:p>
            <a:pPr algn="l">
              <a:defRPr sz="1500" b="1">
                <a:solidFill>
                  <a:srgbClr val="454545"/>
                </a:solidFill>
                <a:latin typeface="Roboto"/>
                <a:ea typeface="Roboto"/>
                <a:cs typeface="Roboto"/>
              </a:defRPr>
            </a:pPr>
            <a:r>
              <a:rPr sz="1500" b="1">
                <a:solidFill>
                  <a:srgbClr val="454545"/>
                </a:solidFill>
                <a:latin typeface="Roboto"/>
                <a:ea typeface="Roboto"/>
                <a:cs typeface="Roboto"/>
              </a:rPr>
              <a:t>Sąd Okręgowy w Warszawie</a:t>
            </a:r>
          </a:p>
        </p:txBody>
      </p:sp>
      <p:sp>
        <p:nvSpPr>
          <p:cNvPr id="21" name="Prostokąt 20">
            <a:extLst>
              <a:ext uri="{FF2B5EF4-FFF2-40B4-BE49-F238E27FC236}">
                <a16:creationId xmlns:a16="http://schemas.microsoft.com/office/drawing/2014/main" id="{8674D915-091D-4BCA-955D-C72FDA9D4905}"/>
              </a:ext>
            </a:extLst>
          </p:cNvPr>
          <p:cNvSpPr>
            <a:spLocks noGrp="1"/>
          </p:cNvSpPr>
          <p:nvPr/>
        </p:nvSpPr>
        <p:spPr>
          <a:xfrm>
            <a:off x="1000125" y="5305425"/>
            <a:ext cx="10191750" cy="495300"/>
          </a:xfrm>
          <a:prstGeom prst="rect">
            <a:avLst/>
          </a:prstGeom>
          <a:noFill/>
          <a:ln w="0">
            <a:noFill/>
          </a:ln>
        </p:spPr>
        <p:txBody>
          <a:bodyPr anchor="t">
            <a:noAutofit/>
          </a:bodyPr>
          <a:lstStyle/>
          <a:p>
            <a:pPr algn="ctr">
              <a:defRPr sz="1875" b="1">
                <a:solidFill>
                  <a:srgbClr val="171717"/>
                </a:solidFill>
                <a:latin typeface="Roboto"/>
                <a:ea typeface="Roboto"/>
                <a:cs typeface="Roboto"/>
              </a:defRPr>
            </a:pPr>
            <a:r>
              <a:rPr sz="1875" b="1">
                <a:solidFill>
                  <a:srgbClr val="171717"/>
                </a:solidFill>
                <a:latin typeface="Roboto"/>
                <a:ea typeface="Roboto"/>
                <a:cs typeface="Roboto"/>
              </a:rPr>
              <a:t>Wniosek: mówimy o szerszej praktyce orzeczniczej, nie o czterech odosobnionych rozstrzygnięciach.</a:t>
            </a:r>
          </a:p>
        </p:txBody>
      </p:sp>
      <p:sp>
        <p:nvSpPr>
          <p:cNvPr id="22" name="Prostokąt 21">
            <a:extLst>
              <a:ext uri="{FF2B5EF4-FFF2-40B4-BE49-F238E27FC236}">
                <a16:creationId xmlns:a16="http://schemas.microsoft.com/office/drawing/2014/main" id="{ED403682-140D-4818-80A0-B9774D2E369D}"/>
              </a:ext>
            </a:extLst>
          </p:cNvPr>
          <p:cNvSpPr>
            <a:spLocks noGrp="1"/>
          </p:cNvSpPr>
          <p:nvPr/>
        </p:nvSpPr>
        <p:spPr>
          <a:xfrm>
            <a:off x="1238250" y="5886450"/>
            <a:ext cx="9715500" cy="285750"/>
          </a:xfrm>
          <a:prstGeom prst="rect">
            <a:avLst/>
          </a:prstGeom>
          <a:noFill/>
          <a:ln w="0">
            <a:noFill/>
          </a:ln>
        </p:spPr>
        <p:txBody>
          <a:bodyPr anchor="t">
            <a:noAutofit/>
          </a:bodyPr>
          <a:lstStyle/>
          <a:p>
            <a:pPr algn="ctr">
              <a:defRPr sz="1275" b="0">
                <a:solidFill>
                  <a:srgbClr val="777777"/>
                </a:solidFill>
                <a:latin typeface="Roboto"/>
                <a:ea typeface="Roboto"/>
                <a:cs typeface="Roboto"/>
              </a:defRPr>
            </a:pPr>
            <a:r>
              <a:rPr sz="1275" b="0">
                <a:solidFill>
                  <a:srgbClr val="777777"/>
                </a:solidFill>
                <a:latin typeface="Roboto"/>
                <a:ea typeface="Roboto"/>
                <a:cs typeface="Roboto"/>
              </a:rPr>
              <a:t>Każdy spór wymaga jednak odrębnej oceny podstawy prawnej, umowy i właściwej drogi procesowej.</a:t>
            </a:r>
          </a:p>
        </p:txBody>
      </p:sp>
      <p:sp>
        <p:nvSpPr>
          <p:cNvPr id="23" name="footer-band">
            <a:extLst>
              <a:ext uri="{FF2B5EF4-FFF2-40B4-BE49-F238E27FC236}">
                <a16:creationId xmlns:a16="http://schemas.microsoft.com/office/drawing/2014/main" id="{896B74DE-5F35-4B8F-9D6A-12B59509F4F0}"/>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24" name="Prostokąt 23">
            <a:extLst>
              <a:ext uri="{FF2B5EF4-FFF2-40B4-BE49-F238E27FC236}">
                <a16:creationId xmlns:a16="http://schemas.microsoft.com/office/drawing/2014/main" id="{0945295B-EADF-4C06-8F3D-E7733077653E}"/>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25" name="Prostokąt 24">
            <a:extLst>
              <a:ext uri="{FF2B5EF4-FFF2-40B4-BE49-F238E27FC236}">
                <a16:creationId xmlns:a16="http://schemas.microsoft.com/office/drawing/2014/main" id="{1BC44E6C-0159-42F1-8308-499F22902C2D}"/>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26" name="footer-accent">
            <a:extLst>
              <a:ext uri="{FF2B5EF4-FFF2-40B4-BE49-F238E27FC236}">
                <a16:creationId xmlns:a16="http://schemas.microsoft.com/office/drawing/2014/main" id="{7BBD67C1-6448-4D39-8298-693D7534EE91}"/>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27" name="Prostokąt 26">
            <a:extLst>
              <a:ext uri="{FF2B5EF4-FFF2-40B4-BE49-F238E27FC236}">
                <a16:creationId xmlns:a16="http://schemas.microsoft.com/office/drawing/2014/main" id="{99FA307D-A20B-4571-A1BF-30DD3487616D}"/>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09</a:t>
            </a:r>
          </a:p>
        </p:txBody>
      </p:sp>
    </p:spTree>
    <p:extLst>
      <p:ext uri="{BB962C8B-B14F-4D97-AF65-F5344CB8AC3E}">
        <p14:creationId xmlns:p14="http://schemas.microsoft.com/office/powerpoint/2010/main" val="611555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ditions-panel">
            <a:extLst>
              <a:ext uri="{FF2B5EF4-FFF2-40B4-BE49-F238E27FC236}">
                <a16:creationId xmlns:a16="http://schemas.microsoft.com/office/drawing/2014/main" id="{3776572A-477C-40D1-AA02-6693B3871276}"/>
              </a:ext>
            </a:extLst>
          </p:cNvPr>
          <p:cNvSpPr>
            <a:spLocks noGrp="1"/>
          </p:cNvSpPr>
          <p:nvPr/>
        </p:nvSpPr>
        <p:spPr>
          <a:xfrm>
            <a:off x="0" y="0"/>
            <a:ext cx="7143750" cy="6477000"/>
          </a:xfrm>
          <a:prstGeom prst="rect">
            <a:avLst/>
          </a:prstGeom>
          <a:solidFill>
            <a:srgbClr val="FFFFFF"/>
          </a:solidFill>
          <a:ln w="0">
            <a:noFill/>
          </a:ln>
        </p:spPr>
        <p:txBody>
          <a:bodyPr/>
          <a:lstStyle/>
          <a:p>
            <a:endParaRPr lang="pl-PL"/>
          </a:p>
        </p:txBody>
      </p:sp>
      <p:sp>
        <p:nvSpPr>
          <p:cNvPr id="2" name="Prostokąt 1">
            <a:extLst>
              <a:ext uri="{FF2B5EF4-FFF2-40B4-BE49-F238E27FC236}">
                <a16:creationId xmlns:a16="http://schemas.microsoft.com/office/drawing/2014/main" id="{CE224BA4-A3FE-41A2-B000-82430D23DA0B}"/>
              </a:ext>
            </a:extLst>
          </p:cNvPr>
          <p:cNvSpPr>
            <a:spLocks noGrp="1"/>
          </p:cNvSpPr>
          <p:nvPr/>
        </p:nvSpPr>
        <p:spPr>
          <a:xfrm>
            <a:off x="590550" y="457200"/>
            <a:ext cx="5905500" cy="838200"/>
          </a:xfrm>
          <a:prstGeom prst="rect">
            <a:avLst/>
          </a:prstGeom>
          <a:noFill/>
          <a:ln w="0">
            <a:noFill/>
          </a:ln>
        </p:spPr>
        <p:txBody>
          <a:bodyPr anchor="t">
            <a:noAutofit/>
          </a:bodyPr>
          <a:lstStyle/>
          <a:p>
            <a:pPr algn="l">
              <a:defRPr sz="2775" b="1">
                <a:solidFill>
                  <a:srgbClr val="171717"/>
                </a:solidFill>
                <a:latin typeface="Roboto"/>
                <a:ea typeface="Roboto"/>
                <a:cs typeface="Roboto"/>
              </a:defRPr>
            </a:pPr>
            <a:r>
              <a:rPr sz="2775" b="1">
                <a:solidFill>
                  <a:srgbClr val="171717"/>
                </a:solidFill>
                <a:latin typeface="Roboto"/>
                <a:ea typeface="Roboto"/>
                <a:cs typeface="Roboto"/>
              </a:rPr>
              <a:t>Kiedy ograniczenie może być dopuszczalne</a:t>
            </a:r>
          </a:p>
        </p:txBody>
      </p:sp>
      <p:sp>
        <p:nvSpPr>
          <p:cNvPr id="3" name="conditions-rule">
            <a:extLst>
              <a:ext uri="{FF2B5EF4-FFF2-40B4-BE49-F238E27FC236}">
                <a16:creationId xmlns:a16="http://schemas.microsoft.com/office/drawing/2014/main" id="{55B372A8-172E-4F40-9940-CAAA45EB9452}"/>
              </a:ext>
            </a:extLst>
          </p:cNvPr>
          <p:cNvSpPr>
            <a:spLocks noGrp="1"/>
          </p:cNvSpPr>
          <p:nvPr/>
        </p:nvSpPr>
        <p:spPr>
          <a:xfrm>
            <a:off x="590550" y="1314450"/>
            <a:ext cx="1104900" cy="66675"/>
          </a:xfrm>
          <a:prstGeom prst="rect">
            <a:avLst/>
          </a:prstGeom>
          <a:solidFill>
            <a:srgbClr val="F4C514"/>
          </a:solidFill>
          <a:ln w="0">
            <a:noFill/>
          </a:ln>
        </p:spPr>
        <p:txBody>
          <a:bodyPr/>
          <a:lstStyle/>
          <a:p>
            <a:endParaRPr lang="pl-PL"/>
          </a:p>
        </p:txBody>
      </p:sp>
      <p:sp>
        <p:nvSpPr>
          <p:cNvPr id="4" name="Prostokąt 3">
            <a:extLst>
              <a:ext uri="{FF2B5EF4-FFF2-40B4-BE49-F238E27FC236}">
                <a16:creationId xmlns:a16="http://schemas.microsoft.com/office/drawing/2014/main" id="{85D9340C-FECC-4D7F-B6F8-7A75201C4785}"/>
              </a:ext>
            </a:extLst>
          </p:cNvPr>
          <p:cNvSpPr>
            <a:spLocks noGrp="1"/>
          </p:cNvSpPr>
          <p:nvPr/>
        </p:nvSpPr>
        <p:spPr>
          <a:xfrm>
            <a:off x="666750" y="1781175"/>
            <a:ext cx="666750" cy="419100"/>
          </a:xfrm>
          <a:prstGeom prst="rect">
            <a:avLst/>
          </a:prstGeom>
          <a:noFill/>
          <a:ln w="0">
            <a:noFill/>
          </a:ln>
        </p:spPr>
        <p:txBody>
          <a:bodyPr anchor="t">
            <a:noAutofit/>
          </a:bodyPr>
          <a:lstStyle/>
          <a:p>
            <a:pPr algn="l">
              <a:defRPr sz="2325" b="1">
                <a:solidFill>
                  <a:srgbClr val="F4C514"/>
                </a:solidFill>
                <a:latin typeface="Roboto"/>
                <a:ea typeface="Roboto"/>
                <a:cs typeface="Roboto"/>
              </a:defRPr>
            </a:pPr>
            <a:r>
              <a:rPr sz="2325" b="1">
                <a:solidFill>
                  <a:srgbClr val="F4C514"/>
                </a:solidFill>
                <a:latin typeface="Roboto"/>
                <a:ea typeface="Roboto"/>
                <a:cs typeface="Roboto"/>
              </a:rPr>
              <a:t>01</a:t>
            </a:r>
          </a:p>
        </p:txBody>
      </p:sp>
      <p:sp>
        <p:nvSpPr>
          <p:cNvPr id="5" name="Prostokąt 4">
            <a:extLst>
              <a:ext uri="{FF2B5EF4-FFF2-40B4-BE49-F238E27FC236}">
                <a16:creationId xmlns:a16="http://schemas.microsoft.com/office/drawing/2014/main" id="{3E7C767C-6842-463E-ABC7-7207F4F8C01B}"/>
              </a:ext>
            </a:extLst>
          </p:cNvPr>
          <p:cNvSpPr>
            <a:spLocks noGrp="1"/>
          </p:cNvSpPr>
          <p:nvPr/>
        </p:nvSpPr>
        <p:spPr>
          <a:xfrm>
            <a:off x="1428750" y="1800225"/>
            <a:ext cx="5095875" cy="561975"/>
          </a:xfrm>
          <a:prstGeom prst="rect">
            <a:avLst/>
          </a:prstGeom>
          <a:noFill/>
          <a:ln w="0">
            <a:noFill/>
          </a:ln>
        </p:spPr>
        <p:txBody>
          <a:bodyPr anchor="t">
            <a:noAutofit/>
          </a:bodyPr>
          <a:lstStyle/>
          <a:p>
            <a:pPr algn="l">
              <a:defRPr sz="1875" b="1">
                <a:solidFill>
                  <a:srgbClr val="171717"/>
                </a:solidFill>
                <a:latin typeface="Roboto"/>
                <a:ea typeface="Roboto"/>
                <a:cs typeface="Roboto"/>
              </a:defRPr>
            </a:pPr>
            <a:r>
              <a:rPr sz="1875" b="1">
                <a:solidFill>
                  <a:srgbClr val="171717"/>
                </a:solidFill>
                <a:latin typeface="Roboto"/>
                <a:ea typeface="Roboto"/>
                <a:cs typeface="Roboto"/>
              </a:rPr>
              <a:t>Drastyczne zagrożenie równowagi budżetowej</a:t>
            </a:r>
          </a:p>
        </p:txBody>
      </p:sp>
      <p:sp>
        <p:nvSpPr>
          <p:cNvPr id="6" name="conditions-sep-0">
            <a:extLst>
              <a:ext uri="{FF2B5EF4-FFF2-40B4-BE49-F238E27FC236}">
                <a16:creationId xmlns:a16="http://schemas.microsoft.com/office/drawing/2014/main" id="{7C7ED59A-0083-49F6-82A9-C79F1C95B34D}"/>
              </a:ext>
            </a:extLst>
          </p:cNvPr>
          <p:cNvSpPr>
            <a:spLocks noGrp="1"/>
          </p:cNvSpPr>
          <p:nvPr/>
        </p:nvSpPr>
        <p:spPr>
          <a:xfrm>
            <a:off x="1428750" y="2438400"/>
            <a:ext cx="5095875" cy="9525"/>
          </a:xfrm>
          <a:prstGeom prst="rect">
            <a:avLst/>
          </a:prstGeom>
          <a:solidFill>
            <a:srgbClr val="EFEFEF"/>
          </a:solidFill>
          <a:ln w="0">
            <a:noFill/>
          </a:ln>
        </p:spPr>
        <p:txBody>
          <a:bodyPr/>
          <a:lstStyle/>
          <a:p>
            <a:endParaRPr lang="pl-PL"/>
          </a:p>
        </p:txBody>
      </p:sp>
      <p:sp>
        <p:nvSpPr>
          <p:cNvPr id="7" name="Prostokąt 6">
            <a:extLst>
              <a:ext uri="{FF2B5EF4-FFF2-40B4-BE49-F238E27FC236}">
                <a16:creationId xmlns:a16="http://schemas.microsoft.com/office/drawing/2014/main" id="{3429BF7F-9F3A-40E4-8556-5D40BAE9DFD2}"/>
              </a:ext>
            </a:extLst>
          </p:cNvPr>
          <p:cNvSpPr>
            <a:spLocks noGrp="1"/>
          </p:cNvSpPr>
          <p:nvPr/>
        </p:nvSpPr>
        <p:spPr>
          <a:xfrm>
            <a:off x="666750" y="2647950"/>
            <a:ext cx="666750" cy="419100"/>
          </a:xfrm>
          <a:prstGeom prst="rect">
            <a:avLst/>
          </a:prstGeom>
          <a:noFill/>
          <a:ln w="0">
            <a:noFill/>
          </a:ln>
        </p:spPr>
        <p:txBody>
          <a:bodyPr anchor="t">
            <a:noAutofit/>
          </a:bodyPr>
          <a:lstStyle/>
          <a:p>
            <a:pPr algn="l">
              <a:defRPr sz="2325" b="1">
                <a:solidFill>
                  <a:srgbClr val="F4C514"/>
                </a:solidFill>
                <a:latin typeface="Roboto"/>
                <a:ea typeface="Roboto"/>
                <a:cs typeface="Roboto"/>
              </a:defRPr>
            </a:pPr>
            <a:r>
              <a:rPr sz="2325" b="1">
                <a:solidFill>
                  <a:srgbClr val="F4C514"/>
                </a:solidFill>
                <a:latin typeface="Roboto"/>
                <a:ea typeface="Roboto"/>
                <a:cs typeface="Roboto"/>
              </a:rPr>
              <a:t>02</a:t>
            </a:r>
          </a:p>
        </p:txBody>
      </p:sp>
      <p:sp>
        <p:nvSpPr>
          <p:cNvPr id="8" name="Prostokąt 7">
            <a:extLst>
              <a:ext uri="{FF2B5EF4-FFF2-40B4-BE49-F238E27FC236}">
                <a16:creationId xmlns:a16="http://schemas.microsoft.com/office/drawing/2014/main" id="{1AD889ED-E78D-4133-BA8D-AA2975ECEDFB}"/>
              </a:ext>
            </a:extLst>
          </p:cNvPr>
          <p:cNvSpPr>
            <a:spLocks noGrp="1"/>
          </p:cNvSpPr>
          <p:nvPr/>
        </p:nvSpPr>
        <p:spPr>
          <a:xfrm>
            <a:off x="1428750" y="2667000"/>
            <a:ext cx="5095875" cy="561975"/>
          </a:xfrm>
          <a:prstGeom prst="rect">
            <a:avLst/>
          </a:prstGeom>
          <a:noFill/>
          <a:ln w="0">
            <a:noFill/>
          </a:ln>
        </p:spPr>
        <p:txBody>
          <a:bodyPr anchor="t">
            <a:noAutofit/>
          </a:bodyPr>
          <a:lstStyle/>
          <a:p>
            <a:pPr algn="l">
              <a:defRPr sz="1875" b="1">
                <a:solidFill>
                  <a:srgbClr val="171717"/>
                </a:solidFill>
                <a:latin typeface="Roboto"/>
                <a:ea typeface="Roboto"/>
                <a:cs typeface="Roboto"/>
              </a:defRPr>
            </a:pPr>
            <a:r>
              <a:rPr sz="1875" b="1">
                <a:solidFill>
                  <a:srgbClr val="171717"/>
                </a:solidFill>
                <a:latin typeface="Roboto"/>
                <a:ea typeface="Roboto"/>
                <a:cs typeface="Roboto"/>
              </a:rPr>
              <a:t>Rozwiązanie rzeczywiście incydentalne</a:t>
            </a:r>
          </a:p>
        </p:txBody>
      </p:sp>
      <p:sp>
        <p:nvSpPr>
          <p:cNvPr id="9" name="conditions-sep-1">
            <a:extLst>
              <a:ext uri="{FF2B5EF4-FFF2-40B4-BE49-F238E27FC236}">
                <a16:creationId xmlns:a16="http://schemas.microsoft.com/office/drawing/2014/main" id="{8BAEF426-D6EB-47A7-9C54-19A35285A1DD}"/>
              </a:ext>
            </a:extLst>
          </p:cNvPr>
          <p:cNvSpPr>
            <a:spLocks noGrp="1"/>
          </p:cNvSpPr>
          <p:nvPr/>
        </p:nvSpPr>
        <p:spPr>
          <a:xfrm>
            <a:off x="1428750" y="3305175"/>
            <a:ext cx="5095875" cy="9525"/>
          </a:xfrm>
          <a:prstGeom prst="rect">
            <a:avLst/>
          </a:prstGeom>
          <a:solidFill>
            <a:srgbClr val="EFEFEF"/>
          </a:solidFill>
          <a:ln w="0">
            <a:noFill/>
          </a:ln>
        </p:spPr>
        <p:txBody>
          <a:bodyPr/>
          <a:lstStyle/>
          <a:p>
            <a:endParaRPr lang="pl-PL"/>
          </a:p>
        </p:txBody>
      </p:sp>
      <p:sp>
        <p:nvSpPr>
          <p:cNvPr id="10" name="Prostokąt 9">
            <a:extLst>
              <a:ext uri="{FF2B5EF4-FFF2-40B4-BE49-F238E27FC236}">
                <a16:creationId xmlns:a16="http://schemas.microsoft.com/office/drawing/2014/main" id="{5707163B-AE52-4A32-A6DA-33D3BCFDFF72}"/>
              </a:ext>
            </a:extLst>
          </p:cNvPr>
          <p:cNvSpPr>
            <a:spLocks noGrp="1"/>
          </p:cNvSpPr>
          <p:nvPr/>
        </p:nvSpPr>
        <p:spPr>
          <a:xfrm>
            <a:off x="666750" y="3514725"/>
            <a:ext cx="666750" cy="419100"/>
          </a:xfrm>
          <a:prstGeom prst="rect">
            <a:avLst/>
          </a:prstGeom>
          <a:noFill/>
          <a:ln w="0">
            <a:noFill/>
          </a:ln>
        </p:spPr>
        <p:txBody>
          <a:bodyPr anchor="t">
            <a:noAutofit/>
          </a:bodyPr>
          <a:lstStyle/>
          <a:p>
            <a:pPr algn="l">
              <a:defRPr sz="2325" b="1">
                <a:solidFill>
                  <a:srgbClr val="F4C514"/>
                </a:solidFill>
                <a:latin typeface="Roboto"/>
                <a:ea typeface="Roboto"/>
                <a:cs typeface="Roboto"/>
              </a:defRPr>
            </a:pPr>
            <a:r>
              <a:rPr sz="2325" b="1">
                <a:solidFill>
                  <a:srgbClr val="F4C514"/>
                </a:solidFill>
                <a:latin typeface="Roboto"/>
                <a:ea typeface="Roboto"/>
                <a:cs typeface="Roboto"/>
              </a:rPr>
              <a:t>03</a:t>
            </a:r>
          </a:p>
        </p:txBody>
      </p:sp>
      <p:sp>
        <p:nvSpPr>
          <p:cNvPr id="11" name="Prostokąt 10">
            <a:extLst>
              <a:ext uri="{FF2B5EF4-FFF2-40B4-BE49-F238E27FC236}">
                <a16:creationId xmlns:a16="http://schemas.microsoft.com/office/drawing/2014/main" id="{80FBE7A3-5062-4925-A298-94B616B431E9}"/>
              </a:ext>
            </a:extLst>
          </p:cNvPr>
          <p:cNvSpPr>
            <a:spLocks noGrp="1"/>
          </p:cNvSpPr>
          <p:nvPr/>
        </p:nvSpPr>
        <p:spPr>
          <a:xfrm>
            <a:off x="1428750" y="3533775"/>
            <a:ext cx="5095875" cy="561975"/>
          </a:xfrm>
          <a:prstGeom prst="rect">
            <a:avLst/>
          </a:prstGeom>
          <a:noFill/>
          <a:ln w="0">
            <a:noFill/>
          </a:ln>
        </p:spPr>
        <p:txBody>
          <a:bodyPr anchor="t">
            <a:noAutofit/>
          </a:bodyPr>
          <a:lstStyle/>
          <a:p>
            <a:pPr algn="l">
              <a:defRPr sz="1875" b="1">
                <a:solidFill>
                  <a:srgbClr val="171717"/>
                </a:solidFill>
                <a:latin typeface="Roboto"/>
                <a:ea typeface="Roboto"/>
                <a:cs typeface="Roboto"/>
              </a:defRPr>
            </a:pPr>
            <a:r>
              <a:rPr sz="1875" b="1">
                <a:solidFill>
                  <a:srgbClr val="171717"/>
                </a:solidFill>
                <a:latin typeface="Roboto"/>
                <a:ea typeface="Roboto"/>
                <a:cs typeface="Roboto"/>
              </a:rPr>
              <a:t>Element szerszego programu oszczędnościowego</a:t>
            </a:r>
          </a:p>
        </p:txBody>
      </p:sp>
      <p:sp>
        <p:nvSpPr>
          <p:cNvPr id="12" name="conditions-sep-2">
            <a:extLst>
              <a:ext uri="{FF2B5EF4-FFF2-40B4-BE49-F238E27FC236}">
                <a16:creationId xmlns:a16="http://schemas.microsoft.com/office/drawing/2014/main" id="{BD946C5E-8095-4C96-BE83-860797D4C97F}"/>
              </a:ext>
            </a:extLst>
          </p:cNvPr>
          <p:cNvSpPr>
            <a:spLocks noGrp="1"/>
          </p:cNvSpPr>
          <p:nvPr/>
        </p:nvSpPr>
        <p:spPr>
          <a:xfrm>
            <a:off x="1428750" y="4171950"/>
            <a:ext cx="5095875" cy="9525"/>
          </a:xfrm>
          <a:prstGeom prst="rect">
            <a:avLst/>
          </a:prstGeom>
          <a:solidFill>
            <a:srgbClr val="EFEFEF"/>
          </a:solidFill>
          <a:ln w="0">
            <a:noFill/>
          </a:ln>
        </p:spPr>
        <p:txBody>
          <a:bodyPr/>
          <a:lstStyle/>
          <a:p>
            <a:endParaRPr lang="pl-PL"/>
          </a:p>
        </p:txBody>
      </p:sp>
      <p:sp>
        <p:nvSpPr>
          <p:cNvPr id="13" name="Prostokąt 12">
            <a:extLst>
              <a:ext uri="{FF2B5EF4-FFF2-40B4-BE49-F238E27FC236}">
                <a16:creationId xmlns:a16="http://schemas.microsoft.com/office/drawing/2014/main" id="{7FFBA34C-F7BB-4E11-96C0-85AA5BA0F09D}"/>
              </a:ext>
            </a:extLst>
          </p:cNvPr>
          <p:cNvSpPr>
            <a:spLocks noGrp="1"/>
          </p:cNvSpPr>
          <p:nvPr/>
        </p:nvSpPr>
        <p:spPr>
          <a:xfrm>
            <a:off x="666750" y="4381500"/>
            <a:ext cx="666750" cy="419100"/>
          </a:xfrm>
          <a:prstGeom prst="rect">
            <a:avLst/>
          </a:prstGeom>
          <a:noFill/>
          <a:ln w="0">
            <a:noFill/>
          </a:ln>
        </p:spPr>
        <p:txBody>
          <a:bodyPr anchor="t">
            <a:noAutofit/>
          </a:bodyPr>
          <a:lstStyle/>
          <a:p>
            <a:pPr algn="l">
              <a:defRPr sz="2325" b="1">
                <a:solidFill>
                  <a:srgbClr val="F4C514"/>
                </a:solidFill>
                <a:latin typeface="Roboto"/>
                <a:ea typeface="Roboto"/>
                <a:cs typeface="Roboto"/>
              </a:defRPr>
            </a:pPr>
            <a:r>
              <a:rPr sz="2325" b="1">
                <a:solidFill>
                  <a:srgbClr val="F4C514"/>
                </a:solidFill>
                <a:latin typeface="Roboto"/>
                <a:ea typeface="Roboto"/>
                <a:cs typeface="Roboto"/>
              </a:rPr>
              <a:t>04</a:t>
            </a:r>
          </a:p>
        </p:txBody>
      </p:sp>
      <p:sp>
        <p:nvSpPr>
          <p:cNvPr id="14" name="Prostokąt 13">
            <a:extLst>
              <a:ext uri="{FF2B5EF4-FFF2-40B4-BE49-F238E27FC236}">
                <a16:creationId xmlns:a16="http://schemas.microsoft.com/office/drawing/2014/main" id="{E991598B-EFFD-4391-98D2-78391DE42CA2}"/>
              </a:ext>
            </a:extLst>
          </p:cNvPr>
          <p:cNvSpPr>
            <a:spLocks noGrp="1"/>
          </p:cNvSpPr>
          <p:nvPr/>
        </p:nvSpPr>
        <p:spPr>
          <a:xfrm>
            <a:off x="1428750" y="4400550"/>
            <a:ext cx="5095875" cy="561975"/>
          </a:xfrm>
          <a:prstGeom prst="rect">
            <a:avLst/>
          </a:prstGeom>
          <a:noFill/>
          <a:ln w="0">
            <a:noFill/>
          </a:ln>
        </p:spPr>
        <p:txBody>
          <a:bodyPr anchor="t">
            <a:noAutofit/>
          </a:bodyPr>
          <a:lstStyle/>
          <a:p>
            <a:pPr algn="l">
              <a:defRPr sz="1875" b="1">
                <a:solidFill>
                  <a:srgbClr val="171717"/>
                </a:solidFill>
                <a:latin typeface="Roboto"/>
                <a:ea typeface="Roboto"/>
                <a:cs typeface="Roboto"/>
              </a:defRPr>
            </a:pPr>
            <a:r>
              <a:rPr sz="1875" b="1">
                <a:solidFill>
                  <a:srgbClr val="171717"/>
                </a:solidFill>
                <a:latin typeface="Roboto"/>
                <a:ea typeface="Roboto"/>
                <a:cs typeface="Roboto"/>
              </a:rPr>
              <a:t>Sprawiedliwe rozłożenie ciężaru między grupy</a:t>
            </a:r>
          </a:p>
        </p:txBody>
      </p:sp>
      <p:sp>
        <p:nvSpPr>
          <p:cNvPr id="15" name="Prostokąt 14">
            <a:extLst>
              <a:ext uri="{FF2B5EF4-FFF2-40B4-BE49-F238E27FC236}">
                <a16:creationId xmlns:a16="http://schemas.microsoft.com/office/drawing/2014/main" id="{6FB38324-2928-474C-872C-D8DF8665ACFB}"/>
              </a:ext>
            </a:extLst>
          </p:cNvPr>
          <p:cNvSpPr>
            <a:spLocks noGrp="1"/>
          </p:cNvSpPr>
          <p:nvPr/>
        </p:nvSpPr>
        <p:spPr>
          <a:xfrm>
            <a:off x="781050" y="5457825"/>
            <a:ext cx="5810250" cy="666750"/>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W spółkach komunalnych brakuje ponadto bezpośredniego związku z wydatkami budżetu państwa</a:t>
            </a:r>
          </a:p>
        </p:txBody>
      </p:sp>
      <p:pic>
        <p:nvPicPr>
          <p:cNvPr id="37" name="Obraz 36"/>
          <p:cNvPicPr>
            <a:picLocks noChangeAspect="1"/>
          </p:cNvPicPr>
          <p:nvPr/>
        </p:nvPicPr>
        <p:blipFill>
          <a:blip r:embed="rId3"/>
          <a:srcRect l="24022" r="24022"/>
          <a:stretch>
            <a:fillRect/>
          </a:stretch>
        </p:blipFill>
        <p:spPr>
          <a:xfrm>
            <a:off x="7143750" y="0"/>
            <a:ext cx="5048250" cy="6477000"/>
          </a:xfrm>
          <a:prstGeom prst="rect">
            <a:avLst/>
          </a:prstGeom>
        </p:spPr>
      </p:pic>
      <p:sp>
        <p:nvSpPr>
          <p:cNvPr id="17" name="footer-band">
            <a:extLst>
              <a:ext uri="{FF2B5EF4-FFF2-40B4-BE49-F238E27FC236}">
                <a16:creationId xmlns:a16="http://schemas.microsoft.com/office/drawing/2014/main" id="{0B0DB7E2-D949-444A-ABFE-BA31437023A2}"/>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18" name="Prostokąt 17">
            <a:extLst>
              <a:ext uri="{FF2B5EF4-FFF2-40B4-BE49-F238E27FC236}">
                <a16:creationId xmlns:a16="http://schemas.microsoft.com/office/drawing/2014/main" id="{C8E49AEC-77C6-48D4-B5B3-609B65BEFD17}"/>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19" name="Prostokąt 18">
            <a:extLst>
              <a:ext uri="{FF2B5EF4-FFF2-40B4-BE49-F238E27FC236}">
                <a16:creationId xmlns:a16="http://schemas.microsoft.com/office/drawing/2014/main" id="{5C98592C-C8CC-4217-93A7-BAE6DFFB588E}"/>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20" name="footer-accent">
            <a:extLst>
              <a:ext uri="{FF2B5EF4-FFF2-40B4-BE49-F238E27FC236}">
                <a16:creationId xmlns:a16="http://schemas.microsoft.com/office/drawing/2014/main" id="{39F8473C-B3FA-4293-8FDC-0983F2B42B63}"/>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21" name="Prostokąt 20">
            <a:extLst>
              <a:ext uri="{FF2B5EF4-FFF2-40B4-BE49-F238E27FC236}">
                <a16:creationId xmlns:a16="http://schemas.microsoft.com/office/drawing/2014/main" id="{BB2243FF-66AF-42B6-A0AA-1343FDB8F71E}"/>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10</a:t>
            </a:r>
          </a:p>
        </p:txBody>
      </p:sp>
    </p:spTree>
    <p:extLst>
      <p:ext uri="{BB962C8B-B14F-4D97-AF65-F5344CB8AC3E}">
        <p14:creationId xmlns:p14="http://schemas.microsoft.com/office/powerpoint/2010/main" val="2096234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E914F4C4-C504-4C14-81D1-BAF30238E840}"/>
              </a:ext>
            </a:extLst>
          </p:cNvPr>
          <p:cNvSpPr>
            <a:spLocks noGrp="1"/>
          </p:cNvSpPr>
          <p:nvPr/>
        </p:nvSpPr>
        <p:spPr>
          <a:xfrm>
            <a:off x="590550" y="400050"/>
            <a:ext cx="10287000" cy="685800"/>
          </a:xfrm>
          <a:prstGeom prst="rect">
            <a:avLst/>
          </a:prstGeom>
          <a:noFill/>
          <a:ln w="0">
            <a:noFill/>
          </a:ln>
        </p:spPr>
        <p:txBody>
          <a:bodyPr anchor="t">
            <a:noAutofit/>
          </a:bodyPr>
          <a:lstStyle/>
          <a:p>
            <a:pPr algn="l">
              <a:defRPr sz="2700" b="1">
                <a:solidFill>
                  <a:srgbClr val="171717"/>
                </a:solidFill>
                <a:latin typeface="Roboto"/>
                <a:ea typeface="Roboto"/>
                <a:cs typeface="Roboto"/>
              </a:defRPr>
            </a:pPr>
            <a:r>
              <a:rPr sz="2700" b="1">
                <a:solidFill>
                  <a:srgbClr val="171717"/>
                </a:solidFill>
                <a:latin typeface="Roboto"/>
                <a:ea typeface="Roboto"/>
                <a:cs typeface="Roboto"/>
              </a:rPr>
              <a:t>Dług publiczny nie potwierdzał sytuacji wyjątkowej</a:t>
            </a:r>
          </a:p>
        </p:txBody>
      </p:sp>
      <p:sp>
        <p:nvSpPr>
          <p:cNvPr id="2" name="title-rule">
            <a:extLst>
              <a:ext uri="{FF2B5EF4-FFF2-40B4-BE49-F238E27FC236}">
                <a16:creationId xmlns:a16="http://schemas.microsoft.com/office/drawing/2014/main" id="{09975070-AD5D-49A6-9CAB-8EEEE78D3B1C}"/>
              </a:ext>
            </a:extLst>
          </p:cNvPr>
          <p:cNvSpPr>
            <a:spLocks noGrp="1"/>
          </p:cNvSpPr>
          <p:nvPr/>
        </p:nvSpPr>
        <p:spPr>
          <a:xfrm>
            <a:off x="590550" y="1104900"/>
            <a:ext cx="1104900" cy="66675"/>
          </a:xfrm>
          <a:prstGeom prst="rect">
            <a:avLst/>
          </a:prstGeom>
          <a:solidFill>
            <a:srgbClr val="F4C514"/>
          </a:solidFill>
          <a:ln w="0">
            <a:noFill/>
          </a:ln>
        </p:spPr>
        <p:txBody>
          <a:bodyPr/>
          <a:lstStyle/>
          <a:p>
            <a:endParaRPr lang="pl-PL"/>
          </a:p>
        </p:txBody>
      </p:sp>
      <p:sp>
        <p:nvSpPr>
          <p:cNvPr id="3" name="footer-band">
            <a:extLst>
              <a:ext uri="{FF2B5EF4-FFF2-40B4-BE49-F238E27FC236}">
                <a16:creationId xmlns:a16="http://schemas.microsoft.com/office/drawing/2014/main" id="{AF21A116-1D1D-4275-B162-0E270D8A5F53}"/>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4" name="Prostokąt 3">
            <a:extLst>
              <a:ext uri="{FF2B5EF4-FFF2-40B4-BE49-F238E27FC236}">
                <a16:creationId xmlns:a16="http://schemas.microsoft.com/office/drawing/2014/main" id="{03E9DF70-E636-434F-BF48-1AB1463B744C}"/>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5" name="Prostokąt 4">
            <a:extLst>
              <a:ext uri="{FF2B5EF4-FFF2-40B4-BE49-F238E27FC236}">
                <a16:creationId xmlns:a16="http://schemas.microsoft.com/office/drawing/2014/main" id="{C91111F8-993E-442B-98C8-E9792EFF7AD4}"/>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6" name="footer-accent">
            <a:extLst>
              <a:ext uri="{FF2B5EF4-FFF2-40B4-BE49-F238E27FC236}">
                <a16:creationId xmlns:a16="http://schemas.microsoft.com/office/drawing/2014/main" id="{F4E5211F-17E1-4BAA-8D23-9619E4DF9024}"/>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7" name="Prostokąt 6">
            <a:extLst>
              <a:ext uri="{FF2B5EF4-FFF2-40B4-BE49-F238E27FC236}">
                <a16:creationId xmlns:a16="http://schemas.microsoft.com/office/drawing/2014/main" id="{D4723B2D-239D-438A-9E7B-7D001F3A3DCF}"/>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11</a:t>
            </a:r>
          </a:p>
        </p:txBody>
      </p:sp>
      <p:graphicFrame>
        <p:nvGraphicFramePr>
          <p:cNvPr id="21" name="Chart"/>
          <p:cNvGraphicFramePr/>
          <p:nvPr/>
        </p:nvGraphicFramePr>
        <p:xfrm>
          <a:off x="685800" y="1571625"/>
          <a:ext cx="7524750" cy="4048125"/>
        </p:xfrm>
        <a:graphic>
          <a:graphicData uri="http://schemas.openxmlformats.org/drawingml/2006/chart">
            <c:chart xmlns:c="http://schemas.openxmlformats.org/drawingml/2006/chart" xmlns:r="http://schemas.openxmlformats.org/officeDocument/2006/relationships" r:id="rId3"/>
          </a:graphicData>
        </a:graphic>
      </p:graphicFrame>
      <p:sp>
        <p:nvSpPr>
          <p:cNvPr id="9" name="Prostokąt 8">
            <a:extLst>
              <a:ext uri="{FF2B5EF4-FFF2-40B4-BE49-F238E27FC236}">
                <a16:creationId xmlns:a16="http://schemas.microsoft.com/office/drawing/2014/main" id="{49C22BFF-0AC6-4674-940C-6DCA1F2B5FD3}"/>
              </a:ext>
            </a:extLst>
          </p:cNvPr>
          <p:cNvSpPr>
            <a:spLocks noGrp="1"/>
          </p:cNvSpPr>
          <p:nvPr/>
        </p:nvSpPr>
        <p:spPr>
          <a:xfrm>
            <a:off x="8810625" y="1676400"/>
            <a:ext cx="2095500" cy="762000"/>
          </a:xfrm>
          <a:prstGeom prst="rect">
            <a:avLst/>
          </a:prstGeom>
          <a:noFill/>
          <a:ln w="0">
            <a:noFill/>
          </a:ln>
        </p:spPr>
        <p:txBody>
          <a:bodyPr anchor="t">
            <a:noAutofit/>
          </a:bodyPr>
          <a:lstStyle/>
          <a:p>
            <a:pPr algn="ctr">
              <a:defRPr sz="4350" b="1">
                <a:solidFill>
                  <a:srgbClr val="F4C514"/>
                </a:solidFill>
                <a:latin typeface="Roboto"/>
                <a:ea typeface="Roboto"/>
                <a:cs typeface="Roboto"/>
              </a:defRPr>
            </a:pPr>
            <a:r>
              <a:rPr sz="4350" b="1">
                <a:solidFill>
                  <a:srgbClr val="F4C514"/>
                </a:solidFill>
                <a:latin typeface="Roboto"/>
                <a:ea typeface="Roboto"/>
                <a:cs typeface="Roboto"/>
              </a:rPr>
              <a:t>55%</a:t>
            </a:r>
          </a:p>
        </p:txBody>
      </p:sp>
      <p:sp>
        <p:nvSpPr>
          <p:cNvPr id="10" name="Prostokąt 9">
            <a:extLst>
              <a:ext uri="{FF2B5EF4-FFF2-40B4-BE49-F238E27FC236}">
                <a16:creationId xmlns:a16="http://schemas.microsoft.com/office/drawing/2014/main" id="{7B7BE6AD-ABD2-4AC0-BC7A-AF539B573389}"/>
              </a:ext>
            </a:extLst>
          </p:cNvPr>
          <p:cNvSpPr>
            <a:spLocks noGrp="1"/>
          </p:cNvSpPr>
          <p:nvPr/>
        </p:nvSpPr>
        <p:spPr>
          <a:xfrm>
            <a:off x="8667750" y="2457450"/>
            <a:ext cx="2381250" cy="723900"/>
          </a:xfrm>
          <a:prstGeom prst="rect">
            <a:avLst/>
          </a:prstGeom>
          <a:noFill/>
          <a:ln w="0">
            <a:noFill/>
          </a:ln>
        </p:spPr>
        <p:txBody>
          <a:bodyPr anchor="t">
            <a:noAutofit/>
          </a:bodyPr>
          <a:lstStyle/>
          <a:p>
            <a:pPr algn="ctr">
              <a:defRPr sz="1650" b="0">
                <a:solidFill>
                  <a:srgbClr val="454545"/>
                </a:solidFill>
                <a:latin typeface="Roboto"/>
                <a:ea typeface="Roboto"/>
                <a:cs typeface="Roboto"/>
              </a:defRPr>
            </a:pPr>
            <a:r>
              <a:rPr sz="1650" b="0">
                <a:solidFill>
                  <a:srgbClr val="454545"/>
                </a:solidFill>
                <a:latin typeface="Roboto"/>
                <a:ea typeface="Roboto"/>
                <a:cs typeface="Roboto"/>
              </a:rPr>
              <a:t>próg ostrożnościowy wskazywany w argumentacji TK</a:t>
            </a:r>
          </a:p>
        </p:txBody>
      </p:sp>
      <p:sp>
        <p:nvSpPr>
          <p:cNvPr id="11" name="threshold-rule">
            <a:extLst>
              <a:ext uri="{FF2B5EF4-FFF2-40B4-BE49-F238E27FC236}">
                <a16:creationId xmlns:a16="http://schemas.microsoft.com/office/drawing/2014/main" id="{D805DDB6-921F-4A7A-822D-8779526A92A4}"/>
              </a:ext>
            </a:extLst>
          </p:cNvPr>
          <p:cNvSpPr>
            <a:spLocks noGrp="1"/>
          </p:cNvSpPr>
          <p:nvPr/>
        </p:nvSpPr>
        <p:spPr>
          <a:xfrm>
            <a:off x="8724900" y="3524250"/>
            <a:ext cx="2286000" cy="47625"/>
          </a:xfrm>
          <a:prstGeom prst="rect">
            <a:avLst/>
          </a:prstGeom>
          <a:solidFill>
            <a:srgbClr val="F4C514"/>
          </a:solidFill>
          <a:ln w="0">
            <a:noFill/>
          </a:ln>
        </p:spPr>
        <p:txBody>
          <a:bodyPr/>
          <a:lstStyle/>
          <a:p>
            <a:endParaRPr lang="pl-PL"/>
          </a:p>
        </p:txBody>
      </p:sp>
      <p:sp>
        <p:nvSpPr>
          <p:cNvPr id="12" name="Prostokąt 11">
            <a:extLst>
              <a:ext uri="{FF2B5EF4-FFF2-40B4-BE49-F238E27FC236}">
                <a16:creationId xmlns:a16="http://schemas.microsoft.com/office/drawing/2014/main" id="{E8348272-820C-41C8-9F54-E37827EC5311}"/>
              </a:ext>
            </a:extLst>
          </p:cNvPr>
          <p:cNvSpPr>
            <a:spLocks noGrp="1"/>
          </p:cNvSpPr>
          <p:nvPr/>
        </p:nvSpPr>
        <p:spPr>
          <a:xfrm>
            <a:off x="8572500" y="3905250"/>
            <a:ext cx="2571750" cy="1219200"/>
          </a:xfrm>
          <a:prstGeom prst="rect">
            <a:avLst/>
          </a:prstGeom>
          <a:noFill/>
          <a:ln w="0">
            <a:noFill/>
          </a:ln>
        </p:spPr>
        <p:txBody>
          <a:bodyPr anchor="t">
            <a:noAutofit/>
          </a:bodyPr>
          <a:lstStyle/>
          <a:p>
            <a:pPr algn="ctr">
              <a:defRPr sz="2025" b="1">
                <a:solidFill>
                  <a:srgbClr val="171717"/>
                </a:solidFill>
                <a:latin typeface="Roboto"/>
                <a:ea typeface="Roboto"/>
                <a:cs typeface="Roboto"/>
              </a:defRPr>
            </a:pPr>
            <a:r>
              <a:rPr sz="2025" b="1">
                <a:solidFill>
                  <a:srgbClr val="171717"/>
                </a:solidFill>
                <a:latin typeface="Roboto"/>
                <a:ea typeface="Roboto"/>
                <a:cs typeface="Roboto"/>
              </a:rPr>
              <a:t>W latach 2019–2022 wskaźnik pozostawał wyraźnie poniżej poziomu z 2011 r.</a:t>
            </a:r>
          </a:p>
        </p:txBody>
      </p:sp>
      <p:sp>
        <p:nvSpPr>
          <p:cNvPr id="13" name="Prostokąt 12">
            <a:extLst>
              <a:ext uri="{FF2B5EF4-FFF2-40B4-BE49-F238E27FC236}">
                <a16:creationId xmlns:a16="http://schemas.microsoft.com/office/drawing/2014/main" id="{2D1068EE-922E-4694-B919-45F4DA32E344}"/>
              </a:ext>
            </a:extLst>
          </p:cNvPr>
          <p:cNvSpPr>
            <a:spLocks noGrp="1"/>
          </p:cNvSpPr>
          <p:nvPr/>
        </p:nvSpPr>
        <p:spPr>
          <a:xfrm>
            <a:off x="857250" y="5829300"/>
            <a:ext cx="7096125" cy="266700"/>
          </a:xfrm>
          <a:prstGeom prst="rect">
            <a:avLst/>
          </a:prstGeom>
          <a:noFill/>
          <a:ln w="0">
            <a:noFill/>
          </a:ln>
        </p:spPr>
        <p:txBody>
          <a:bodyPr anchor="t">
            <a:noAutofit/>
          </a:bodyPr>
          <a:lstStyle/>
          <a:p>
            <a:pPr algn="ctr">
              <a:defRPr sz="1200" b="0">
                <a:solidFill>
                  <a:srgbClr val="777777"/>
                </a:solidFill>
                <a:latin typeface="Roboto"/>
                <a:ea typeface="Roboto"/>
                <a:cs typeface="Roboto"/>
              </a:defRPr>
            </a:pPr>
            <a:r>
              <a:rPr sz="1200" b="0">
                <a:solidFill>
                  <a:srgbClr val="777777"/>
                </a:solidFill>
                <a:latin typeface="Roboto"/>
                <a:ea typeface="Roboto"/>
                <a:cs typeface="Roboto"/>
              </a:rPr>
              <a:t>Wartości według krajowej metodologii państwowego długu publicznego</a:t>
            </a:r>
          </a:p>
        </p:txBody>
      </p:sp>
    </p:spTree>
    <p:extLst>
      <p:ext uri="{BB962C8B-B14F-4D97-AF65-F5344CB8AC3E}">
        <p14:creationId xmlns:p14="http://schemas.microsoft.com/office/powerpoint/2010/main" val="2133282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braz 17"/>
          <p:cNvPicPr>
            <a:picLocks noChangeAspect="1"/>
          </p:cNvPicPr>
          <p:nvPr/>
        </p:nvPicPr>
        <p:blipFill>
          <a:blip r:embed="rId3"/>
          <a:srcRect t="18685" b="18685"/>
          <a:stretch>
            <a:fillRect/>
          </a:stretch>
        </p:blipFill>
        <p:spPr>
          <a:xfrm>
            <a:off x="0" y="0"/>
            <a:ext cx="4476750" cy="6477000"/>
          </a:xfrm>
          <a:prstGeom prst="rect">
            <a:avLst/>
          </a:prstGeom>
        </p:spPr>
      </p:pic>
      <p:sp>
        <p:nvSpPr>
          <p:cNvPr id="2" name="limits-panel">
            <a:extLst>
              <a:ext uri="{FF2B5EF4-FFF2-40B4-BE49-F238E27FC236}">
                <a16:creationId xmlns:a16="http://schemas.microsoft.com/office/drawing/2014/main" id="{C59DF08E-B040-455B-8119-3966AC1552AE}"/>
              </a:ext>
            </a:extLst>
          </p:cNvPr>
          <p:cNvSpPr>
            <a:spLocks noGrp="1"/>
          </p:cNvSpPr>
          <p:nvPr/>
        </p:nvSpPr>
        <p:spPr>
          <a:xfrm>
            <a:off x="4476750" y="0"/>
            <a:ext cx="7715250" cy="6477000"/>
          </a:xfrm>
          <a:prstGeom prst="rect">
            <a:avLst/>
          </a:prstGeom>
          <a:solidFill>
            <a:srgbClr val="454545"/>
          </a:solidFill>
          <a:ln w="0">
            <a:noFill/>
          </a:ln>
        </p:spPr>
        <p:txBody>
          <a:bodyPr/>
          <a:lstStyle/>
          <a:p>
            <a:endParaRPr lang="pl-PL"/>
          </a:p>
        </p:txBody>
      </p:sp>
      <p:sp>
        <p:nvSpPr>
          <p:cNvPr id="3" name="Prostokąt 2">
            <a:extLst>
              <a:ext uri="{FF2B5EF4-FFF2-40B4-BE49-F238E27FC236}">
                <a16:creationId xmlns:a16="http://schemas.microsoft.com/office/drawing/2014/main" id="{52FED60D-2EE0-42EF-BA40-C9F50B8AF837}"/>
              </a:ext>
            </a:extLst>
          </p:cNvPr>
          <p:cNvSpPr>
            <a:spLocks noGrp="1"/>
          </p:cNvSpPr>
          <p:nvPr/>
        </p:nvSpPr>
        <p:spPr>
          <a:xfrm>
            <a:off x="5048250" y="447675"/>
            <a:ext cx="6381750" cy="876300"/>
          </a:xfrm>
          <a:prstGeom prst="rect">
            <a:avLst/>
          </a:prstGeom>
          <a:noFill/>
          <a:ln w="0">
            <a:noFill/>
          </a:ln>
        </p:spPr>
        <p:txBody>
          <a:bodyPr anchor="t">
            <a:noAutofit/>
          </a:bodyPr>
          <a:lstStyle/>
          <a:p>
            <a:pPr algn="l">
              <a:defRPr sz="2700" b="1">
                <a:solidFill>
                  <a:srgbClr val="FFFFFF"/>
                </a:solidFill>
                <a:latin typeface="Roboto"/>
                <a:ea typeface="Roboto"/>
                <a:cs typeface="Roboto"/>
              </a:defRPr>
            </a:pPr>
            <a:r>
              <a:rPr sz="2700" b="1">
                <a:solidFill>
                  <a:srgbClr val="FFFFFF"/>
                </a:solidFill>
                <a:latin typeface="Roboto"/>
                <a:ea typeface="Roboto"/>
                <a:cs typeface="Roboto"/>
              </a:rPr>
              <a:t>W tym samym czasie inne limity wzrosły o 60%</a:t>
            </a:r>
          </a:p>
        </p:txBody>
      </p:sp>
      <p:sp>
        <p:nvSpPr>
          <p:cNvPr id="4" name="limits-rule">
            <a:extLst>
              <a:ext uri="{FF2B5EF4-FFF2-40B4-BE49-F238E27FC236}">
                <a16:creationId xmlns:a16="http://schemas.microsoft.com/office/drawing/2014/main" id="{FF259370-80B6-414C-84C5-72C3A8EAD9D3}"/>
              </a:ext>
            </a:extLst>
          </p:cNvPr>
          <p:cNvSpPr>
            <a:spLocks noGrp="1"/>
          </p:cNvSpPr>
          <p:nvPr/>
        </p:nvSpPr>
        <p:spPr>
          <a:xfrm>
            <a:off x="5048250" y="1371600"/>
            <a:ext cx="1104900" cy="66675"/>
          </a:xfrm>
          <a:prstGeom prst="rect">
            <a:avLst/>
          </a:prstGeom>
          <a:solidFill>
            <a:srgbClr val="F4C514"/>
          </a:solidFill>
          <a:ln w="0">
            <a:noFill/>
          </a:ln>
        </p:spPr>
        <p:txBody>
          <a:bodyPr/>
          <a:lstStyle/>
          <a:p>
            <a:endParaRPr lang="pl-PL"/>
          </a:p>
        </p:txBody>
      </p:sp>
      <p:sp>
        <p:nvSpPr>
          <p:cNvPr id="5" name="Prostokąt 4">
            <a:extLst>
              <a:ext uri="{FF2B5EF4-FFF2-40B4-BE49-F238E27FC236}">
                <a16:creationId xmlns:a16="http://schemas.microsoft.com/office/drawing/2014/main" id="{B42EBDCA-2E44-42C5-AC52-F21ACAEA599E}"/>
              </a:ext>
            </a:extLst>
          </p:cNvPr>
          <p:cNvSpPr>
            <a:spLocks noGrp="1"/>
          </p:cNvSpPr>
          <p:nvPr/>
        </p:nvSpPr>
        <p:spPr>
          <a:xfrm>
            <a:off x="5143500" y="1924050"/>
            <a:ext cx="2000250" cy="781050"/>
          </a:xfrm>
          <a:prstGeom prst="rect">
            <a:avLst/>
          </a:prstGeom>
          <a:noFill/>
          <a:ln w="0">
            <a:noFill/>
          </a:ln>
        </p:spPr>
        <p:txBody>
          <a:bodyPr anchor="t">
            <a:noAutofit/>
          </a:bodyPr>
          <a:lstStyle/>
          <a:p>
            <a:pPr algn="l">
              <a:defRPr sz="4650" b="1">
                <a:solidFill>
                  <a:srgbClr val="F4C514"/>
                </a:solidFill>
                <a:latin typeface="Roboto"/>
                <a:ea typeface="Roboto"/>
                <a:cs typeface="Roboto"/>
              </a:defRPr>
            </a:pPr>
            <a:r>
              <a:rPr sz="4650" b="1">
                <a:solidFill>
                  <a:srgbClr val="F4C514"/>
                </a:solidFill>
                <a:latin typeface="Roboto"/>
                <a:ea typeface="Roboto"/>
                <a:cs typeface="Roboto"/>
              </a:rPr>
              <a:t>7×</a:t>
            </a:r>
          </a:p>
        </p:txBody>
      </p:sp>
      <p:sp>
        <p:nvSpPr>
          <p:cNvPr id="6" name="Prostokąt 5">
            <a:extLst>
              <a:ext uri="{FF2B5EF4-FFF2-40B4-BE49-F238E27FC236}">
                <a16:creationId xmlns:a16="http://schemas.microsoft.com/office/drawing/2014/main" id="{6F743231-76C3-4F38-93E5-C8E2590736A7}"/>
              </a:ext>
            </a:extLst>
          </p:cNvPr>
          <p:cNvSpPr>
            <a:spLocks noGrp="1"/>
          </p:cNvSpPr>
          <p:nvPr/>
        </p:nvSpPr>
        <p:spPr>
          <a:xfrm>
            <a:off x="7686675" y="1924050"/>
            <a:ext cx="2857500" cy="781050"/>
          </a:xfrm>
          <a:prstGeom prst="rect">
            <a:avLst/>
          </a:prstGeom>
          <a:noFill/>
          <a:ln w="0">
            <a:noFill/>
          </a:ln>
        </p:spPr>
        <p:txBody>
          <a:bodyPr anchor="t">
            <a:noAutofit/>
          </a:bodyPr>
          <a:lstStyle/>
          <a:p>
            <a:pPr algn="l">
              <a:defRPr sz="4650" b="1">
                <a:solidFill>
                  <a:srgbClr val="FFFFFF"/>
                </a:solidFill>
                <a:latin typeface="Roboto"/>
                <a:ea typeface="Roboto"/>
                <a:cs typeface="Roboto"/>
              </a:defRPr>
            </a:pPr>
            <a:r>
              <a:rPr sz="4650" b="1">
                <a:solidFill>
                  <a:srgbClr val="FFFFFF"/>
                </a:solidFill>
                <a:latin typeface="Roboto"/>
                <a:ea typeface="Roboto"/>
                <a:cs typeface="Roboto"/>
              </a:rPr>
              <a:t>11,2×</a:t>
            </a:r>
          </a:p>
        </p:txBody>
      </p:sp>
      <p:sp>
        <p:nvSpPr>
          <p:cNvPr id="7" name="Prostokąt 6">
            <a:extLst>
              <a:ext uri="{FF2B5EF4-FFF2-40B4-BE49-F238E27FC236}">
                <a16:creationId xmlns:a16="http://schemas.microsoft.com/office/drawing/2014/main" id="{9A354D41-A42C-473C-9967-5AA280A9EEF0}"/>
              </a:ext>
            </a:extLst>
          </p:cNvPr>
          <p:cNvSpPr>
            <a:spLocks noGrp="1"/>
          </p:cNvSpPr>
          <p:nvPr/>
        </p:nvSpPr>
        <p:spPr>
          <a:xfrm>
            <a:off x="5143500" y="2724150"/>
            <a:ext cx="5476875" cy="647700"/>
          </a:xfrm>
          <a:prstGeom prst="rect">
            <a:avLst/>
          </a:prstGeom>
          <a:noFill/>
          <a:ln w="0">
            <a:noFill/>
          </a:ln>
        </p:spPr>
        <p:txBody>
          <a:bodyPr anchor="t">
            <a:noAutofit/>
          </a:bodyPr>
          <a:lstStyle/>
          <a:p>
            <a:pPr algn="l">
              <a:defRPr sz="1650" b="0">
                <a:solidFill>
                  <a:srgbClr val="DDDDDD"/>
                </a:solidFill>
                <a:latin typeface="Roboto"/>
                <a:ea typeface="Roboto"/>
                <a:cs typeface="Roboto"/>
              </a:defRPr>
            </a:pPr>
            <a:r>
              <a:rPr sz="1650" b="0">
                <a:solidFill>
                  <a:srgbClr val="DDDDDD"/>
                </a:solidFill>
                <a:latin typeface="Roboto"/>
                <a:ea typeface="Roboto"/>
                <a:cs typeface="Roboto"/>
              </a:rPr>
              <a:t>maksymalny limit wynagrodzenia samorządowego organu wykonawczego</a:t>
            </a:r>
          </a:p>
        </p:txBody>
      </p:sp>
      <p:sp>
        <p:nvSpPr>
          <p:cNvPr id="8" name="limits-sep">
            <a:extLst>
              <a:ext uri="{FF2B5EF4-FFF2-40B4-BE49-F238E27FC236}">
                <a16:creationId xmlns:a16="http://schemas.microsoft.com/office/drawing/2014/main" id="{CC32CC2E-179B-4BA8-9C96-4E1B77151F71}"/>
              </a:ext>
            </a:extLst>
          </p:cNvPr>
          <p:cNvSpPr>
            <a:spLocks noGrp="1"/>
          </p:cNvSpPr>
          <p:nvPr/>
        </p:nvSpPr>
        <p:spPr>
          <a:xfrm>
            <a:off x="5143500" y="3648075"/>
            <a:ext cx="5810250" cy="19050"/>
          </a:xfrm>
          <a:prstGeom prst="rect">
            <a:avLst/>
          </a:prstGeom>
          <a:solidFill>
            <a:srgbClr val="666666"/>
          </a:solidFill>
          <a:ln w="0">
            <a:noFill/>
          </a:ln>
        </p:spPr>
        <p:txBody>
          <a:bodyPr/>
          <a:lstStyle/>
          <a:p>
            <a:endParaRPr lang="pl-PL"/>
          </a:p>
        </p:txBody>
      </p:sp>
      <p:sp>
        <p:nvSpPr>
          <p:cNvPr id="9" name="Prostokąt 8">
            <a:extLst>
              <a:ext uri="{FF2B5EF4-FFF2-40B4-BE49-F238E27FC236}">
                <a16:creationId xmlns:a16="http://schemas.microsoft.com/office/drawing/2014/main" id="{EB3B4E86-D204-41B8-A127-17713A6E5794}"/>
              </a:ext>
            </a:extLst>
          </p:cNvPr>
          <p:cNvSpPr>
            <a:spLocks noGrp="1"/>
          </p:cNvSpPr>
          <p:nvPr/>
        </p:nvSpPr>
        <p:spPr>
          <a:xfrm>
            <a:off x="5143500" y="4000500"/>
            <a:ext cx="2857500" cy="571500"/>
          </a:xfrm>
          <a:prstGeom prst="rect">
            <a:avLst/>
          </a:prstGeom>
          <a:noFill/>
          <a:ln w="0">
            <a:noFill/>
          </a:ln>
        </p:spPr>
        <p:txBody>
          <a:bodyPr anchor="t">
            <a:noAutofit/>
          </a:bodyPr>
          <a:lstStyle/>
          <a:p>
            <a:pPr algn="l">
              <a:defRPr sz="2700" b="1">
                <a:solidFill>
                  <a:srgbClr val="FFFFFF"/>
                </a:solidFill>
                <a:latin typeface="Roboto"/>
                <a:ea typeface="Roboto"/>
                <a:cs typeface="Roboto"/>
              </a:defRPr>
            </a:pPr>
            <a:r>
              <a:rPr sz="2700" b="1">
                <a:solidFill>
                  <a:srgbClr val="FFFFFF"/>
                </a:solidFill>
                <a:latin typeface="Roboto"/>
                <a:ea typeface="Roboto"/>
                <a:cs typeface="Roboto"/>
              </a:rPr>
              <a:t>12 525,94 zł</a:t>
            </a:r>
          </a:p>
        </p:txBody>
      </p:sp>
      <p:sp>
        <p:nvSpPr>
          <p:cNvPr id="10" name="Prostokąt 9">
            <a:extLst>
              <a:ext uri="{FF2B5EF4-FFF2-40B4-BE49-F238E27FC236}">
                <a16:creationId xmlns:a16="http://schemas.microsoft.com/office/drawing/2014/main" id="{D3D2B46F-781E-4CCF-808B-802AEA6DA7F6}"/>
              </a:ext>
            </a:extLst>
          </p:cNvPr>
          <p:cNvSpPr>
            <a:spLocks noGrp="1"/>
          </p:cNvSpPr>
          <p:nvPr/>
        </p:nvSpPr>
        <p:spPr>
          <a:xfrm>
            <a:off x="8001000" y="4000500"/>
            <a:ext cx="2952750" cy="571500"/>
          </a:xfrm>
          <a:prstGeom prst="rect">
            <a:avLst/>
          </a:prstGeom>
          <a:noFill/>
          <a:ln w="0">
            <a:noFill/>
          </a:ln>
        </p:spPr>
        <p:txBody>
          <a:bodyPr anchor="t">
            <a:noAutofit/>
          </a:bodyPr>
          <a:lstStyle/>
          <a:p>
            <a:pPr algn="r">
              <a:defRPr sz="2700" b="1">
                <a:solidFill>
                  <a:srgbClr val="F4C514"/>
                </a:solidFill>
                <a:latin typeface="Roboto"/>
                <a:ea typeface="Roboto"/>
                <a:cs typeface="Roboto"/>
              </a:defRPr>
            </a:pPr>
            <a:r>
              <a:rPr sz="2700" b="1">
                <a:solidFill>
                  <a:srgbClr val="F4C514"/>
                </a:solidFill>
                <a:latin typeface="Roboto"/>
                <a:ea typeface="Roboto"/>
                <a:cs typeface="Roboto"/>
              </a:rPr>
              <a:t>20 041,50 zł</a:t>
            </a:r>
          </a:p>
        </p:txBody>
      </p:sp>
      <p:sp>
        <p:nvSpPr>
          <p:cNvPr id="11" name="Prostokąt 10">
            <a:extLst>
              <a:ext uri="{FF2B5EF4-FFF2-40B4-BE49-F238E27FC236}">
                <a16:creationId xmlns:a16="http://schemas.microsoft.com/office/drawing/2014/main" id="{A6D75FE0-2950-4B14-AB3F-29888514FEC7}"/>
              </a:ext>
            </a:extLst>
          </p:cNvPr>
          <p:cNvSpPr>
            <a:spLocks noGrp="1"/>
          </p:cNvSpPr>
          <p:nvPr/>
        </p:nvSpPr>
        <p:spPr>
          <a:xfrm>
            <a:off x="5143500" y="4686300"/>
            <a:ext cx="5810250" cy="400050"/>
          </a:xfrm>
          <a:prstGeom prst="rect">
            <a:avLst/>
          </a:prstGeom>
          <a:noFill/>
          <a:ln w="0">
            <a:noFill/>
          </a:ln>
        </p:spPr>
        <p:txBody>
          <a:bodyPr anchor="t">
            <a:noAutofit/>
          </a:bodyPr>
          <a:lstStyle/>
          <a:p>
            <a:pPr algn="ctr">
              <a:defRPr sz="1500" b="0">
                <a:solidFill>
                  <a:srgbClr val="DDDDDD"/>
                </a:solidFill>
                <a:latin typeface="Roboto"/>
                <a:ea typeface="Roboto"/>
                <a:cs typeface="Roboto"/>
              </a:defRPr>
            </a:pPr>
            <a:r>
              <a:rPr sz="1500" b="0">
                <a:solidFill>
                  <a:srgbClr val="DDDDDD"/>
                </a:solidFill>
                <a:latin typeface="Roboto"/>
                <a:ea typeface="Roboto"/>
                <a:cs typeface="Roboto"/>
              </a:rPr>
              <a:t>wartość maksymalna przed i po zmianie z 2021 r.</a:t>
            </a:r>
          </a:p>
        </p:txBody>
      </p:sp>
      <p:sp>
        <p:nvSpPr>
          <p:cNvPr id="12" name="Prostokąt 11">
            <a:extLst>
              <a:ext uri="{FF2B5EF4-FFF2-40B4-BE49-F238E27FC236}">
                <a16:creationId xmlns:a16="http://schemas.microsoft.com/office/drawing/2014/main" id="{F1752AF1-33CF-43FE-AC81-D207306B5C59}"/>
              </a:ext>
            </a:extLst>
          </p:cNvPr>
          <p:cNvSpPr>
            <a:spLocks noGrp="1"/>
          </p:cNvSpPr>
          <p:nvPr/>
        </p:nvSpPr>
        <p:spPr>
          <a:xfrm>
            <a:off x="5191125" y="5543550"/>
            <a:ext cx="5715000" cy="457200"/>
          </a:xfrm>
          <a:prstGeom prst="rect">
            <a:avLst/>
          </a:prstGeom>
          <a:noFill/>
          <a:ln w="0">
            <a:noFill/>
          </a:ln>
        </p:spPr>
        <p:txBody>
          <a:bodyPr anchor="t">
            <a:noAutofit/>
          </a:bodyPr>
          <a:lstStyle/>
          <a:p>
            <a:pPr algn="ctr">
              <a:defRPr sz="1950" b="1">
                <a:solidFill>
                  <a:srgbClr val="FFFFFF"/>
                </a:solidFill>
                <a:latin typeface="Roboto"/>
                <a:ea typeface="Roboto"/>
                <a:cs typeface="Roboto"/>
              </a:defRPr>
            </a:pPr>
            <a:r>
              <a:rPr sz="1950" b="1">
                <a:solidFill>
                  <a:srgbClr val="FFFFFF"/>
                </a:solidFill>
                <a:latin typeface="Roboto"/>
                <a:ea typeface="Roboto"/>
                <a:cs typeface="Roboto"/>
              </a:rPr>
              <a:t>Trudno mówić o powszechnym programie oszczędnościowym</a:t>
            </a:r>
          </a:p>
        </p:txBody>
      </p:sp>
      <p:sp>
        <p:nvSpPr>
          <p:cNvPr id="13" name="footer-band">
            <a:extLst>
              <a:ext uri="{FF2B5EF4-FFF2-40B4-BE49-F238E27FC236}">
                <a16:creationId xmlns:a16="http://schemas.microsoft.com/office/drawing/2014/main" id="{E05F46BB-025F-46C2-995D-D656969A8C78}"/>
              </a:ext>
            </a:extLst>
          </p:cNvPr>
          <p:cNvSpPr>
            <a:spLocks noGrp="1"/>
          </p:cNvSpPr>
          <p:nvPr/>
        </p:nvSpPr>
        <p:spPr>
          <a:xfrm>
            <a:off x="0" y="6477000"/>
            <a:ext cx="12192000" cy="381000"/>
          </a:xfrm>
          <a:prstGeom prst="rect">
            <a:avLst/>
          </a:prstGeom>
          <a:solidFill>
            <a:srgbClr val="171717"/>
          </a:solidFill>
          <a:ln w="0">
            <a:noFill/>
          </a:ln>
        </p:spPr>
        <p:txBody>
          <a:bodyPr/>
          <a:lstStyle/>
          <a:p>
            <a:endParaRPr lang="pl-PL"/>
          </a:p>
        </p:txBody>
      </p:sp>
      <p:sp>
        <p:nvSpPr>
          <p:cNvPr id="14" name="Prostokąt 13">
            <a:extLst>
              <a:ext uri="{FF2B5EF4-FFF2-40B4-BE49-F238E27FC236}">
                <a16:creationId xmlns:a16="http://schemas.microsoft.com/office/drawing/2014/main" id="{E7F7DB9D-49BA-4539-B0D9-C8C9C804F75D}"/>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E6E6E6"/>
                </a:solidFill>
                <a:latin typeface="Roboto"/>
                <a:ea typeface="Roboto"/>
                <a:cs typeface="Roboto"/>
              </a:defRPr>
            </a:pPr>
            <a:r>
              <a:rPr sz="675" b="0">
                <a:solidFill>
                  <a:srgbClr val="E6E6E6"/>
                </a:solidFill>
                <a:latin typeface="Roboto"/>
                <a:ea typeface="Roboto"/>
                <a:cs typeface="Roboto"/>
              </a:rPr>
              <a:t>www.jedrzejbujny.pl</a:t>
            </a:r>
          </a:p>
        </p:txBody>
      </p:sp>
      <p:sp>
        <p:nvSpPr>
          <p:cNvPr id="15" name="Prostokąt 14">
            <a:extLst>
              <a:ext uri="{FF2B5EF4-FFF2-40B4-BE49-F238E27FC236}">
                <a16:creationId xmlns:a16="http://schemas.microsoft.com/office/drawing/2014/main" id="{D4689579-CC02-4B62-ABC0-F4A6F3800D41}"/>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E6E6E6"/>
                </a:solidFill>
                <a:latin typeface="Roboto"/>
                <a:ea typeface="Roboto"/>
                <a:cs typeface="Roboto"/>
              </a:defRPr>
            </a:pPr>
            <a:r>
              <a:rPr sz="675" b="0">
                <a:solidFill>
                  <a:srgbClr val="E6E6E6"/>
                </a:solidFill>
                <a:latin typeface="Roboto"/>
                <a:ea typeface="Roboto"/>
                <a:cs typeface="Roboto"/>
              </a:rPr>
              <a:t>BUJNY</a:t>
            </a:r>
          </a:p>
        </p:txBody>
      </p:sp>
      <p:sp>
        <p:nvSpPr>
          <p:cNvPr id="16" name="footer-accent">
            <a:extLst>
              <a:ext uri="{FF2B5EF4-FFF2-40B4-BE49-F238E27FC236}">
                <a16:creationId xmlns:a16="http://schemas.microsoft.com/office/drawing/2014/main" id="{7B3CD973-53DA-4232-8178-76E6CDB55DC6}"/>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17" name="Prostokąt 16">
            <a:extLst>
              <a:ext uri="{FF2B5EF4-FFF2-40B4-BE49-F238E27FC236}">
                <a16:creationId xmlns:a16="http://schemas.microsoft.com/office/drawing/2014/main" id="{B09867F7-6494-4464-BC89-EF32CEF3EE89}"/>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E6E6E6"/>
                </a:solidFill>
                <a:latin typeface="Roboto"/>
                <a:ea typeface="Roboto"/>
                <a:cs typeface="Roboto"/>
              </a:defRPr>
            </a:pPr>
            <a:r>
              <a:rPr sz="675" b="0">
                <a:solidFill>
                  <a:srgbClr val="E6E6E6"/>
                </a:solidFill>
                <a:latin typeface="Roboto"/>
                <a:ea typeface="Roboto"/>
                <a:cs typeface="Roboto"/>
              </a:rPr>
              <a:t>12</a:t>
            </a:r>
          </a:p>
        </p:txBody>
      </p:sp>
    </p:spTree>
    <p:extLst>
      <p:ext uri="{BB962C8B-B14F-4D97-AF65-F5344CB8AC3E}">
        <p14:creationId xmlns:p14="http://schemas.microsoft.com/office/powerpoint/2010/main" val="1105349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Obraz 17"/>
          <p:cNvPicPr>
            <a:picLocks noChangeAspect="1"/>
          </p:cNvPicPr>
          <p:nvPr/>
        </p:nvPicPr>
        <p:blipFill>
          <a:blip r:embed="rId3"/>
          <a:srcRect l="24619" r="24619"/>
          <a:stretch>
            <a:fillRect/>
          </a:stretch>
        </p:blipFill>
        <p:spPr>
          <a:xfrm>
            <a:off x="0" y="0"/>
            <a:ext cx="5048250" cy="6638925"/>
          </a:xfrm>
          <a:prstGeom prst="rect">
            <a:avLst/>
          </a:prstGeom>
        </p:spPr>
      </p:pic>
      <p:sp>
        <p:nvSpPr>
          <p:cNvPr id="2" name="budget-panel">
            <a:extLst>
              <a:ext uri="{FF2B5EF4-FFF2-40B4-BE49-F238E27FC236}">
                <a16:creationId xmlns:a16="http://schemas.microsoft.com/office/drawing/2014/main" id="{94FD5E90-CB83-40FC-87AB-AFDFDBE8C14E}"/>
              </a:ext>
            </a:extLst>
          </p:cNvPr>
          <p:cNvSpPr>
            <a:spLocks noGrp="1"/>
          </p:cNvSpPr>
          <p:nvPr/>
        </p:nvSpPr>
        <p:spPr>
          <a:xfrm>
            <a:off x="5048250" y="0"/>
            <a:ext cx="7143750" cy="6638925"/>
          </a:xfrm>
          <a:prstGeom prst="rect">
            <a:avLst/>
          </a:prstGeom>
          <a:solidFill>
            <a:srgbClr val="FFFFFF"/>
          </a:solidFill>
          <a:ln w="0">
            <a:noFill/>
            <a:prstDash val="solid"/>
          </a:ln>
        </p:spPr>
        <p:txBody>
          <a:bodyPr/>
          <a:lstStyle/>
          <a:p>
            <a:endParaRPr lang="pl-PL"/>
          </a:p>
        </p:txBody>
      </p:sp>
      <p:sp>
        <p:nvSpPr>
          <p:cNvPr id="3" name="text">
            <a:extLst>
              <a:ext uri="{FF2B5EF4-FFF2-40B4-BE49-F238E27FC236}">
                <a16:creationId xmlns:a16="http://schemas.microsoft.com/office/drawing/2014/main" id="{A1F21A00-9387-4880-88A7-5065B39BEC9C}"/>
              </a:ext>
            </a:extLst>
          </p:cNvPr>
          <p:cNvSpPr>
            <a:spLocks noGrp="1"/>
          </p:cNvSpPr>
          <p:nvPr/>
        </p:nvSpPr>
        <p:spPr>
          <a:xfrm>
            <a:off x="5619750" y="457200"/>
            <a:ext cx="5810250" cy="876300"/>
          </a:xfrm>
          <a:prstGeom prst="rect">
            <a:avLst/>
          </a:prstGeom>
          <a:noFill/>
          <a:ln w="0">
            <a:noFill/>
            <a:prstDash val="solid"/>
          </a:ln>
        </p:spPr>
        <p:txBody>
          <a:bodyPr anchor="t">
            <a:normAutofit/>
          </a:bodyPr>
          <a:lstStyle/>
          <a:p>
            <a:pPr algn="l">
              <a:buNone/>
              <a:defRPr sz="2550" b="1" i="0">
                <a:solidFill>
                  <a:srgbClr val="171717"/>
                </a:solidFill>
                <a:latin typeface="Roboto"/>
                <a:ea typeface="Roboto"/>
                <a:cs typeface="Roboto"/>
              </a:defRPr>
            </a:pPr>
            <a:r>
              <a:rPr sz="2550" b="1" i="0">
                <a:solidFill>
                  <a:srgbClr val="171717"/>
                </a:solidFill>
                <a:latin typeface="Roboto"/>
                <a:ea typeface="Roboto"/>
                <a:cs typeface="Roboto"/>
              </a:rPr>
              <a:t>Argument pierwszy: brak związku z budżetem państwa</a:t>
            </a:r>
          </a:p>
        </p:txBody>
      </p:sp>
      <p:sp>
        <p:nvSpPr>
          <p:cNvPr id="4" name="budget-rule">
            <a:extLst>
              <a:ext uri="{FF2B5EF4-FFF2-40B4-BE49-F238E27FC236}">
                <a16:creationId xmlns:a16="http://schemas.microsoft.com/office/drawing/2014/main" id="{7628AF37-C4C5-4603-B419-3FC1AE12A53D}"/>
              </a:ext>
            </a:extLst>
          </p:cNvPr>
          <p:cNvSpPr>
            <a:spLocks noGrp="1"/>
          </p:cNvSpPr>
          <p:nvPr/>
        </p:nvSpPr>
        <p:spPr>
          <a:xfrm>
            <a:off x="5619750" y="1200150"/>
            <a:ext cx="1104900" cy="66675"/>
          </a:xfrm>
          <a:prstGeom prst="rect">
            <a:avLst/>
          </a:prstGeom>
          <a:solidFill>
            <a:srgbClr val="F4C514"/>
          </a:solidFill>
          <a:ln w="0">
            <a:noFill/>
            <a:prstDash val="solid"/>
          </a:ln>
        </p:spPr>
        <p:txBody>
          <a:bodyPr/>
          <a:lstStyle/>
          <a:p>
            <a:endParaRPr lang="pl-PL"/>
          </a:p>
        </p:txBody>
      </p:sp>
      <p:sp>
        <p:nvSpPr>
          <p:cNvPr id="5" name="text">
            <a:extLst>
              <a:ext uri="{FF2B5EF4-FFF2-40B4-BE49-F238E27FC236}">
                <a16:creationId xmlns:a16="http://schemas.microsoft.com/office/drawing/2014/main" id="{E7366E3B-1472-42D9-9E93-20A89D7AA083}"/>
              </a:ext>
            </a:extLst>
          </p:cNvPr>
          <p:cNvSpPr>
            <a:spLocks noGrp="1"/>
          </p:cNvSpPr>
          <p:nvPr/>
        </p:nvSpPr>
        <p:spPr>
          <a:xfrm>
            <a:off x="5619750" y="1685925"/>
            <a:ext cx="5238750" cy="400050"/>
          </a:xfrm>
          <a:prstGeom prst="rect">
            <a:avLst/>
          </a:prstGeom>
          <a:noFill/>
          <a:ln w="0">
            <a:noFill/>
            <a:prstDash val="solid"/>
          </a:ln>
        </p:spPr>
        <p:txBody>
          <a:bodyPr anchor="t">
            <a:normAutofit fontScale="96428"/>
          </a:bodyPr>
          <a:lstStyle/>
          <a:p>
            <a:pPr algn="l">
              <a:buNone/>
              <a:defRPr sz="2100" b="1" i="0">
                <a:solidFill>
                  <a:srgbClr val="171717"/>
                </a:solidFill>
                <a:latin typeface="Roboto"/>
                <a:ea typeface="Roboto"/>
                <a:cs typeface="Roboto"/>
              </a:defRPr>
            </a:pPr>
            <a:r>
              <a:rPr sz="2100" b="1" i="0">
                <a:solidFill>
                  <a:srgbClr val="171717"/>
                </a:solidFill>
                <a:latin typeface="Roboto"/>
                <a:ea typeface="Roboto"/>
                <a:cs typeface="Roboto"/>
              </a:rPr>
              <a:t>Spółka komunalna</a:t>
            </a:r>
          </a:p>
        </p:txBody>
      </p:sp>
      <p:sp>
        <p:nvSpPr>
          <p:cNvPr id="6" name="text">
            <a:extLst>
              <a:ext uri="{FF2B5EF4-FFF2-40B4-BE49-F238E27FC236}">
                <a16:creationId xmlns:a16="http://schemas.microsoft.com/office/drawing/2014/main" id="{8A93B7C9-8765-470E-B253-767A415FEA9A}"/>
              </a:ext>
            </a:extLst>
          </p:cNvPr>
          <p:cNvSpPr>
            <a:spLocks noGrp="1"/>
          </p:cNvSpPr>
          <p:nvPr/>
        </p:nvSpPr>
        <p:spPr>
          <a:xfrm>
            <a:off x="5619750" y="2133600"/>
            <a:ext cx="5429250" cy="628650"/>
          </a:xfrm>
          <a:prstGeom prst="rect">
            <a:avLst/>
          </a:prstGeom>
          <a:noFill/>
          <a:ln w="0">
            <a:noFill/>
            <a:prstDash val="solid"/>
          </a:ln>
        </p:spPr>
        <p:txBody>
          <a:bodyPr anchor="t">
            <a:normAutofit/>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nie należy do sektora finansów publicznych</a:t>
            </a:r>
          </a:p>
        </p:txBody>
      </p:sp>
      <p:sp>
        <p:nvSpPr>
          <p:cNvPr id="7" name="budget-sep1">
            <a:extLst>
              <a:ext uri="{FF2B5EF4-FFF2-40B4-BE49-F238E27FC236}">
                <a16:creationId xmlns:a16="http://schemas.microsoft.com/office/drawing/2014/main" id="{98D3D632-CE36-4CB6-91E9-14DC5BF9B28A}"/>
              </a:ext>
            </a:extLst>
          </p:cNvPr>
          <p:cNvSpPr>
            <a:spLocks noGrp="1"/>
          </p:cNvSpPr>
          <p:nvPr/>
        </p:nvSpPr>
        <p:spPr>
          <a:xfrm>
            <a:off x="5619750" y="3019425"/>
            <a:ext cx="5429250" cy="19050"/>
          </a:xfrm>
          <a:prstGeom prst="rect">
            <a:avLst/>
          </a:prstGeom>
          <a:solidFill>
            <a:srgbClr val="EFEFEF"/>
          </a:solidFill>
          <a:ln w="0">
            <a:noFill/>
            <a:prstDash val="solid"/>
          </a:ln>
        </p:spPr>
        <p:txBody>
          <a:bodyPr/>
          <a:lstStyle/>
          <a:p>
            <a:endParaRPr lang="pl-PL"/>
          </a:p>
        </p:txBody>
      </p:sp>
      <p:sp>
        <p:nvSpPr>
          <p:cNvPr id="8" name="text">
            <a:extLst>
              <a:ext uri="{FF2B5EF4-FFF2-40B4-BE49-F238E27FC236}">
                <a16:creationId xmlns:a16="http://schemas.microsoft.com/office/drawing/2014/main" id="{74F1F643-2516-4469-8343-852877276477}"/>
              </a:ext>
            </a:extLst>
          </p:cNvPr>
          <p:cNvSpPr>
            <a:spLocks noGrp="1"/>
          </p:cNvSpPr>
          <p:nvPr/>
        </p:nvSpPr>
        <p:spPr>
          <a:xfrm>
            <a:off x="5619750" y="3333750"/>
            <a:ext cx="5238750" cy="400050"/>
          </a:xfrm>
          <a:prstGeom prst="rect">
            <a:avLst/>
          </a:prstGeom>
          <a:noFill/>
          <a:ln w="0">
            <a:noFill/>
            <a:prstDash val="solid"/>
          </a:ln>
        </p:spPr>
        <p:txBody>
          <a:bodyPr anchor="t">
            <a:normAutofit fontScale="96428"/>
          </a:bodyPr>
          <a:lstStyle/>
          <a:p>
            <a:pPr algn="l">
              <a:buNone/>
              <a:defRPr sz="2100" b="1" i="0">
                <a:solidFill>
                  <a:srgbClr val="171717"/>
                </a:solidFill>
                <a:latin typeface="Roboto"/>
                <a:ea typeface="Roboto"/>
                <a:cs typeface="Roboto"/>
              </a:defRPr>
            </a:pPr>
            <a:r>
              <a:rPr sz="2100" b="1" i="0">
                <a:solidFill>
                  <a:srgbClr val="171717"/>
                </a:solidFill>
                <a:latin typeface="Roboto"/>
                <a:ea typeface="Roboto"/>
                <a:cs typeface="Roboto"/>
              </a:rPr>
              <a:t>Wynagrodzenie zarządu</a:t>
            </a:r>
          </a:p>
        </p:txBody>
      </p:sp>
      <p:sp>
        <p:nvSpPr>
          <p:cNvPr id="9" name="text">
            <a:extLst>
              <a:ext uri="{FF2B5EF4-FFF2-40B4-BE49-F238E27FC236}">
                <a16:creationId xmlns:a16="http://schemas.microsoft.com/office/drawing/2014/main" id="{19D4AF73-36E5-4047-B826-50EE97A0B6E3}"/>
              </a:ext>
            </a:extLst>
          </p:cNvPr>
          <p:cNvSpPr>
            <a:spLocks noGrp="1"/>
          </p:cNvSpPr>
          <p:nvPr/>
        </p:nvSpPr>
        <p:spPr>
          <a:xfrm>
            <a:off x="5619750" y="3781425"/>
            <a:ext cx="5429250" cy="628650"/>
          </a:xfrm>
          <a:prstGeom prst="rect">
            <a:avLst/>
          </a:prstGeom>
          <a:noFill/>
          <a:ln w="0">
            <a:noFill/>
            <a:prstDash val="solid"/>
          </a:ln>
        </p:spPr>
        <p:txBody>
          <a:bodyPr anchor="t">
            <a:normAutofit fontScale="94000"/>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obciąża środki spółki, a nie wydatek budżetu państwa</a:t>
            </a:r>
          </a:p>
        </p:txBody>
      </p:sp>
      <p:sp>
        <p:nvSpPr>
          <p:cNvPr id="10" name="budget-sep2">
            <a:extLst>
              <a:ext uri="{FF2B5EF4-FFF2-40B4-BE49-F238E27FC236}">
                <a16:creationId xmlns:a16="http://schemas.microsoft.com/office/drawing/2014/main" id="{30D7FF68-C62D-43E1-A8DE-8D6B926747D7}"/>
              </a:ext>
            </a:extLst>
          </p:cNvPr>
          <p:cNvSpPr>
            <a:spLocks noGrp="1"/>
          </p:cNvSpPr>
          <p:nvPr/>
        </p:nvSpPr>
        <p:spPr>
          <a:xfrm>
            <a:off x="5619750" y="4676775"/>
            <a:ext cx="5429250" cy="19050"/>
          </a:xfrm>
          <a:prstGeom prst="rect">
            <a:avLst/>
          </a:prstGeom>
          <a:solidFill>
            <a:srgbClr val="EFEFEF"/>
          </a:solidFill>
          <a:ln w="0">
            <a:noFill/>
            <a:prstDash val="solid"/>
          </a:ln>
        </p:spPr>
        <p:txBody>
          <a:bodyPr/>
          <a:lstStyle/>
          <a:p>
            <a:endParaRPr lang="pl-PL"/>
          </a:p>
        </p:txBody>
      </p:sp>
      <p:sp>
        <p:nvSpPr>
          <p:cNvPr id="11" name="text">
            <a:extLst>
              <a:ext uri="{FF2B5EF4-FFF2-40B4-BE49-F238E27FC236}">
                <a16:creationId xmlns:a16="http://schemas.microsoft.com/office/drawing/2014/main" id="{97DA3DCB-959A-4632-A232-E40DCE7DC873}"/>
              </a:ext>
            </a:extLst>
          </p:cNvPr>
          <p:cNvSpPr>
            <a:spLocks noGrp="1"/>
          </p:cNvSpPr>
          <p:nvPr/>
        </p:nvSpPr>
        <p:spPr>
          <a:xfrm>
            <a:off x="5619750" y="4991100"/>
            <a:ext cx="5429250" cy="819150"/>
          </a:xfrm>
          <a:prstGeom prst="rect">
            <a:avLst/>
          </a:prstGeom>
          <a:noFill/>
          <a:ln w="0">
            <a:noFill/>
            <a:prstDash val="solid"/>
          </a:ln>
        </p:spPr>
        <p:txBody>
          <a:bodyPr anchor="t">
            <a:normAutofit fontScale="88254"/>
          </a:bodyPr>
          <a:lstStyle/>
          <a:p>
            <a:pPr algn="l">
              <a:buNone/>
              <a:defRPr sz="2025" b="1" i="0">
                <a:solidFill>
                  <a:srgbClr val="171717"/>
                </a:solidFill>
                <a:latin typeface="Roboto"/>
                <a:ea typeface="Roboto"/>
                <a:cs typeface="Roboto"/>
              </a:defRPr>
            </a:pPr>
            <a:r>
              <a:rPr sz="2025" b="1" i="0">
                <a:solidFill>
                  <a:srgbClr val="171717"/>
                </a:solidFill>
                <a:latin typeface="Roboto"/>
                <a:ea typeface="Roboto"/>
                <a:cs typeface="Roboto"/>
              </a:rPr>
              <a:t>Brakuje bezpośredniego efektu oszczędnościowego po stronie budżetu państwa</a:t>
            </a:r>
          </a:p>
        </p:txBody>
      </p:sp>
      <p:sp>
        <p:nvSpPr>
          <p:cNvPr id="12" name="footer-bg-8">
            <a:extLst>
              <a:ext uri="{FF2B5EF4-FFF2-40B4-BE49-F238E27FC236}">
                <a16:creationId xmlns:a16="http://schemas.microsoft.com/office/drawing/2014/main" id="{DB53D8F4-58D3-4CDD-835F-6563B7567B1E}"/>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13" name="text">
            <a:extLst>
              <a:ext uri="{FF2B5EF4-FFF2-40B4-BE49-F238E27FC236}">
                <a16:creationId xmlns:a16="http://schemas.microsoft.com/office/drawing/2014/main" id="{4A4AF0E6-9589-4D86-A424-532FE3EF6642}"/>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14" name="text">
            <a:extLst>
              <a:ext uri="{FF2B5EF4-FFF2-40B4-BE49-F238E27FC236}">
                <a16:creationId xmlns:a16="http://schemas.microsoft.com/office/drawing/2014/main" id="{E84D62F3-5E24-4C10-BF03-5D0E0975E23F}"/>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15" name="text">
            <a:extLst>
              <a:ext uri="{FF2B5EF4-FFF2-40B4-BE49-F238E27FC236}">
                <a16:creationId xmlns:a16="http://schemas.microsoft.com/office/drawing/2014/main" id="{C71F4F5D-6364-4B71-BAEB-7E9AD2FF7DD6}"/>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13</a:t>
            </a:r>
          </a:p>
        </p:txBody>
      </p:sp>
      <p:sp>
        <p:nvSpPr>
          <p:cNvPr id="16" name="footer-mark-8">
            <a:extLst>
              <a:ext uri="{FF2B5EF4-FFF2-40B4-BE49-F238E27FC236}">
                <a16:creationId xmlns:a16="http://schemas.microsoft.com/office/drawing/2014/main" id="{4A328D18-6485-4B6F-B9BA-7D5481EEFA52}"/>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Tree>
    <p:extLst>
      <p:ext uri="{BB962C8B-B14F-4D97-AF65-F5344CB8AC3E}">
        <p14:creationId xmlns:p14="http://schemas.microsoft.com/office/powerpoint/2010/main" val="235735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54545"/>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D614967E-5923-4D96-B9ED-B88006F4E304}"/>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625" b="1" i="0">
                <a:solidFill>
                  <a:srgbClr val="FFFFFF"/>
                </a:solidFill>
                <a:latin typeface="Roboto"/>
                <a:ea typeface="Roboto"/>
                <a:cs typeface="Roboto"/>
              </a:defRPr>
            </a:pPr>
            <a:r>
              <a:rPr sz="2625" b="1" i="0">
                <a:solidFill>
                  <a:srgbClr val="FFFFFF"/>
                </a:solidFill>
                <a:latin typeface="Roboto"/>
                <a:ea typeface="Roboto"/>
                <a:cs typeface="Roboto"/>
              </a:rPr>
              <a:t>Test celowości przyjęty w sporach sądowych</a:t>
            </a:r>
          </a:p>
        </p:txBody>
      </p:sp>
      <p:sp>
        <p:nvSpPr>
          <p:cNvPr id="2" name="title-rule-9">
            <a:extLst>
              <a:ext uri="{FF2B5EF4-FFF2-40B4-BE49-F238E27FC236}">
                <a16:creationId xmlns:a16="http://schemas.microsoft.com/office/drawing/2014/main" id="{5AF6D53D-D0BA-4BA6-AE08-A8E9F2A843BF}"/>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9">
            <a:extLst>
              <a:ext uri="{FF2B5EF4-FFF2-40B4-BE49-F238E27FC236}">
                <a16:creationId xmlns:a16="http://schemas.microsoft.com/office/drawing/2014/main" id="{43B0D7EB-8C94-4A30-936F-6BD8A96290F0}"/>
              </a:ext>
            </a:extLst>
          </p:cNvPr>
          <p:cNvSpPr>
            <a:spLocks noGrp="1"/>
          </p:cNvSpPr>
          <p:nvPr/>
        </p:nvSpPr>
        <p:spPr>
          <a:xfrm>
            <a:off x="0" y="6638925"/>
            <a:ext cx="12192000" cy="219075"/>
          </a:xfrm>
          <a:prstGeom prst="rect">
            <a:avLst/>
          </a:prstGeom>
          <a:solidFill>
            <a:srgbClr val="171717"/>
          </a:solidFill>
          <a:ln w="0">
            <a:noFill/>
            <a:prstDash val="solid"/>
          </a:ln>
        </p:spPr>
        <p:txBody>
          <a:bodyPr/>
          <a:lstStyle/>
          <a:p>
            <a:endParaRPr lang="pl-PL"/>
          </a:p>
        </p:txBody>
      </p:sp>
      <p:sp>
        <p:nvSpPr>
          <p:cNvPr id="4" name="text">
            <a:extLst>
              <a:ext uri="{FF2B5EF4-FFF2-40B4-BE49-F238E27FC236}">
                <a16:creationId xmlns:a16="http://schemas.microsoft.com/office/drawing/2014/main" id="{E1811E4C-DB0F-4B2B-9EFC-B12194AE4169}"/>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D4D4D4"/>
                </a:solidFill>
                <a:latin typeface="Roboto"/>
                <a:ea typeface="Roboto"/>
                <a:cs typeface="Roboto"/>
              </a:defRPr>
            </a:pPr>
            <a:r>
              <a:rPr sz="900" b="0" i="0">
                <a:solidFill>
                  <a:srgbClr val="D4D4D4"/>
                </a:solidFill>
                <a:latin typeface="Roboto"/>
                <a:ea typeface="Roboto"/>
                <a:cs typeface="Roboto"/>
              </a:rPr>
              <a:t>www.jedrzejbujny.pl</a:t>
            </a:r>
          </a:p>
        </p:txBody>
      </p:sp>
      <p:sp>
        <p:nvSpPr>
          <p:cNvPr id="5" name="text">
            <a:extLst>
              <a:ext uri="{FF2B5EF4-FFF2-40B4-BE49-F238E27FC236}">
                <a16:creationId xmlns:a16="http://schemas.microsoft.com/office/drawing/2014/main" id="{24749554-579E-47D9-9A51-57FA98BA8016}"/>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BUJNY</a:t>
            </a:r>
          </a:p>
        </p:txBody>
      </p:sp>
      <p:sp>
        <p:nvSpPr>
          <p:cNvPr id="6" name="text">
            <a:extLst>
              <a:ext uri="{FF2B5EF4-FFF2-40B4-BE49-F238E27FC236}">
                <a16:creationId xmlns:a16="http://schemas.microsoft.com/office/drawing/2014/main" id="{E50F9F36-2E14-4709-BD79-488D1D229CFD}"/>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14</a:t>
            </a:r>
          </a:p>
        </p:txBody>
      </p:sp>
      <p:sp>
        <p:nvSpPr>
          <p:cNvPr id="7" name="footer-mark-9">
            <a:extLst>
              <a:ext uri="{FF2B5EF4-FFF2-40B4-BE49-F238E27FC236}">
                <a16:creationId xmlns:a16="http://schemas.microsoft.com/office/drawing/2014/main" id="{9F71C374-6BA0-4406-A8A3-242FD0577169}"/>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31A726D2-37AC-4E7D-AFD2-93A07F79FB0D}"/>
              </a:ext>
            </a:extLst>
          </p:cNvPr>
          <p:cNvSpPr>
            <a:spLocks noGrp="1"/>
          </p:cNvSpPr>
          <p:nvPr/>
        </p:nvSpPr>
        <p:spPr>
          <a:xfrm>
            <a:off x="781050" y="1800225"/>
            <a:ext cx="762000" cy="438150"/>
          </a:xfrm>
          <a:prstGeom prst="rect">
            <a:avLst/>
          </a:prstGeom>
          <a:noFill/>
          <a:ln w="0">
            <a:noFill/>
            <a:prstDash val="solid"/>
          </a:ln>
        </p:spPr>
        <p:txBody>
          <a:bodyPr anchor="t">
            <a:normAutofit fontScale="89216"/>
          </a:bodyPr>
          <a:lstStyle/>
          <a:p>
            <a:pPr algn="l">
              <a:buNone/>
              <a:defRPr sz="2550" b="1" i="0">
                <a:solidFill>
                  <a:srgbClr val="F4C514"/>
                </a:solidFill>
                <a:latin typeface="Roboto"/>
                <a:ea typeface="Roboto"/>
                <a:cs typeface="Roboto"/>
              </a:defRPr>
            </a:pPr>
            <a:r>
              <a:rPr sz="2550" b="1" i="0">
                <a:solidFill>
                  <a:srgbClr val="F4C514"/>
                </a:solidFill>
                <a:latin typeface="Roboto"/>
                <a:ea typeface="Roboto"/>
                <a:cs typeface="Roboto"/>
              </a:rPr>
              <a:t>01</a:t>
            </a:r>
          </a:p>
        </p:txBody>
      </p:sp>
      <p:sp>
        <p:nvSpPr>
          <p:cNvPr id="9" name="text">
            <a:extLst>
              <a:ext uri="{FF2B5EF4-FFF2-40B4-BE49-F238E27FC236}">
                <a16:creationId xmlns:a16="http://schemas.microsoft.com/office/drawing/2014/main" id="{4E9B82B2-5956-4756-A1AB-E1FE7FD05CEB}"/>
              </a:ext>
            </a:extLst>
          </p:cNvPr>
          <p:cNvSpPr>
            <a:spLocks noGrp="1"/>
          </p:cNvSpPr>
          <p:nvPr/>
        </p:nvSpPr>
        <p:spPr>
          <a:xfrm>
            <a:off x="781050" y="2381250"/>
            <a:ext cx="2857500" cy="1123950"/>
          </a:xfrm>
          <a:prstGeom prst="rect">
            <a:avLst/>
          </a:prstGeom>
          <a:noFill/>
          <a:ln w="0">
            <a:noFill/>
            <a:prstDash val="solid"/>
          </a:ln>
        </p:spPr>
        <p:txBody>
          <a:bodyPr anchor="t">
            <a:normAutofit/>
          </a:bodyPr>
          <a:lstStyle/>
          <a:p>
            <a:pPr algn="l">
              <a:buNone/>
              <a:defRPr sz="2175" b="1" i="0">
                <a:solidFill>
                  <a:srgbClr val="FFFFFF"/>
                </a:solidFill>
                <a:latin typeface="Roboto"/>
                <a:ea typeface="Roboto"/>
                <a:cs typeface="Roboto"/>
              </a:defRPr>
            </a:pPr>
            <a:r>
              <a:rPr sz="2175" b="1" i="0">
                <a:solidFill>
                  <a:srgbClr val="FFFFFF"/>
                </a:solidFill>
                <a:latin typeface="Roboto"/>
                <a:ea typeface="Roboto"/>
                <a:cs typeface="Roboto"/>
              </a:rPr>
              <a:t>Wynagrodzenie wypłaca spółka</a:t>
            </a:r>
          </a:p>
        </p:txBody>
      </p:sp>
      <p:sp>
        <p:nvSpPr>
          <p:cNvPr id="10" name="Łącznik prosty 9">
            <a:extLst>
              <a:ext uri="{FF2B5EF4-FFF2-40B4-BE49-F238E27FC236}">
                <a16:creationId xmlns:a16="http://schemas.microsoft.com/office/drawing/2014/main" id="{8036077E-23DC-4ED3-A1C3-ED45769E56AF}"/>
              </a:ext>
            </a:extLst>
          </p:cNvPr>
          <p:cNvSpPr>
            <a:spLocks noGrp="1"/>
          </p:cNvSpPr>
          <p:nvPr/>
        </p:nvSpPr>
        <p:spPr>
          <a:xfrm>
            <a:off x="3695700" y="2924175"/>
            <a:ext cx="685800" cy="0"/>
          </a:xfrm>
          <a:prstGeom prst="line">
            <a:avLst/>
          </a:prstGeom>
          <a:noFill/>
          <a:ln w="38100">
            <a:solidFill>
              <a:srgbClr val="F4C514"/>
            </a:solidFill>
            <a:prstDash val="solid"/>
          </a:ln>
        </p:spPr>
        <p:txBody>
          <a:bodyPr/>
          <a:lstStyle/>
          <a:p>
            <a:endParaRPr lang="pl-PL"/>
          </a:p>
        </p:txBody>
      </p:sp>
      <p:sp>
        <p:nvSpPr>
          <p:cNvPr id="11" name="text">
            <a:extLst>
              <a:ext uri="{FF2B5EF4-FFF2-40B4-BE49-F238E27FC236}">
                <a16:creationId xmlns:a16="http://schemas.microsoft.com/office/drawing/2014/main" id="{F8DB56EA-0793-4402-8706-600EBCD26401}"/>
              </a:ext>
            </a:extLst>
          </p:cNvPr>
          <p:cNvSpPr>
            <a:spLocks noGrp="1"/>
          </p:cNvSpPr>
          <p:nvPr/>
        </p:nvSpPr>
        <p:spPr>
          <a:xfrm>
            <a:off x="4543425" y="1800225"/>
            <a:ext cx="762000" cy="438150"/>
          </a:xfrm>
          <a:prstGeom prst="rect">
            <a:avLst/>
          </a:prstGeom>
          <a:noFill/>
          <a:ln w="0">
            <a:noFill/>
            <a:prstDash val="solid"/>
          </a:ln>
        </p:spPr>
        <p:txBody>
          <a:bodyPr anchor="t">
            <a:normAutofit fontScale="89216"/>
          </a:bodyPr>
          <a:lstStyle/>
          <a:p>
            <a:pPr algn="l">
              <a:buNone/>
              <a:defRPr sz="2550" b="1" i="0">
                <a:solidFill>
                  <a:srgbClr val="F4C514"/>
                </a:solidFill>
                <a:latin typeface="Roboto"/>
                <a:ea typeface="Roboto"/>
                <a:cs typeface="Roboto"/>
              </a:defRPr>
            </a:pPr>
            <a:r>
              <a:rPr sz="2550" b="1" i="0">
                <a:solidFill>
                  <a:srgbClr val="F4C514"/>
                </a:solidFill>
                <a:latin typeface="Roboto"/>
                <a:ea typeface="Roboto"/>
                <a:cs typeface="Roboto"/>
              </a:rPr>
              <a:t>02</a:t>
            </a:r>
          </a:p>
        </p:txBody>
      </p:sp>
      <p:sp>
        <p:nvSpPr>
          <p:cNvPr id="12" name="text">
            <a:extLst>
              <a:ext uri="{FF2B5EF4-FFF2-40B4-BE49-F238E27FC236}">
                <a16:creationId xmlns:a16="http://schemas.microsoft.com/office/drawing/2014/main" id="{EC6682D7-CF86-4727-ABD1-D38FEBDA1812}"/>
              </a:ext>
            </a:extLst>
          </p:cNvPr>
          <p:cNvSpPr>
            <a:spLocks noGrp="1"/>
          </p:cNvSpPr>
          <p:nvPr/>
        </p:nvSpPr>
        <p:spPr>
          <a:xfrm>
            <a:off x="4543425" y="2381250"/>
            <a:ext cx="2857500" cy="1123950"/>
          </a:xfrm>
          <a:prstGeom prst="rect">
            <a:avLst/>
          </a:prstGeom>
          <a:noFill/>
          <a:ln w="0">
            <a:noFill/>
            <a:prstDash val="solid"/>
          </a:ln>
        </p:spPr>
        <p:txBody>
          <a:bodyPr anchor="t">
            <a:normAutofit/>
          </a:bodyPr>
          <a:lstStyle/>
          <a:p>
            <a:pPr algn="l">
              <a:buNone/>
              <a:defRPr sz="2175" b="1" i="0">
                <a:solidFill>
                  <a:srgbClr val="FFFFFF"/>
                </a:solidFill>
                <a:latin typeface="Roboto"/>
                <a:ea typeface="Roboto"/>
                <a:cs typeface="Roboto"/>
              </a:defRPr>
            </a:pPr>
            <a:r>
              <a:rPr sz="2175" b="1" i="0">
                <a:solidFill>
                  <a:srgbClr val="FFFFFF"/>
                </a:solidFill>
                <a:latin typeface="Roboto"/>
                <a:ea typeface="Roboto"/>
                <a:cs typeface="Roboto"/>
              </a:rPr>
              <a:t>Wydatek nie obciąża budżetu państwa</a:t>
            </a:r>
          </a:p>
        </p:txBody>
      </p:sp>
      <p:sp>
        <p:nvSpPr>
          <p:cNvPr id="13" name="Łącznik prosty 12">
            <a:extLst>
              <a:ext uri="{FF2B5EF4-FFF2-40B4-BE49-F238E27FC236}">
                <a16:creationId xmlns:a16="http://schemas.microsoft.com/office/drawing/2014/main" id="{33D76914-26B6-491A-A1CA-B780CD3E2563}"/>
              </a:ext>
            </a:extLst>
          </p:cNvPr>
          <p:cNvSpPr>
            <a:spLocks noGrp="1"/>
          </p:cNvSpPr>
          <p:nvPr/>
        </p:nvSpPr>
        <p:spPr>
          <a:xfrm>
            <a:off x="7458075" y="2924175"/>
            <a:ext cx="685800" cy="0"/>
          </a:xfrm>
          <a:prstGeom prst="line">
            <a:avLst/>
          </a:prstGeom>
          <a:noFill/>
          <a:ln w="38100">
            <a:solidFill>
              <a:srgbClr val="F4C514"/>
            </a:solidFill>
            <a:prstDash val="solid"/>
          </a:ln>
        </p:spPr>
        <p:txBody>
          <a:bodyPr/>
          <a:lstStyle/>
          <a:p>
            <a:endParaRPr lang="pl-PL"/>
          </a:p>
        </p:txBody>
      </p:sp>
      <p:sp>
        <p:nvSpPr>
          <p:cNvPr id="14" name="text">
            <a:extLst>
              <a:ext uri="{FF2B5EF4-FFF2-40B4-BE49-F238E27FC236}">
                <a16:creationId xmlns:a16="http://schemas.microsoft.com/office/drawing/2014/main" id="{60E06290-5B38-4949-893C-80D645C29400}"/>
              </a:ext>
            </a:extLst>
          </p:cNvPr>
          <p:cNvSpPr>
            <a:spLocks noGrp="1"/>
          </p:cNvSpPr>
          <p:nvPr/>
        </p:nvSpPr>
        <p:spPr>
          <a:xfrm>
            <a:off x="8305800" y="1800225"/>
            <a:ext cx="762000" cy="438150"/>
          </a:xfrm>
          <a:prstGeom prst="rect">
            <a:avLst/>
          </a:prstGeom>
          <a:noFill/>
          <a:ln w="0">
            <a:noFill/>
            <a:prstDash val="solid"/>
          </a:ln>
        </p:spPr>
        <p:txBody>
          <a:bodyPr anchor="t">
            <a:normAutofit fontScale="89216"/>
          </a:bodyPr>
          <a:lstStyle/>
          <a:p>
            <a:pPr algn="l">
              <a:buNone/>
              <a:defRPr sz="2550" b="1" i="0">
                <a:solidFill>
                  <a:srgbClr val="F4C514"/>
                </a:solidFill>
                <a:latin typeface="Roboto"/>
                <a:ea typeface="Roboto"/>
                <a:cs typeface="Roboto"/>
              </a:defRPr>
            </a:pPr>
            <a:r>
              <a:rPr sz="2550" b="1" i="0">
                <a:solidFill>
                  <a:srgbClr val="F4C514"/>
                </a:solidFill>
                <a:latin typeface="Roboto"/>
                <a:ea typeface="Roboto"/>
                <a:cs typeface="Roboto"/>
              </a:rPr>
              <a:t>03</a:t>
            </a:r>
          </a:p>
        </p:txBody>
      </p:sp>
      <p:sp>
        <p:nvSpPr>
          <p:cNvPr id="15" name="text">
            <a:extLst>
              <a:ext uri="{FF2B5EF4-FFF2-40B4-BE49-F238E27FC236}">
                <a16:creationId xmlns:a16="http://schemas.microsoft.com/office/drawing/2014/main" id="{70BD2B57-16F9-4FE7-B7AF-333017DAEB5E}"/>
              </a:ext>
            </a:extLst>
          </p:cNvPr>
          <p:cNvSpPr>
            <a:spLocks noGrp="1"/>
          </p:cNvSpPr>
          <p:nvPr/>
        </p:nvSpPr>
        <p:spPr>
          <a:xfrm>
            <a:off x="8305800" y="2381250"/>
            <a:ext cx="2857500" cy="1123950"/>
          </a:xfrm>
          <a:prstGeom prst="rect">
            <a:avLst/>
          </a:prstGeom>
          <a:noFill/>
          <a:ln w="0">
            <a:noFill/>
            <a:prstDash val="solid"/>
          </a:ln>
        </p:spPr>
        <p:txBody>
          <a:bodyPr anchor="t">
            <a:normAutofit/>
          </a:bodyPr>
          <a:lstStyle/>
          <a:p>
            <a:pPr algn="l">
              <a:buNone/>
              <a:defRPr sz="2175" b="1" i="0">
                <a:solidFill>
                  <a:srgbClr val="FFFFFF"/>
                </a:solidFill>
                <a:latin typeface="Roboto"/>
                <a:ea typeface="Roboto"/>
                <a:cs typeface="Roboto"/>
              </a:defRPr>
            </a:pPr>
            <a:r>
              <a:rPr sz="2175" b="1" i="0">
                <a:solidFill>
                  <a:srgbClr val="FFFFFF"/>
                </a:solidFill>
                <a:latin typeface="Roboto"/>
                <a:ea typeface="Roboto"/>
                <a:cs typeface="Roboto"/>
              </a:rPr>
              <a:t>Zamrożenie nie poprawia wyniku budżetu państwa</a:t>
            </a:r>
          </a:p>
        </p:txBody>
      </p:sp>
      <p:sp>
        <p:nvSpPr>
          <p:cNvPr id="16" name="causal-sep">
            <a:extLst>
              <a:ext uri="{FF2B5EF4-FFF2-40B4-BE49-F238E27FC236}">
                <a16:creationId xmlns:a16="http://schemas.microsoft.com/office/drawing/2014/main" id="{144CBAF0-DDFF-462B-A2CE-206C9C4641A6}"/>
              </a:ext>
            </a:extLst>
          </p:cNvPr>
          <p:cNvSpPr>
            <a:spLocks noGrp="1"/>
          </p:cNvSpPr>
          <p:nvPr/>
        </p:nvSpPr>
        <p:spPr>
          <a:xfrm>
            <a:off x="781050" y="4210050"/>
            <a:ext cx="10572750" cy="19050"/>
          </a:xfrm>
          <a:prstGeom prst="rect">
            <a:avLst/>
          </a:prstGeom>
          <a:solidFill>
            <a:srgbClr val="666666"/>
          </a:solidFill>
          <a:ln w="0">
            <a:noFill/>
            <a:prstDash val="solid"/>
          </a:ln>
        </p:spPr>
        <p:txBody>
          <a:bodyPr/>
          <a:lstStyle/>
          <a:p>
            <a:endParaRPr lang="pl-PL"/>
          </a:p>
        </p:txBody>
      </p:sp>
      <p:sp>
        <p:nvSpPr>
          <p:cNvPr id="17" name="text">
            <a:extLst>
              <a:ext uri="{FF2B5EF4-FFF2-40B4-BE49-F238E27FC236}">
                <a16:creationId xmlns:a16="http://schemas.microsoft.com/office/drawing/2014/main" id="{127FA69C-092D-4581-836E-5A9BB447BD30}"/>
              </a:ext>
            </a:extLst>
          </p:cNvPr>
          <p:cNvSpPr>
            <a:spLocks noGrp="1"/>
          </p:cNvSpPr>
          <p:nvPr/>
        </p:nvSpPr>
        <p:spPr>
          <a:xfrm>
            <a:off x="742950" y="4333875"/>
            <a:ext cx="857250" cy="952500"/>
          </a:xfrm>
          <a:prstGeom prst="rect">
            <a:avLst/>
          </a:prstGeom>
          <a:noFill/>
          <a:ln w="0">
            <a:noFill/>
            <a:prstDash val="solid"/>
          </a:ln>
        </p:spPr>
        <p:txBody>
          <a:bodyPr anchor="t">
            <a:noAutofit/>
          </a:bodyPr>
          <a:lstStyle/>
          <a:p>
            <a:pPr algn="l">
              <a:buNone/>
              <a:defRPr sz="5700" b="1" i="0">
                <a:solidFill>
                  <a:srgbClr val="F4C514"/>
                </a:solidFill>
                <a:latin typeface="Roboto"/>
                <a:ea typeface="Roboto"/>
                <a:cs typeface="Roboto"/>
              </a:defRPr>
            </a:pPr>
            <a:r>
              <a:rPr sz="5700" b="1" i="0">
                <a:solidFill>
                  <a:srgbClr val="F4C514"/>
                </a:solidFill>
                <a:latin typeface="Roboto"/>
                <a:ea typeface="Roboto"/>
                <a:cs typeface="Roboto"/>
              </a:rPr>
              <a:t>„</a:t>
            </a:r>
          </a:p>
        </p:txBody>
      </p:sp>
      <p:sp>
        <p:nvSpPr>
          <p:cNvPr id="18" name="text">
            <a:extLst>
              <a:ext uri="{FF2B5EF4-FFF2-40B4-BE49-F238E27FC236}">
                <a16:creationId xmlns:a16="http://schemas.microsoft.com/office/drawing/2014/main" id="{AB414A24-993D-4BAF-B5CF-F37EDD2C1DBC}"/>
              </a:ext>
            </a:extLst>
          </p:cNvPr>
          <p:cNvSpPr>
            <a:spLocks noGrp="1"/>
          </p:cNvSpPr>
          <p:nvPr/>
        </p:nvSpPr>
        <p:spPr>
          <a:xfrm>
            <a:off x="1524000" y="4552950"/>
            <a:ext cx="9525000" cy="990600"/>
          </a:xfrm>
          <a:prstGeom prst="rect">
            <a:avLst/>
          </a:prstGeom>
          <a:noFill/>
          <a:ln w="0">
            <a:noFill/>
            <a:prstDash val="solid"/>
          </a:ln>
        </p:spPr>
        <p:txBody>
          <a:bodyPr anchor="t">
            <a:normAutofit/>
          </a:bodyPr>
          <a:lstStyle/>
          <a:p>
            <a:pPr algn="l">
              <a:buNone/>
              <a:defRPr sz="2100" b="0" i="0">
                <a:solidFill>
                  <a:srgbClr val="ECECEC"/>
                </a:solidFill>
                <a:latin typeface="Roboto"/>
                <a:ea typeface="Roboto"/>
                <a:cs typeface="Roboto"/>
              </a:defRPr>
            </a:pPr>
            <a:r>
              <a:rPr sz="2100" b="0" i="0">
                <a:solidFill>
                  <a:srgbClr val="ECECEC"/>
                </a:solidFill>
                <a:latin typeface="Roboto"/>
                <a:ea typeface="Roboto"/>
                <a:cs typeface="Roboto"/>
              </a:rPr>
              <a:t>Instrument okołobudżetowy nie powinien ograniczać wynagrodzeń tam, gdzie nie wywołuje deklarowanego skutku budżetowego</a:t>
            </a:r>
          </a:p>
        </p:txBody>
      </p:sp>
    </p:spTree>
    <p:extLst>
      <p:ext uri="{BB962C8B-B14F-4D97-AF65-F5344CB8AC3E}">
        <p14:creationId xmlns:p14="http://schemas.microsoft.com/office/powerpoint/2010/main" val="1880418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mporary-panel">
            <a:extLst>
              <a:ext uri="{FF2B5EF4-FFF2-40B4-BE49-F238E27FC236}">
                <a16:creationId xmlns:a16="http://schemas.microsoft.com/office/drawing/2014/main" id="{F4C44E20-9485-472E-9320-20AB03A2C323}"/>
              </a:ext>
            </a:extLst>
          </p:cNvPr>
          <p:cNvSpPr>
            <a:spLocks noGrp="1"/>
          </p:cNvSpPr>
          <p:nvPr/>
        </p:nvSpPr>
        <p:spPr>
          <a:xfrm>
            <a:off x="0" y="0"/>
            <a:ext cx="6477000" cy="6638925"/>
          </a:xfrm>
          <a:prstGeom prst="rect">
            <a:avLst/>
          </a:prstGeom>
          <a:solidFill>
            <a:srgbClr val="FFFFFF"/>
          </a:solidFill>
          <a:ln w="0">
            <a:noFill/>
            <a:prstDash val="solid"/>
          </a:ln>
        </p:spPr>
        <p:txBody>
          <a:bodyPr/>
          <a:lstStyle/>
          <a:p>
            <a:endParaRPr lang="pl-PL"/>
          </a:p>
        </p:txBody>
      </p:sp>
      <p:sp>
        <p:nvSpPr>
          <p:cNvPr id="2" name="text">
            <a:extLst>
              <a:ext uri="{FF2B5EF4-FFF2-40B4-BE49-F238E27FC236}">
                <a16:creationId xmlns:a16="http://schemas.microsoft.com/office/drawing/2014/main" id="{5D1F9724-B5B2-426E-968D-611781BFF425}"/>
              </a:ext>
            </a:extLst>
          </p:cNvPr>
          <p:cNvSpPr>
            <a:spLocks noGrp="1"/>
          </p:cNvSpPr>
          <p:nvPr/>
        </p:nvSpPr>
        <p:spPr>
          <a:xfrm>
            <a:off x="590550" y="457200"/>
            <a:ext cx="5429250" cy="876300"/>
          </a:xfrm>
          <a:prstGeom prst="rect">
            <a:avLst/>
          </a:prstGeom>
          <a:noFill/>
          <a:ln w="0">
            <a:noFill/>
            <a:prstDash val="solid"/>
          </a:ln>
        </p:spPr>
        <p:txBody>
          <a:bodyPr anchor="t">
            <a:normAutofit/>
          </a:bodyPr>
          <a:lstStyle/>
          <a:p>
            <a:pPr algn="l">
              <a:buNone/>
              <a:defRPr sz="2550" b="1" i="0">
                <a:solidFill>
                  <a:srgbClr val="171717"/>
                </a:solidFill>
                <a:latin typeface="Roboto"/>
                <a:ea typeface="Roboto"/>
                <a:cs typeface="Roboto"/>
              </a:defRPr>
            </a:pPr>
            <a:r>
              <a:rPr sz="2550" b="1" i="0">
                <a:solidFill>
                  <a:srgbClr val="171717"/>
                </a:solidFill>
                <a:latin typeface="Roboto"/>
                <a:ea typeface="Roboto"/>
                <a:cs typeface="Roboto"/>
              </a:rPr>
              <a:t>Powtarzalność zakwestionowana w judykaturze</a:t>
            </a:r>
          </a:p>
        </p:txBody>
      </p:sp>
      <p:sp>
        <p:nvSpPr>
          <p:cNvPr id="3" name="temporary-rule">
            <a:extLst>
              <a:ext uri="{FF2B5EF4-FFF2-40B4-BE49-F238E27FC236}">
                <a16:creationId xmlns:a16="http://schemas.microsoft.com/office/drawing/2014/main" id="{AE633D94-901F-4697-BE1C-3543196F17F1}"/>
              </a:ext>
            </a:extLst>
          </p:cNvPr>
          <p:cNvSpPr>
            <a:spLocks noGrp="1"/>
          </p:cNvSpPr>
          <p:nvPr/>
        </p:nvSpPr>
        <p:spPr>
          <a:xfrm>
            <a:off x="590550" y="1209675"/>
            <a:ext cx="1104900" cy="66675"/>
          </a:xfrm>
          <a:prstGeom prst="rect">
            <a:avLst/>
          </a:prstGeom>
          <a:solidFill>
            <a:srgbClr val="F4C514"/>
          </a:solidFill>
          <a:ln w="0">
            <a:noFill/>
            <a:prstDash val="solid"/>
          </a:ln>
        </p:spPr>
        <p:txBody>
          <a:bodyPr/>
          <a:lstStyle/>
          <a:p>
            <a:endParaRPr lang="pl-PL"/>
          </a:p>
        </p:txBody>
      </p:sp>
      <p:sp>
        <p:nvSpPr>
          <p:cNvPr id="4" name="text">
            <a:extLst>
              <a:ext uri="{FF2B5EF4-FFF2-40B4-BE49-F238E27FC236}">
                <a16:creationId xmlns:a16="http://schemas.microsoft.com/office/drawing/2014/main" id="{A2451712-BDE0-42F2-A847-83D3123B975A}"/>
              </a:ext>
            </a:extLst>
          </p:cNvPr>
          <p:cNvSpPr>
            <a:spLocks noGrp="1"/>
          </p:cNvSpPr>
          <p:nvPr/>
        </p:nvSpPr>
        <p:spPr>
          <a:xfrm>
            <a:off x="571500" y="1590675"/>
            <a:ext cx="857250" cy="952500"/>
          </a:xfrm>
          <a:prstGeom prst="rect">
            <a:avLst/>
          </a:prstGeom>
          <a:noFill/>
          <a:ln w="0">
            <a:noFill/>
            <a:prstDash val="solid"/>
          </a:ln>
        </p:spPr>
        <p:txBody>
          <a:bodyPr anchor="t">
            <a:noAutofit/>
          </a:bodyPr>
          <a:lstStyle/>
          <a:p>
            <a:pPr algn="l">
              <a:buNone/>
              <a:defRPr sz="7200" b="1" i="0">
                <a:solidFill>
                  <a:srgbClr val="F4C514"/>
                </a:solidFill>
                <a:latin typeface="Roboto"/>
                <a:ea typeface="Roboto"/>
                <a:cs typeface="Roboto"/>
              </a:defRPr>
            </a:pPr>
            <a:r>
              <a:rPr sz="7200" b="1" i="0">
                <a:solidFill>
                  <a:srgbClr val="F4C514"/>
                </a:solidFill>
                <a:latin typeface="Roboto"/>
                <a:ea typeface="Roboto"/>
                <a:cs typeface="Roboto"/>
              </a:rPr>
              <a:t>„</a:t>
            </a:r>
          </a:p>
        </p:txBody>
      </p:sp>
      <p:sp>
        <p:nvSpPr>
          <p:cNvPr id="5" name="text">
            <a:extLst>
              <a:ext uri="{FF2B5EF4-FFF2-40B4-BE49-F238E27FC236}">
                <a16:creationId xmlns:a16="http://schemas.microsoft.com/office/drawing/2014/main" id="{FFD9A94F-5CEF-4348-8451-2292458B1807}"/>
              </a:ext>
            </a:extLst>
          </p:cNvPr>
          <p:cNvSpPr>
            <a:spLocks noGrp="1"/>
          </p:cNvSpPr>
          <p:nvPr/>
        </p:nvSpPr>
        <p:spPr>
          <a:xfrm>
            <a:off x="1381125" y="1905000"/>
            <a:ext cx="4333875" cy="1695450"/>
          </a:xfrm>
          <a:prstGeom prst="rect">
            <a:avLst/>
          </a:prstGeom>
          <a:noFill/>
          <a:ln w="0">
            <a:noFill/>
            <a:prstDash val="solid"/>
          </a:ln>
        </p:spPr>
        <p:txBody>
          <a:bodyPr anchor="t">
            <a:normAutofit fontScale="98438"/>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Coroczna ustawa zachowuje formalną czasowość. Wieloletnie powtarzanie tworzy jednak trwały stan regulacyjny.</a:t>
            </a:r>
          </a:p>
        </p:txBody>
      </p:sp>
      <p:sp>
        <p:nvSpPr>
          <p:cNvPr id="6" name="text">
            <a:extLst>
              <a:ext uri="{FF2B5EF4-FFF2-40B4-BE49-F238E27FC236}">
                <a16:creationId xmlns:a16="http://schemas.microsoft.com/office/drawing/2014/main" id="{EF489EA1-974A-42E2-A460-F041BA6E56DF}"/>
              </a:ext>
            </a:extLst>
          </p:cNvPr>
          <p:cNvSpPr>
            <a:spLocks noGrp="1"/>
          </p:cNvSpPr>
          <p:nvPr/>
        </p:nvSpPr>
        <p:spPr>
          <a:xfrm>
            <a:off x="1381125" y="3943350"/>
            <a:ext cx="4333875" cy="1104900"/>
          </a:xfrm>
          <a:prstGeom prst="rect">
            <a:avLst/>
          </a:prstGeom>
          <a:noFill/>
          <a:ln w="0">
            <a:noFill/>
            <a:prstDash val="solid"/>
          </a:ln>
        </p:spPr>
        <p:txBody>
          <a:bodyPr anchor="t">
            <a:normAutofit/>
          </a:bodyPr>
          <a:lstStyle/>
          <a:p>
            <a:pPr algn="l">
              <a:buNone/>
              <a:defRPr sz="1725" b="0" i="0">
                <a:solidFill>
                  <a:srgbClr val="454545"/>
                </a:solidFill>
                <a:latin typeface="Roboto"/>
                <a:ea typeface="Roboto"/>
                <a:cs typeface="Roboto"/>
              </a:defRPr>
            </a:pPr>
            <a:r>
              <a:rPr sz="1725" b="0" i="0">
                <a:solidFill>
                  <a:srgbClr val="454545"/>
                </a:solidFill>
                <a:latin typeface="Roboto"/>
                <a:ea typeface="Roboto"/>
                <a:cs typeface="Roboto"/>
              </a:rPr>
              <a:t>Skutek: adresat nie może racjonalnie przewidzieć, czy generalny miernik GUS kiedykolwiek wróci do zastosowania.</a:t>
            </a:r>
          </a:p>
        </p:txBody>
      </p:sp>
      <p:sp>
        <p:nvSpPr>
          <p:cNvPr id="7" name="text">
            <a:extLst>
              <a:ext uri="{FF2B5EF4-FFF2-40B4-BE49-F238E27FC236}">
                <a16:creationId xmlns:a16="http://schemas.microsoft.com/office/drawing/2014/main" id="{0CC85846-8F2E-42DE-A714-60873E367566}"/>
              </a:ext>
            </a:extLst>
          </p:cNvPr>
          <p:cNvSpPr>
            <a:spLocks noGrp="1"/>
          </p:cNvSpPr>
          <p:nvPr/>
        </p:nvSpPr>
        <p:spPr>
          <a:xfrm>
            <a:off x="1381125" y="5381625"/>
            <a:ext cx="4333875" cy="514350"/>
          </a:xfrm>
          <a:prstGeom prst="rect">
            <a:avLst/>
          </a:prstGeom>
          <a:noFill/>
          <a:ln w="0">
            <a:noFill/>
            <a:prstDash val="solid"/>
          </a:ln>
        </p:spPr>
        <p:txBody>
          <a:bodyPr anchor="t">
            <a:normAutofit fontScale="97368"/>
          </a:bodyPr>
          <a:lstStyle/>
          <a:p>
            <a:pPr algn="l">
              <a:buNone/>
              <a:defRPr sz="1425" b="1" i="0">
                <a:solidFill>
                  <a:srgbClr val="777777"/>
                </a:solidFill>
                <a:latin typeface="Roboto"/>
                <a:ea typeface="Roboto"/>
                <a:cs typeface="Roboto"/>
              </a:defRPr>
            </a:pPr>
            <a:r>
              <a:rPr sz="1425" b="1" i="0">
                <a:solidFill>
                  <a:srgbClr val="777777"/>
                </a:solidFill>
                <a:latin typeface="Roboto"/>
                <a:ea typeface="Roboto"/>
                <a:cs typeface="Roboto"/>
              </a:rPr>
              <a:t>art. 2 Konstytucji: zaufanie do państwa i prawidłowa legislacja</a:t>
            </a:r>
          </a:p>
        </p:txBody>
      </p:sp>
      <p:pic>
        <p:nvPicPr>
          <p:cNvPr id="23" name="Obraz 22"/>
          <p:cNvPicPr>
            <a:picLocks noChangeAspect="1"/>
          </p:cNvPicPr>
          <p:nvPr/>
        </p:nvPicPr>
        <p:blipFill>
          <a:blip r:embed="rId3"/>
          <a:srcRect l="21285" r="21285"/>
          <a:stretch>
            <a:fillRect/>
          </a:stretch>
        </p:blipFill>
        <p:spPr>
          <a:xfrm>
            <a:off x="6477000" y="0"/>
            <a:ext cx="5715000" cy="6638925"/>
          </a:xfrm>
          <a:prstGeom prst="rect">
            <a:avLst/>
          </a:prstGeom>
        </p:spPr>
      </p:pic>
      <p:sp>
        <p:nvSpPr>
          <p:cNvPr id="9" name="footer-bg-10">
            <a:extLst>
              <a:ext uri="{FF2B5EF4-FFF2-40B4-BE49-F238E27FC236}">
                <a16:creationId xmlns:a16="http://schemas.microsoft.com/office/drawing/2014/main" id="{C4E490F1-A47C-43A4-99D7-F679368EA761}"/>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10" name="text">
            <a:extLst>
              <a:ext uri="{FF2B5EF4-FFF2-40B4-BE49-F238E27FC236}">
                <a16:creationId xmlns:a16="http://schemas.microsoft.com/office/drawing/2014/main" id="{8FC93EB1-9387-4FD9-893C-FD31D8EA6FD2}"/>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11" name="text">
            <a:extLst>
              <a:ext uri="{FF2B5EF4-FFF2-40B4-BE49-F238E27FC236}">
                <a16:creationId xmlns:a16="http://schemas.microsoft.com/office/drawing/2014/main" id="{18283B63-47C8-4756-9F3D-455CE0BD2856}"/>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12" name="text">
            <a:extLst>
              <a:ext uri="{FF2B5EF4-FFF2-40B4-BE49-F238E27FC236}">
                <a16:creationId xmlns:a16="http://schemas.microsoft.com/office/drawing/2014/main" id="{329F28A2-5D0C-478D-A0CD-A501BCC70AE8}"/>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15</a:t>
            </a:r>
          </a:p>
        </p:txBody>
      </p:sp>
      <p:sp>
        <p:nvSpPr>
          <p:cNvPr id="13" name="footer-mark-10">
            <a:extLst>
              <a:ext uri="{FF2B5EF4-FFF2-40B4-BE49-F238E27FC236}">
                <a16:creationId xmlns:a16="http://schemas.microsoft.com/office/drawing/2014/main" id="{F5B3FDEB-8521-4E86-9214-50404A48E3E5}"/>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Tree>
    <p:extLst>
      <p:ext uri="{BB962C8B-B14F-4D97-AF65-F5344CB8AC3E}">
        <p14:creationId xmlns:p14="http://schemas.microsoft.com/office/powerpoint/2010/main" val="131354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DF78245E-DAC6-4786-B22F-3EC14F596888}"/>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550" b="1" i="0">
                <a:solidFill>
                  <a:srgbClr val="171717"/>
                </a:solidFill>
                <a:latin typeface="Roboto"/>
                <a:ea typeface="Roboto"/>
                <a:cs typeface="Roboto"/>
              </a:defRPr>
            </a:pPr>
            <a:r>
              <a:rPr sz="2550" b="1" i="0">
                <a:solidFill>
                  <a:srgbClr val="171717"/>
                </a:solidFill>
                <a:latin typeface="Roboto"/>
                <a:ea typeface="Roboto"/>
                <a:cs typeface="Roboto"/>
              </a:rPr>
              <a:t>Argument drugi: równość i ochrona praw majątkowych</a:t>
            </a:r>
          </a:p>
        </p:txBody>
      </p:sp>
      <p:sp>
        <p:nvSpPr>
          <p:cNvPr id="2" name="title-rule-11">
            <a:extLst>
              <a:ext uri="{FF2B5EF4-FFF2-40B4-BE49-F238E27FC236}">
                <a16:creationId xmlns:a16="http://schemas.microsoft.com/office/drawing/2014/main" id="{F0C2F659-E2A3-49A2-99C2-D6990D856021}"/>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11">
            <a:extLst>
              <a:ext uri="{FF2B5EF4-FFF2-40B4-BE49-F238E27FC236}">
                <a16:creationId xmlns:a16="http://schemas.microsoft.com/office/drawing/2014/main" id="{C4905169-DE47-4108-A6AF-5DE5647F75CC}"/>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6F1D2BBC-2F47-4C07-B843-9AD53C2097DA}"/>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640878D7-F0B3-4E6C-8B3F-89539B022D40}"/>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83013BAB-D6A4-4827-9796-15899D955604}"/>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16</a:t>
            </a:r>
          </a:p>
        </p:txBody>
      </p:sp>
      <p:sp>
        <p:nvSpPr>
          <p:cNvPr id="7" name="footer-mark-11">
            <a:extLst>
              <a:ext uri="{FF2B5EF4-FFF2-40B4-BE49-F238E27FC236}">
                <a16:creationId xmlns:a16="http://schemas.microsoft.com/office/drawing/2014/main" id="{432B8874-09E8-4DD3-9C0C-1DE75A7647AE}"/>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CEAED3D2-A3F7-4279-BA36-98ACD0D864D0}"/>
              </a:ext>
            </a:extLst>
          </p:cNvPr>
          <p:cNvSpPr>
            <a:spLocks noGrp="1"/>
          </p:cNvSpPr>
          <p:nvPr/>
        </p:nvSpPr>
        <p:spPr>
          <a:xfrm>
            <a:off x="742950" y="1666875"/>
            <a:ext cx="4095750" cy="419100"/>
          </a:xfrm>
          <a:prstGeom prst="rect">
            <a:avLst/>
          </a:prstGeom>
          <a:noFill/>
          <a:ln w="0">
            <a:noFill/>
            <a:prstDash val="solid"/>
          </a:ln>
        </p:spPr>
        <p:txBody>
          <a:bodyPr anchor="t">
            <a:normAutofit fontScale="95556"/>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Spółki komunalne</a:t>
            </a:r>
          </a:p>
        </p:txBody>
      </p:sp>
      <p:sp>
        <p:nvSpPr>
          <p:cNvPr id="9" name="text">
            <a:extLst>
              <a:ext uri="{FF2B5EF4-FFF2-40B4-BE49-F238E27FC236}">
                <a16:creationId xmlns:a16="http://schemas.microsoft.com/office/drawing/2014/main" id="{72CBF846-2C2E-4E0B-AD02-5AEAE9001BBC}"/>
              </a:ext>
            </a:extLst>
          </p:cNvPr>
          <p:cNvSpPr>
            <a:spLocks noGrp="1"/>
          </p:cNvSpPr>
          <p:nvPr/>
        </p:nvSpPr>
        <p:spPr>
          <a:xfrm>
            <a:off x="742950" y="2238375"/>
            <a:ext cx="4095750" cy="1438275"/>
          </a:xfrm>
          <a:prstGeom prst="rect">
            <a:avLst/>
          </a:prstGeom>
          <a:noFill/>
          <a:ln w="0">
            <a:noFill/>
            <a:prstDash val="solid"/>
          </a:ln>
        </p:spPr>
        <p:txBody>
          <a:bodyPr anchor="t">
            <a:normAutofit fontScale="94438"/>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Kadra zarządzająca działa na konkurencyjnym rynku pracy, ale podstawa wynagrodzenia pozostaje oderwana od bieżącego miernika GUS.</a:t>
            </a:r>
          </a:p>
        </p:txBody>
      </p:sp>
      <p:sp>
        <p:nvSpPr>
          <p:cNvPr id="10" name="text">
            <a:extLst>
              <a:ext uri="{FF2B5EF4-FFF2-40B4-BE49-F238E27FC236}">
                <a16:creationId xmlns:a16="http://schemas.microsoft.com/office/drawing/2014/main" id="{EDF35554-712D-45CE-ABF0-4C7CCE09206F}"/>
              </a:ext>
            </a:extLst>
          </p:cNvPr>
          <p:cNvSpPr>
            <a:spLocks noGrp="1"/>
          </p:cNvSpPr>
          <p:nvPr/>
        </p:nvSpPr>
        <p:spPr>
          <a:xfrm>
            <a:off x="742950" y="4105275"/>
            <a:ext cx="4095750" cy="419100"/>
          </a:xfrm>
          <a:prstGeom prst="rect">
            <a:avLst/>
          </a:prstGeom>
          <a:noFill/>
          <a:ln w="0">
            <a:noFill/>
            <a:prstDash val="solid"/>
          </a:ln>
        </p:spPr>
        <p:txBody>
          <a:bodyPr anchor="t">
            <a:normAutofit fontScale="95556"/>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Wąska grupa adresatów</a:t>
            </a:r>
          </a:p>
        </p:txBody>
      </p:sp>
      <p:sp>
        <p:nvSpPr>
          <p:cNvPr id="11" name="text">
            <a:extLst>
              <a:ext uri="{FF2B5EF4-FFF2-40B4-BE49-F238E27FC236}">
                <a16:creationId xmlns:a16="http://schemas.microsoft.com/office/drawing/2014/main" id="{5A82CED2-CE29-4E14-B0D0-1BA7DA301E83}"/>
              </a:ext>
            </a:extLst>
          </p:cNvPr>
          <p:cNvSpPr>
            <a:spLocks noGrp="1"/>
          </p:cNvSpPr>
          <p:nvPr/>
        </p:nvSpPr>
        <p:spPr>
          <a:xfrm>
            <a:off x="742950" y="4667250"/>
            <a:ext cx="4095750" cy="933450"/>
          </a:xfrm>
          <a:prstGeom prst="rect">
            <a:avLst/>
          </a:prstGeom>
          <a:noFill/>
          <a:ln w="0">
            <a:noFill/>
            <a:prstDash val="solid"/>
          </a:ln>
        </p:spPr>
        <p:txBody>
          <a:bodyPr anchor="t">
            <a:normAutofit fontScale="98222"/>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Ograniczenie nie stanowi elementu jednolitego, powszechnego programu oszczędnościowego.</a:t>
            </a:r>
          </a:p>
        </p:txBody>
      </p:sp>
      <p:sp>
        <p:nvSpPr>
          <p:cNvPr id="12" name="equality-divider">
            <a:extLst>
              <a:ext uri="{FF2B5EF4-FFF2-40B4-BE49-F238E27FC236}">
                <a16:creationId xmlns:a16="http://schemas.microsoft.com/office/drawing/2014/main" id="{61EDE077-3D80-441C-8E33-800246979A54}"/>
              </a:ext>
            </a:extLst>
          </p:cNvPr>
          <p:cNvSpPr>
            <a:spLocks noGrp="1"/>
          </p:cNvSpPr>
          <p:nvPr/>
        </p:nvSpPr>
        <p:spPr>
          <a:xfrm>
            <a:off x="5410200" y="1524000"/>
            <a:ext cx="19050" cy="4238625"/>
          </a:xfrm>
          <a:prstGeom prst="rect">
            <a:avLst/>
          </a:prstGeom>
          <a:solidFill>
            <a:srgbClr val="EFEFEF"/>
          </a:solidFill>
          <a:ln w="0">
            <a:noFill/>
            <a:prstDash val="solid"/>
          </a:ln>
        </p:spPr>
        <p:txBody>
          <a:bodyPr/>
          <a:lstStyle/>
          <a:p>
            <a:endParaRPr lang="pl-PL"/>
          </a:p>
        </p:txBody>
      </p:sp>
      <p:sp>
        <p:nvSpPr>
          <p:cNvPr id="13" name="text">
            <a:extLst>
              <a:ext uri="{FF2B5EF4-FFF2-40B4-BE49-F238E27FC236}">
                <a16:creationId xmlns:a16="http://schemas.microsoft.com/office/drawing/2014/main" id="{546364C7-1DF9-4209-896A-7B9740422B5E}"/>
              </a:ext>
            </a:extLst>
          </p:cNvPr>
          <p:cNvSpPr>
            <a:spLocks noGrp="1"/>
          </p:cNvSpPr>
          <p:nvPr/>
        </p:nvSpPr>
        <p:spPr>
          <a:xfrm>
            <a:off x="6048375" y="1657350"/>
            <a:ext cx="4762500" cy="704850"/>
          </a:xfrm>
          <a:prstGeom prst="rect">
            <a:avLst/>
          </a:prstGeom>
          <a:noFill/>
          <a:ln w="0">
            <a:noFill/>
            <a:prstDash val="solid"/>
          </a:ln>
        </p:spPr>
        <p:txBody>
          <a:bodyPr anchor="t">
            <a:normAutofit/>
          </a:bodyPr>
          <a:lstStyle/>
          <a:p>
            <a:pPr algn="l">
              <a:buNone/>
              <a:defRPr sz="3225" b="1" i="0">
                <a:solidFill>
                  <a:srgbClr val="F4C514"/>
                </a:solidFill>
                <a:latin typeface="Roboto"/>
                <a:ea typeface="Roboto"/>
                <a:cs typeface="Roboto"/>
              </a:defRPr>
            </a:pPr>
            <a:r>
              <a:rPr sz="3225" b="1" i="0">
                <a:solidFill>
                  <a:srgbClr val="F4C514"/>
                </a:solidFill>
                <a:latin typeface="Roboto"/>
                <a:ea typeface="Roboto"/>
                <a:cs typeface="Roboto"/>
              </a:rPr>
              <a:t>art. 32 + art. 64 ust. 2</a:t>
            </a:r>
          </a:p>
        </p:txBody>
      </p:sp>
      <p:sp>
        <p:nvSpPr>
          <p:cNvPr id="14" name="text">
            <a:extLst>
              <a:ext uri="{FF2B5EF4-FFF2-40B4-BE49-F238E27FC236}">
                <a16:creationId xmlns:a16="http://schemas.microsoft.com/office/drawing/2014/main" id="{3D0D1898-B823-4842-B93E-AF1CDF33FCA1}"/>
              </a:ext>
            </a:extLst>
          </p:cNvPr>
          <p:cNvSpPr>
            <a:spLocks noGrp="1"/>
          </p:cNvSpPr>
          <p:nvPr/>
        </p:nvSpPr>
        <p:spPr>
          <a:xfrm>
            <a:off x="6048375" y="2571750"/>
            <a:ext cx="4762500" cy="1190625"/>
          </a:xfrm>
          <a:prstGeom prst="rect">
            <a:avLst/>
          </a:prstGeom>
          <a:noFill/>
          <a:ln w="0">
            <a:noFill/>
            <a:prstDash val="solid"/>
          </a:ln>
        </p:spPr>
        <p:txBody>
          <a:bodyPr anchor="t">
            <a:normAutofit fontScale="87162"/>
          </a:bodyPr>
          <a:lstStyle/>
          <a:p>
            <a:pPr algn="l">
              <a:buNone/>
              <a:defRPr sz="2100" b="1" i="0">
                <a:solidFill>
                  <a:srgbClr val="171717"/>
                </a:solidFill>
                <a:latin typeface="Roboto"/>
                <a:ea typeface="Roboto"/>
                <a:cs typeface="Roboto"/>
              </a:defRPr>
            </a:pPr>
            <a:r>
              <a:rPr sz="2100" b="1" i="0">
                <a:solidFill>
                  <a:srgbClr val="171717"/>
                </a:solidFill>
                <a:latin typeface="Roboto"/>
                <a:ea typeface="Roboto"/>
                <a:cs typeface="Roboto"/>
              </a:rPr>
              <a:t>Równe traktowanie i równa ochrona praw majątkowych wymagają racjonalnego uzasadnienia odmiennego ciężaru.</a:t>
            </a:r>
          </a:p>
        </p:txBody>
      </p:sp>
      <p:sp>
        <p:nvSpPr>
          <p:cNvPr id="15" name="text">
            <a:extLst>
              <a:ext uri="{FF2B5EF4-FFF2-40B4-BE49-F238E27FC236}">
                <a16:creationId xmlns:a16="http://schemas.microsoft.com/office/drawing/2014/main" id="{8DFD898A-33E8-464E-BEB2-7BD80C99BB15}"/>
              </a:ext>
            </a:extLst>
          </p:cNvPr>
          <p:cNvSpPr>
            <a:spLocks noGrp="1"/>
          </p:cNvSpPr>
          <p:nvPr/>
        </p:nvSpPr>
        <p:spPr>
          <a:xfrm>
            <a:off x="6048375" y="4200525"/>
            <a:ext cx="4476750" cy="323850"/>
          </a:xfrm>
          <a:prstGeom prst="rect">
            <a:avLst/>
          </a:prstGeom>
          <a:noFill/>
          <a:ln w="0">
            <a:noFill/>
            <a:prstDash val="solid"/>
          </a:ln>
        </p:spPr>
        <p:txBody>
          <a:bodyPr anchor="t">
            <a:normAutofit/>
          </a:bodyPr>
          <a:lstStyle/>
          <a:p>
            <a:pPr algn="l">
              <a:buNone/>
              <a:defRPr sz="1425" b="1" i="0">
                <a:solidFill>
                  <a:srgbClr val="777777"/>
                </a:solidFill>
                <a:latin typeface="Roboto"/>
                <a:ea typeface="Roboto"/>
                <a:cs typeface="Roboto"/>
              </a:defRPr>
            </a:pPr>
            <a:r>
              <a:rPr sz="1425" b="1" i="0">
                <a:solidFill>
                  <a:srgbClr val="777777"/>
                </a:solidFill>
                <a:latin typeface="Roboto"/>
                <a:ea typeface="Roboto"/>
                <a:cs typeface="Roboto"/>
              </a:rPr>
              <a:t>Pytanie dla ustawodawcy</a:t>
            </a:r>
          </a:p>
        </p:txBody>
      </p:sp>
      <p:sp>
        <p:nvSpPr>
          <p:cNvPr id="16" name="text">
            <a:extLst>
              <a:ext uri="{FF2B5EF4-FFF2-40B4-BE49-F238E27FC236}">
                <a16:creationId xmlns:a16="http://schemas.microsoft.com/office/drawing/2014/main" id="{27BC39B3-43A2-47A0-9459-8BE4E9AD2BE0}"/>
              </a:ext>
            </a:extLst>
          </p:cNvPr>
          <p:cNvSpPr>
            <a:spLocks noGrp="1"/>
          </p:cNvSpPr>
          <p:nvPr/>
        </p:nvSpPr>
        <p:spPr>
          <a:xfrm>
            <a:off x="6048375" y="4695825"/>
            <a:ext cx="4762500" cy="990600"/>
          </a:xfrm>
          <a:prstGeom prst="rect">
            <a:avLst/>
          </a:prstGeom>
          <a:noFill/>
          <a:ln w="0">
            <a:noFill/>
            <a:prstDash val="solid"/>
          </a:ln>
        </p:spPr>
        <p:txBody>
          <a:bodyPr anchor="t">
            <a:normAutofit fontScale="97119"/>
          </a:bodyPr>
          <a:lstStyle/>
          <a:p>
            <a:pPr algn="l">
              <a:buNone/>
              <a:defRPr sz="2025" b="0" i="0">
                <a:solidFill>
                  <a:srgbClr val="454545"/>
                </a:solidFill>
                <a:latin typeface="Roboto"/>
                <a:ea typeface="Roboto"/>
                <a:cs typeface="Roboto"/>
              </a:defRPr>
            </a:pPr>
            <a:r>
              <a:rPr sz="2025" b="0" i="0">
                <a:solidFill>
                  <a:srgbClr val="454545"/>
                </a:solidFill>
                <a:latin typeface="Roboto"/>
                <a:ea typeface="Roboto"/>
                <a:cs typeface="Roboto"/>
              </a:rPr>
              <a:t>Dlaczego właśnie ta grupa ma ponosić trwały koszt rozwiązania okołobudżetowego?</a:t>
            </a:r>
          </a:p>
        </p:txBody>
      </p:sp>
    </p:spTree>
    <p:extLst>
      <p:ext uri="{BB962C8B-B14F-4D97-AF65-F5344CB8AC3E}">
        <p14:creationId xmlns:p14="http://schemas.microsoft.com/office/powerpoint/2010/main" val="806949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1717"/>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E623B5A5-52B2-4133-8227-57588822F337}"/>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700" b="1" i="0">
                <a:solidFill>
                  <a:srgbClr val="FFFFFF"/>
                </a:solidFill>
                <a:latin typeface="Roboto"/>
                <a:ea typeface="Roboto"/>
                <a:cs typeface="Roboto"/>
              </a:defRPr>
            </a:pPr>
            <a:r>
              <a:rPr sz="2700" b="1" i="0">
                <a:solidFill>
                  <a:srgbClr val="FFFFFF"/>
                </a:solidFill>
                <a:latin typeface="Roboto"/>
                <a:ea typeface="Roboto"/>
                <a:cs typeface="Roboto"/>
              </a:rPr>
              <a:t>Argument trzeci: zaufanie do prawa</a:t>
            </a:r>
          </a:p>
        </p:txBody>
      </p:sp>
      <p:sp>
        <p:nvSpPr>
          <p:cNvPr id="2" name="title-rule-12">
            <a:extLst>
              <a:ext uri="{FF2B5EF4-FFF2-40B4-BE49-F238E27FC236}">
                <a16:creationId xmlns:a16="http://schemas.microsoft.com/office/drawing/2014/main" id="{04E28185-10A7-4B20-A2A5-2926CA253762}"/>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12">
            <a:extLst>
              <a:ext uri="{FF2B5EF4-FFF2-40B4-BE49-F238E27FC236}">
                <a16:creationId xmlns:a16="http://schemas.microsoft.com/office/drawing/2014/main" id="{ECD80F0E-77D0-457A-9E19-BE8E78AD0188}"/>
              </a:ext>
            </a:extLst>
          </p:cNvPr>
          <p:cNvSpPr>
            <a:spLocks noGrp="1"/>
          </p:cNvSpPr>
          <p:nvPr/>
        </p:nvSpPr>
        <p:spPr>
          <a:xfrm>
            <a:off x="0" y="6638925"/>
            <a:ext cx="12192000" cy="219075"/>
          </a:xfrm>
          <a:prstGeom prst="rect">
            <a:avLst/>
          </a:prstGeom>
          <a:solidFill>
            <a:srgbClr val="171717"/>
          </a:solidFill>
          <a:ln w="0">
            <a:noFill/>
            <a:prstDash val="solid"/>
          </a:ln>
        </p:spPr>
        <p:txBody>
          <a:bodyPr/>
          <a:lstStyle/>
          <a:p>
            <a:endParaRPr lang="pl-PL"/>
          </a:p>
        </p:txBody>
      </p:sp>
      <p:sp>
        <p:nvSpPr>
          <p:cNvPr id="4" name="text">
            <a:extLst>
              <a:ext uri="{FF2B5EF4-FFF2-40B4-BE49-F238E27FC236}">
                <a16:creationId xmlns:a16="http://schemas.microsoft.com/office/drawing/2014/main" id="{2A13AE18-5834-4F5F-96FA-7E3C8745FE3B}"/>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D4D4D4"/>
                </a:solidFill>
                <a:latin typeface="Roboto"/>
                <a:ea typeface="Roboto"/>
                <a:cs typeface="Roboto"/>
              </a:defRPr>
            </a:pPr>
            <a:r>
              <a:rPr sz="900" b="0" i="0">
                <a:solidFill>
                  <a:srgbClr val="D4D4D4"/>
                </a:solidFill>
                <a:latin typeface="Roboto"/>
                <a:ea typeface="Roboto"/>
                <a:cs typeface="Roboto"/>
              </a:rPr>
              <a:t>www.jedrzejbujny.pl</a:t>
            </a:r>
          </a:p>
        </p:txBody>
      </p:sp>
      <p:sp>
        <p:nvSpPr>
          <p:cNvPr id="5" name="text">
            <a:extLst>
              <a:ext uri="{FF2B5EF4-FFF2-40B4-BE49-F238E27FC236}">
                <a16:creationId xmlns:a16="http://schemas.microsoft.com/office/drawing/2014/main" id="{9E1BF1DD-4440-4C4B-AE84-519991D05F7F}"/>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BUJNY</a:t>
            </a:r>
          </a:p>
        </p:txBody>
      </p:sp>
      <p:sp>
        <p:nvSpPr>
          <p:cNvPr id="6" name="text">
            <a:extLst>
              <a:ext uri="{FF2B5EF4-FFF2-40B4-BE49-F238E27FC236}">
                <a16:creationId xmlns:a16="http://schemas.microsoft.com/office/drawing/2014/main" id="{E3C73F93-08E4-42EB-A63F-04B791CA2A9B}"/>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17</a:t>
            </a:r>
          </a:p>
        </p:txBody>
      </p:sp>
      <p:sp>
        <p:nvSpPr>
          <p:cNvPr id="7" name="footer-mark-12">
            <a:extLst>
              <a:ext uri="{FF2B5EF4-FFF2-40B4-BE49-F238E27FC236}">
                <a16:creationId xmlns:a16="http://schemas.microsoft.com/office/drawing/2014/main" id="{CFD9ECD1-45C9-4F0F-AA5C-BBB3DA8A1EC0}"/>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E6A6F2EA-1C48-4956-BC15-D710519088A5}"/>
              </a:ext>
            </a:extLst>
          </p:cNvPr>
          <p:cNvSpPr>
            <a:spLocks noGrp="1"/>
          </p:cNvSpPr>
          <p:nvPr/>
        </p:nvSpPr>
        <p:spPr>
          <a:xfrm>
            <a:off x="742950" y="1647825"/>
            <a:ext cx="3714750" cy="304800"/>
          </a:xfrm>
          <a:prstGeom prst="rect">
            <a:avLst/>
          </a:prstGeom>
          <a:noFill/>
          <a:ln w="0">
            <a:noFill/>
            <a:prstDash val="solid"/>
          </a:ln>
        </p:spPr>
        <p:txBody>
          <a:bodyPr anchor="t">
            <a:normAutofit/>
          </a:bodyPr>
          <a:lstStyle/>
          <a:p>
            <a:pPr algn="l">
              <a:buNone/>
              <a:defRPr sz="1275" b="1" i="0">
                <a:solidFill>
                  <a:srgbClr val="F4C514"/>
                </a:solidFill>
                <a:latin typeface="Roboto"/>
                <a:ea typeface="Roboto"/>
                <a:cs typeface="Roboto"/>
              </a:defRPr>
            </a:pPr>
            <a:r>
              <a:rPr sz="1275" b="1" i="0">
                <a:solidFill>
                  <a:srgbClr val="F4C514"/>
                </a:solidFill>
                <a:latin typeface="Roboto"/>
                <a:ea typeface="Roboto"/>
                <a:cs typeface="Roboto"/>
              </a:rPr>
              <a:t>REGUŁA GENERALNA</a:t>
            </a:r>
          </a:p>
        </p:txBody>
      </p:sp>
      <p:sp>
        <p:nvSpPr>
          <p:cNvPr id="9" name="text">
            <a:extLst>
              <a:ext uri="{FF2B5EF4-FFF2-40B4-BE49-F238E27FC236}">
                <a16:creationId xmlns:a16="http://schemas.microsoft.com/office/drawing/2014/main" id="{CADCAA88-5A9D-4990-AEE2-384F14E9B174}"/>
              </a:ext>
            </a:extLst>
          </p:cNvPr>
          <p:cNvSpPr>
            <a:spLocks noGrp="1"/>
          </p:cNvSpPr>
          <p:nvPr/>
        </p:nvSpPr>
        <p:spPr>
          <a:xfrm>
            <a:off x="742950" y="2143125"/>
            <a:ext cx="4095750" cy="1219200"/>
          </a:xfrm>
          <a:prstGeom prst="rect">
            <a:avLst/>
          </a:prstGeom>
          <a:noFill/>
          <a:ln w="0">
            <a:noFill/>
            <a:prstDash val="solid"/>
          </a:ln>
        </p:spPr>
        <p:txBody>
          <a:bodyPr anchor="t">
            <a:normAutofit/>
          </a:bodyPr>
          <a:lstStyle/>
          <a:p>
            <a:pPr algn="l">
              <a:buNone/>
              <a:defRPr sz="2550" b="1" i="0">
                <a:solidFill>
                  <a:srgbClr val="FFFFFF"/>
                </a:solidFill>
                <a:latin typeface="Roboto"/>
                <a:ea typeface="Roboto"/>
                <a:cs typeface="Roboto"/>
              </a:defRPr>
            </a:pPr>
            <a:r>
              <a:rPr sz="2550" b="1" i="0">
                <a:solidFill>
                  <a:srgbClr val="FFFFFF"/>
                </a:solidFill>
                <a:latin typeface="Roboto"/>
                <a:ea typeface="Roboto"/>
                <a:cs typeface="Roboto"/>
              </a:rPr>
              <a:t>Obiektywny miernik GUS aktualizowany co roku</a:t>
            </a:r>
          </a:p>
        </p:txBody>
      </p:sp>
      <p:sp>
        <p:nvSpPr>
          <p:cNvPr id="10" name="text">
            <a:extLst>
              <a:ext uri="{FF2B5EF4-FFF2-40B4-BE49-F238E27FC236}">
                <a16:creationId xmlns:a16="http://schemas.microsoft.com/office/drawing/2014/main" id="{CF1C40AE-2498-4B8F-8028-5F2C696B1F22}"/>
              </a:ext>
            </a:extLst>
          </p:cNvPr>
          <p:cNvSpPr>
            <a:spLocks noGrp="1"/>
          </p:cNvSpPr>
          <p:nvPr/>
        </p:nvSpPr>
        <p:spPr>
          <a:xfrm>
            <a:off x="742950" y="3733800"/>
            <a:ext cx="4095750" cy="895350"/>
          </a:xfrm>
          <a:prstGeom prst="rect">
            <a:avLst/>
          </a:prstGeom>
          <a:noFill/>
          <a:ln w="0">
            <a:noFill/>
            <a:prstDash val="solid"/>
          </a:ln>
        </p:spPr>
        <p:txBody>
          <a:bodyPr anchor="t">
            <a:normAutofit/>
          </a:bodyPr>
          <a:lstStyle/>
          <a:p>
            <a:pPr algn="l">
              <a:buNone/>
              <a:defRPr sz="1725" b="0" i="0">
                <a:solidFill>
                  <a:srgbClr val="D4D4D4"/>
                </a:solidFill>
                <a:latin typeface="Roboto"/>
                <a:ea typeface="Roboto"/>
                <a:cs typeface="Roboto"/>
              </a:defRPr>
            </a:pPr>
            <a:r>
              <a:rPr sz="1725" b="0" i="0">
                <a:solidFill>
                  <a:srgbClr val="D4D4D4"/>
                </a:solidFill>
                <a:latin typeface="Roboto"/>
                <a:ea typeface="Roboto"/>
                <a:cs typeface="Roboto"/>
              </a:rPr>
              <a:t>Ustawa z 2016 r. pozwala przewidzieć mechanizm i jego ekonomiczny sens.</a:t>
            </a:r>
          </a:p>
        </p:txBody>
      </p:sp>
      <p:sp>
        <p:nvSpPr>
          <p:cNvPr id="11" name="law-divider">
            <a:extLst>
              <a:ext uri="{FF2B5EF4-FFF2-40B4-BE49-F238E27FC236}">
                <a16:creationId xmlns:a16="http://schemas.microsoft.com/office/drawing/2014/main" id="{5E421C43-2394-475C-89D0-C5A279143A3B}"/>
              </a:ext>
            </a:extLst>
          </p:cNvPr>
          <p:cNvSpPr>
            <a:spLocks noGrp="1"/>
          </p:cNvSpPr>
          <p:nvPr/>
        </p:nvSpPr>
        <p:spPr>
          <a:xfrm>
            <a:off x="5476875" y="1524000"/>
            <a:ext cx="19050" cy="3905250"/>
          </a:xfrm>
          <a:prstGeom prst="rect">
            <a:avLst/>
          </a:prstGeom>
          <a:solidFill>
            <a:srgbClr val="595959"/>
          </a:solidFill>
          <a:ln w="0">
            <a:noFill/>
            <a:prstDash val="solid"/>
          </a:ln>
        </p:spPr>
        <p:txBody>
          <a:bodyPr/>
          <a:lstStyle/>
          <a:p>
            <a:endParaRPr lang="pl-PL"/>
          </a:p>
        </p:txBody>
      </p:sp>
      <p:sp>
        <p:nvSpPr>
          <p:cNvPr id="12" name="text">
            <a:extLst>
              <a:ext uri="{FF2B5EF4-FFF2-40B4-BE49-F238E27FC236}">
                <a16:creationId xmlns:a16="http://schemas.microsoft.com/office/drawing/2014/main" id="{C5B40534-B1AC-4706-812B-6492C6FD39B7}"/>
              </a:ext>
            </a:extLst>
          </p:cNvPr>
          <p:cNvSpPr>
            <a:spLocks noGrp="1"/>
          </p:cNvSpPr>
          <p:nvPr/>
        </p:nvSpPr>
        <p:spPr>
          <a:xfrm>
            <a:off x="6096000" y="1647825"/>
            <a:ext cx="3714750" cy="304800"/>
          </a:xfrm>
          <a:prstGeom prst="rect">
            <a:avLst/>
          </a:prstGeom>
          <a:noFill/>
          <a:ln w="0">
            <a:noFill/>
            <a:prstDash val="solid"/>
          </a:ln>
        </p:spPr>
        <p:txBody>
          <a:bodyPr anchor="t">
            <a:normAutofit/>
          </a:bodyPr>
          <a:lstStyle/>
          <a:p>
            <a:pPr algn="l">
              <a:buNone/>
              <a:defRPr sz="1275" b="1" i="0">
                <a:solidFill>
                  <a:srgbClr val="F4C514"/>
                </a:solidFill>
                <a:latin typeface="Roboto"/>
                <a:ea typeface="Roboto"/>
                <a:cs typeface="Roboto"/>
              </a:defRPr>
            </a:pPr>
            <a:r>
              <a:rPr sz="1275" b="1" i="0">
                <a:solidFill>
                  <a:srgbClr val="F4C514"/>
                </a:solidFill>
                <a:latin typeface="Roboto"/>
                <a:ea typeface="Roboto"/>
                <a:cs typeface="Roboto"/>
              </a:rPr>
              <a:t>COROCZNY WYJĄTEK</a:t>
            </a:r>
          </a:p>
        </p:txBody>
      </p:sp>
      <p:sp>
        <p:nvSpPr>
          <p:cNvPr id="13" name="text">
            <a:extLst>
              <a:ext uri="{FF2B5EF4-FFF2-40B4-BE49-F238E27FC236}">
                <a16:creationId xmlns:a16="http://schemas.microsoft.com/office/drawing/2014/main" id="{C78A4F10-E8E3-420E-884A-3FF0DBB8875A}"/>
              </a:ext>
            </a:extLst>
          </p:cNvPr>
          <p:cNvSpPr>
            <a:spLocks noGrp="1"/>
          </p:cNvSpPr>
          <p:nvPr/>
        </p:nvSpPr>
        <p:spPr>
          <a:xfrm>
            <a:off x="6096000" y="2143125"/>
            <a:ext cx="4762500" cy="1219200"/>
          </a:xfrm>
          <a:prstGeom prst="rect">
            <a:avLst/>
          </a:prstGeom>
          <a:noFill/>
          <a:ln w="0">
            <a:noFill/>
            <a:prstDash val="solid"/>
          </a:ln>
        </p:spPr>
        <p:txBody>
          <a:bodyPr anchor="t">
            <a:normAutofit/>
          </a:bodyPr>
          <a:lstStyle/>
          <a:p>
            <a:pPr algn="l">
              <a:buNone/>
              <a:defRPr sz="2550" b="1" i="0">
                <a:solidFill>
                  <a:srgbClr val="FFFFFF"/>
                </a:solidFill>
                <a:latin typeface="Roboto"/>
                <a:ea typeface="Roboto"/>
                <a:cs typeface="Roboto"/>
              </a:defRPr>
            </a:pPr>
            <a:r>
              <a:rPr sz="2550" b="1" i="0">
                <a:solidFill>
                  <a:srgbClr val="FFFFFF"/>
                </a:solidFill>
                <a:latin typeface="Roboto"/>
                <a:ea typeface="Roboto"/>
                <a:cs typeface="Roboto"/>
              </a:rPr>
              <a:t>Kwota politycznie ustalana w ustawie okołobudżetowej</a:t>
            </a:r>
          </a:p>
        </p:txBody>
      </p:sp>
      <p:sp>
        <p:nvSpPr>
          <p:cNvPr id="14" name="text">
            <a:extLst>
              <a:ext uri="{FF2B5EF4-FFF2-40B4-BE49-F238E27FC236}">
                <a16:creationId xmlns:a16="http://schemas.microsoft.com/office/drawing/2014/main" id="{F90D1D60-D03A-4B97-84CE-340D3B1D8EDB}"/>
              </a:ext>
            </a:extLst>
          </p:cNvPr>
          <p:cNvSpPr>
            <a:spLocks noGrp="1"/>
          </p:cNvSpPr>
          <p:nvPr/>
        </p:nvSpPr>
        <p:spPr>
          <a:xfrm>
            <a:off x="6096000" y="3733800"/>
            <a:ext cx="4762500" cy="895350"/>
          </a:xfrm>
          <a:prstGeom prst="rect">
            <a:avLst/>
          </a:prstGeom>
          <a:noFill/>
          <a:ln w="0">
            <a:noFill/>
            <a:prstDash val="solid"/>
          </a:ln>
        </p:spPr>
        <p:txBody>
          <a:bodyPr anchor="t">
            <a:normAutofit/>
          </a:bodyPr>
          <a:lstStyle/>
          <a:p>
            <a:pPr algn="l">
              <a:buNone/>
              <a:defRPr sz="1725" b="0" i="0">
                <a:solidFill>
                  <a:srgbClr val="D4D4D4"/>
                </a:solidFill>
                <a:latin typeface="Roboto"/>
                <a:ea typeface="Roboto"/>
                <a:cs typeface="Roboto"/>
              </a:defRPr>
            </a:pPr>
            <a:r>
              <a:rPr sz="1725" b="0" i="0">
                <a:solidFill>
                  <a:srgbClr val="D4D4D4"/>
                </a:solidFill>
                <a:latin typeface="Roboto"/>
                <a:ea typeface="Roboto"/>
                <a:cs typeface="Roboto"/>
              </a:rPr>
              <a:t>Kolejne odstępstwa osłabiają przewidywalność i odwracają relację między regułą a wyjątkiem.</a:t>
            </a:r>
          </a:p>
        </p:txBody>
      </p:sp>
      <p:sp>
        <p:nvSpPr>
          <p:cNvPr id="15" name="text">
            <a:extLst>
              <a:ext uri="{FF2B5EF4-FFF2-40B4-BE49-F238E27FC236}">
                <a16:creationId xmlns:a16="http://schemas.microsoft.com/office/drawing/2014/main" id="{CB91741F-7889-4236-83E2-FB8ABBBF6150}"/>
              </a:ext>
            </a:extLst>
          </p:cNvPr>
          <p:cNvSpPr>
            <a:spLocks noGrp="1"/>
          </p:cNvSpPr>
          <p:nvPr/>
        </p:nvSpPr>
        <p:spPr>
          <a:xfrm>
            <a:off x="2095500" y="5495925"/>
            <a:ext cx="8001000" cy="495300"/>
          </a:xfrm>
          <a:prstGeom prst="rect">
            <a:avLst/>
          </a:prstGeom>
          <a:noFill/>
          <a:ln w="0">
            <a:noFill/>
            <a:prstDash val="solid"/>
          </a:ln>
        </p:spPr>
        <p:txBody>
          <a:bodyPr anchor="t">
            <a:normAutofit fontScale="96930"/>
          </a:bodyPr>
          <a:lstStyle/>
          <a:p>
            <a:pPr algn="ctr">
              <a:buNone/>
              <a:defRPr sz="2100" b="1" i="0">
                <a:solidFill>
                  <a:srgbClr val="F4C514"/>
                </a:solidFill>
                <a:latin typeface="Roboto"/>
                <a:ea typeface="Roboto"/>
                <a:cs typeface="Roboto"/>
              </a:defRPr>
            </a:pPr>
            <a:r>
              <a:rPr sz="2100" b="1" i="0">
                <a:solidFill>
                  <a:srgbClr val="F4C514"/>
                </a:solidFill>
                <a:latin typeface="Roboto"/>
                <a:ea typeface="Roboto"/>
                <a:cs typeface="Roboto"/>
              </a:rPr>
              <a:t>Powtarzalny wyjątek wymaga coraz mocniejszego uzasadnienia</a:t>
            </a:r>
          </a:p>
        </p:txBody>
      </p:sp>
    </p:spTree>
    <p:extLst>
      <p:ext uri="{BB962C8B-B14F-4D97-AF65-F5344CB8AC3E}">
        <p14:creationId xmlns:p14="http://schemas.microsoft.com/office/powerpoint/2010/main" val="1342173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braz 17"/>
          <p:cNvPicPr>
            <a:picLocks noChangeAspect="1"/>
          </p:cNvPicPr>
          <p:nvPr/>
        </p:nvPicPr>
        <p:blipFill>
          <a:blip r:embed="rId3"/>
          <a:srcRect l="21509" r="21509"/>
          <a:stretch>
            <a:fillRect/>
          </a:stretch>
        </p:blipFill>
        <p:spPr>
          <a:xfrm>
            <a:off x="0" y="0"/>
            <a:ext cx="5810250" cy="6477000"/>
          </a:xfrm>
          <a:prstGeom prst="rect">
            <a:avLst/>
          </a:prstGeom>
        </p:spPr>
      </p:pic>
      <p:sp>
        <p:nvSpPr>
          <p:cNvPr id="2" name="detour-panel">
            <a:extLst>
              <a:ext uri="{FF2B5EF4-FFF2-40B4-BE49-F238E27FC236}">
                <a16:creationId xmlns:a16="http://schemas.microsoft.com/office/drawing/2014/main" id="{608C6495-53B4-450E-9EBF-30A70C10D429}"/>
              </a:ext>
            </a:extLst>
          </p:cNvPr>
          <p:cNvSpPr>
            <a:spLocks noGrp="1"/>
          </p:cNvSpPr>
          <p:nvPr/>
        </p:nvSpPr>
        <p:spPr>
          <a:xfrm>
            <a:off x="5810250" y="0"/>
            <a:ext cx="6381750" cy="6477000"/>
          </a:xfrm>
          <a:prstGeom prst="rect">
            <a:avLst/>
          </a:prstGeom>
          <a:solidFill>
            <a:srgbClr val="FFFFFF"/>
          </a:solidFill>
          <a:ln w="0">
            <a:noFill/>
          </a:ln>
        </p:spPr>
        <p:txBody>
          <a:bodyPr/>
          <a:lstStyle/>
          <a:p>
            <a:endParaRPr lang="pl-PL"/>
          </a:p>
        </p:txBody>
      </p:sp>
      <p:sp>
        <p:nvSpPr>
          <p:cNvPr id="3" name="Prostokąt 2">
            <a:extLst>
              <a:ext uri="{FF2B5EF4-FFF2-40B4-BE49-F238E27FC236}">
                <a16:creationId xmlns:a16="http://schemas.microsoft.com/office/drawing/2014/main" id="{62B8A469-9233-43A5-BC47-C88CB8A9E5F9}"/>
              </a:ext>
            </a:extLst>
          </p:cNvPr>
          <p:cNvSpPr>
            <a:spLocks noGrp="1"/>
          </p:cNvSpPr>
          <p:nvPr/>
        </p:nvSpPr>
        <p:spPr>
          <a:xfrm>
            <a:off x="6334125" y="457200"/>
            <a:ext cx="5191125" cy="838200"/>
          </a:xfrm>
          <a:prstGeom prst="rect">
            <a:avLst/>
          </a:prstGeom>
          <a:noFill/>
          <a:ln w="0">
            <a:noFill/>
          </a:ln>
        </p:spPr>
        <p:txBody>
          <a:bodyPr anchor="t">
            <a:noAutofit/>
          </a:bodyPr>
          <a:lstStyle/>
          <a:p>
            <a:pPr algn="l">
              <a:defRPr sz="2700" b="1">
                <a:solidFill>
                  <a:srgbClr val="171717"/>
                </a:solidFill>
                <a:latin typeface="Roboto"/>
                <a:ea typeface="Roboto"/>
                <a:cs typeface="Roboto"/>
              </a:defRPr>
            </a:pPr>
            <a:r>
              <a:rPr sz="2700" b="1">
                <a:solidFill>
                  <a:srgbClr val="171717"/>
                </a:solidFill>
                <a:latin typeface="Roboto"/>
                <a:ea typeface="Roboto"/>
                <a:cs typeface="Roboto"/>
              </a:rPr>
              <a:t>Ustawa okołobudżetowa jako „boczne drzwi”</a:t>
            </a:r>
          </a:p>
        </p:txBody>
      </p:sp>
      <p:sp>
        <p:nvSpPr>
          <p:cNvPr id="4" name="detour-rule">
            <a:extLst>
              <a:ext uri="{FF2B5EF4-FFF2-40B4-BE49-F238E27FC236}">
                <a16:creationId xmlns:a16="http://schemas.microsoft.com/office/drawing/2014/main" id="{03BA49F7-761B-401A-885D-E07305C20D35}"/>
              </a:ext>
            </a:extLst>
          </p:cNvPr>
          <p:cNvSpPr>
            <a:spLocks noGrp="1"/>
          </p:cNvSpPr>
          <p:nvPr/>
        </p:nvSpPr>
        <p:spPr>
          <a:xfrm>
            <a:off x="6334125" y="1333500"/>
            <a:ext cx="1104900" cy="66675"/>
          </a:xfrm>
          <a:prstGeom prst="rect">
            <a:avLst/>
          </a:prstGeom>
          <a:solidFill>
            <a:srgbClr val="F4C514"/>
          </a:solidFill>
          <a:ln w="0">
            <a:noFill/>
          </a:ln>
        </p:spPr>
        <p:txBody>
          <a:bodyPr/>
          <a:lstStyle/>
          <a:p>
            <a:endParaRPr lang="pl-PL"/>
          </a:p>
        </p:txBody>
      </p:sp>
      <p:sp>
        <p:nvSpPr>
          <p:cNvPr id="5" name="Prostokąt 4">
            <a:extLst>
              <a:ext uri="{FF2B5EF4-FFF2-40B4-BE49-F238E27FC236}">
                <a16:creationId xmlns:a16="http://schemas.microsoft.com/office/drawing/2014/main" id="{FE127DA2-63CC-4DF8-ACF0-E30C8C9AA3BD}"/>
              </a:ext>
            </a:extLst>
          </p:cNvPr>
          <p:cNvSpPr>
            <a:spLocks noGrp="1"/>
          </p:cNvSpPr>
          <p:nvPr/>
        </p:nvSpPr>
        <p:spPr>
          <a:xfrm>
            <a:off x="6334125" y="1762125"/>
            <a:ext cx="4953000" cy="685800"/>
          </a:xfrm>
          <a:prstGeom prst="rect">
            <a:avLst/>
          </a:prstGeom>
          <a:noFill/>
          <a:ln w="0">
            <a:noFill/>
          </a:ln>
        </p:spPr>
        <p:txBody>
          <a:bodyPr anchor="t">
            <a:noAutofit/>
          </a:bodyPr>
          <a:lstStyle/>
          <a:p>
            <a:pPr algn="l">
              <a:defRPr sz="2100" b="1">
                <a:solidFill>
                  <a:srgbClr val="171717"/>
                </a:solidFill>
                <a:latin typeface="Roboto"/>
                <a:ea typeface="Roboto"/>
                <a:cs typeface="Roboto"/>
              </a:defRPr>
            </a:pPr>
            <a:r>
              <a:rPr sz="2100" b="1">
                <a:solidFill>
                  <a:srgbClr val="171717"/>
                </a:solidFill>
                <a:latin typeface="Roboto"/>
                <a:ea typeface="Roboto"/>
                <a:cs typeface="Roboto"/>
              </a:rPr>
              <a:t>Ustawa okołobudżetowa ma wykonywać budżet państwa</a:t>
            </a:r>
          </a:p>
        </p:txBody>
      </p:sp>
      <p:sp>
        <p:nvSpPr>
          <p:cNvPr id="6" name="Prostokąt 5">
            <a:extLst>
              <a:ext uri="{FF2B5EF4-FFF2-40B4-BE49-F238E27FC236}">
                <a16:creationId xmlns:a16="http://schemas.microsoft.com/office/drawing/2014/main" id="{3674236F-CD3F-4E60-A1CD-A085297CD7EE}"/>
              </a:ext>
            </a:extLst>
          </p:cNvPr>
          <p:cNvSpPr>
            <a:spLocks noGrp="1"/>
          </p:cNvSpPr>
          <p:nvPr/>
        </p:nvSpPr>
        <p:spPr>
          <a:xfrm>
            <a:off x="6334125" y="2895600"/>
            <a:ext cx="609600" cy="371475"/>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01</a:t>
            </a:r>
          </a:p>
        </p:txBody>
      </p:sp>
      <p:sp>
        <p:nvSpPr>
          <p:cNvPr id="7" name="Prostokąt 6">
            <a:extLst>
              <a:ext uri="{FF2B5EF4-FFF2-40B4-BE49-F238E27FC236}">
                <a16:creationId xmlns:a16="http://schemas.microsoft.com/office/drawing/2014/main" id="{6CCCE9A1-4071-4B34-8154-99BECF6C2376}"/>
              </a:ext>
            </a:extLst>
          </p:cNvPr>
          <p:cNvSpPr>
            <a:spLocks noGrp="1"/>
          </p:cNvSpPr>
          <p:nvPr/>
        </p:nvSpPr>
        <p:spPr>
          <a:xfrm>
            <a:off x="7067550" y="2895600"/>
            <a:ext cx="4095750" cy="590550"/>
          </a:xfrm>
          <a:prstGeom prst="rect">
            <a:avLst/>
          </a:prstGeom>
          <a:noFill/>
          <a:ln w="0">
            <a:noFill/>
          </a:ln>
        </p:spPr>
        <p:txBody>
          <a:bodyPr anchor="t">
            <a:noAutofit/>
          </a:bodyPr>
          <a:lstStyle/>
          <a:p>
            <a:pPr algn="l">
              <a:defRPr sz="1650" b="1">
                <a:solidFill>
                  <a:srgbClr val="171717"/>
                </a:solidFill>
                <a:latin typeface="Roboto"/>
                <a:ea typeface="Roboto"/>
                <a:cs typeface="Roboto"/>
              </a:defRPr>
            </a:pPr>
            <a:r>
              <a:rPr sz="1650" b="1">
                <a:solidFill>
                  <a:srgbClr val="171717"/>
                </a:solidFill>
                <a:latin typeface="Roboto"/>
                <a:ea typeface="Roboto"/>
                <a:cs typeface="Roboto"/>
              </a:rPr>
              <a:t>Nie powinna zastępować nowelizacji ustawy kominowej</a:t>
            </a:r>
          </a:p>
        </p:txBody>
      </p:sp>
      <p:sp>
        <p:nvSpPr>
          <p:cNvPr id="8" name="Prostokąt 7">
            <a:extLst>
              <a:ext uri="{FF2B5EF4-FFF2-40B4-BE49-F238E27FC236}">
                <a16:creationId xmlns:a16="http://schemas.microsoft.com/office/drawing/2014/main" id="{DF31DC9D-3754-4B68-8D40-944A49C6900F}"/>
              </a:ext>
            </a:extLst>
          </p:cNvPr>
          <p:cNvSpPr>
            <a:spLocks noGrp="1"/>
          </p:cNvSpPr>
          <p:nvPr/>
        </p:nvSpPr>
        <p:spPr>
          <a:xfrm>
            <a:off x="6334125" y="3695700"/>
            <a:ext cx="609600" cy="371475"/>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02</a:t>
            </a:r>
          </a:p>
        </p:txBody>
      </p:sp>
      <p:sp>
        <p:nvSpPr>
          <p:cNvPr id="9" name="Prostokąt 8">
            <a:extLst>
              <a:ext uri="{FF2B5EF4-FFF2-40B4-BE49-F238E27FC236}">
                <a16:creationId xmlns:a16="http://schemas.microsoft.com/office/drawing/2014/main" id="{D54B1EC8-AD97-4793-9F24-CDBE8795FB3A}"/>
              </a:ext>
            </a:extLst>
          </p:cNvPr>
          <p:cNvSpPr>
            <a:spLocks noGrp="1"/>
          </p:cNvSpPr>
          <p:nvPr/>
        </p:nvSpPr>
        <p:spPr>
          <a:xfrm>
            <a:off x="7067550" y="3695700"/>
            <a:ext cx="4095750" cy="590550"/>
          </a:xfrm>
          <a:prstGeom prst="rect">
            <a:avLst/>
          </a:prstGeom>
          <a:noFill/>
          <a:ln w="0">
            <a:noFill/>
          </a:ln>
        </p:spPr>
        <p:txBody>
          <a:bodyPr anchor="t">
            <a:noAutofit/>
          </a:bodyPr>
          <a:lstStyle/>
          <a:p>
            <a:pPr algn="l">
              <a:defRPr sz="1650" b="1">
                <a:solidFill>
                  <a:srgbClr val="171717"/>
                </a:solidFill>
                <a:latin typeface="Roboto"/>
                <a:ea typeface="Roboto"/>
                <a:cs typeface="Roboto"/>
              </a:defRPr>
            </a:pPr>
            <a:r>
              <a:rPr sz="1650" b="1">
                <a:solidFill>
                  <a:srgbClr val="171717"/>
                </a:solidFill>
                <a:latin typeface="Roboto"/>
                <a:ea typeface="Roboto"/>
                <a:cs typeface="Roboto"/>
              </a:rPr>
              <a:t>Nie powinna utrwalać rozwiązania z założenia epizodycznego</a:t>
            </a:r>
          </a:p>
        </p:txBody>
      </p:sp>
      <p:sp>
        <p:nvSpPr>
          <p:cNvPr id="10" name="Prostokąt 9">
            <a:extLst>
              <a:ext uri="{FF2B5EF4-FFF2-40B4-BE49-F238E27FC236}">
                <a16:creationId xmlns:a16="http://schemas.microsoft.com/office/drawing/2014/main" id="{F985B65B-8841-4311-928F-16D72DD756CA}"/>
              </a:ext>
            </a:extLst>
          </p:cNvPr>
          <p:cNvSpPr>
            <a:spLocks noGrp="1"/>
          </p:cNvSpPr>
          <p:nvPr/>
        </p:nvSpPr>
        <p:spPr>
          <a:xfrm>
            <a:off x="6334125" y="4495800"/>
            <a:ext cx="609600" cy="371475"/>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03</a:t>
            </a:r>
          </a:p>
        </p:txBody>
      </p:sp>
      <p:sp>
        <p:nvSpPr>
          <p:cNvPr id="11" name="Prostokąt 10">
            <a:extLst>
              <a:ext uri="{FF2B5EF4-FFF2-40B4-BE49-F238E27FC236}">
                <a16:creationId xmlns:a16="http://schemas.microsoft.com/office/drawing/2014/main" id="{2C3EB4ED-21E6-4F48-A5E9-D7172FF0F900}"/>
              </a:ext>
            </a:extLst>
          </p:cNvPr>
          <p:cNvSpPr>
            <a:spLocks noGrp="1"/>
          </p:cNvSpPr>
          <p:nvPr/>
        </p:nvSpPr>
        <p:spPr>
          <a:xfrm>
            <a:off x="7067550" y="4495800"/>
            <a:ext cx="4095750" cy="590550"/>
          </a:xfrm>
          <a:prstGeom prst="rect">
            <a:avLst/>
          </a:prstGeom>
          <a:noFill/>
          <a:ln w="0">
            <a:noFill/>
          </a:ln>
        </p:spPr>
        <p:txBody>
          <a:bodyPr anchor="t">
            <a:noAutofit/>
          </a:bodyPr>
          <a:lstStyle/>
          <a:p>
            <a:pPr algn="l">
              <a:defRPr sz="1650" b="1">
                <a:solidFill>
                  <a:srgbClr val="171717"/>
                </a:solidFill>
                <a:latin typeface="Roboto"/>
                <a:ea typeface="Roboto"/>
                <a:cs typeface="Roboto"/>
              </a:defRPr>
            </a:pPr>
            <a:r>
              <a:rPr sz="1650" b="1">
                <a:solidFill>
                  <a:srgbClr val="171717"/>
                </a:solidFill>
                <a:latin typeface="Roboto"/>
                <a:ea typeface="Roboto"/>
                <a:cs typeface="Roboto"/>
              </a:rPr>
              <a:t>Nie powinna regulować wydatków spółek pozostających poza sektorem finansów publicznych</a:t>
            </a:r>
          </a:p>
        </p:txBody>
      </p:sp>
      <p:sp>
        <p:nvSpPr>
          <p:cNvPr id="12" name="Prostokąt 11">
            <a:extLst>
              <a:ext uri="{FF2B5EF4-FFF2-40B4-BE49-F238E27FC236}">
                <a16:creationId xmlns:a16="http://schemas.microsoft.com/office/drawing/2014/main" id="{9557C46A-42FD-43F4-9B3C-7FC6D8DC8BD0}"/>
              </a:ext>
            </a:extLst>
          </p:cNvPr>
          <p:cNvSpPr>
            <a:spLocks noGrp="1"/>
          </p:cNvSpPr>
          <p:nvPr/>
        </p:nvSpPr>
        <p:spPr>
          <a:xfrm>
            <a:off x="6334125" y="5467350"/>
            <a:ext cx="4953000" cy="457200"/>
          </a:xfrm>
          <a:prstGeom prst="rect">
            <a:avLst/>
          </a:prstGeom>
          <a:noFill/>
          <a:ln w="0">
            <a:noFill/>
          </a:ln>
        </p:spPr>
        <p:txBody>
          <a:bodyPr anchor="t">
            <a:noAutofit/>
          </a:bodyPr>
          <a:lstStyle/>
          <a:p>
            <a:pPr algn="ctr">
              <a:defRPr sz="2025" b="1">
                <a:solidFill>
                  <a:srgbClr val="171717"/>
                </a:solidFill>
                <a:latin typeface="Roboto"/>
                <a:ea typeface="Roboto"/>
                <a:cs typeface="Roboto"/>
              </a:defRPr>
            </a:pPr>
            <a:r>
              <a:rPr sz="2025" b="1">
                <a:solidFill>
                  <a:srgbClr val="171717"/>
                </a:solidFill>
                <a:latin typeface="Roboto"/>
                <a:ea typeface="Roboto"/>
                <a:cs typeface="Roboto"/>
              </a:rPr>
              <a:t>„Legalizacja doraźności” osłabia pewność prawa</a:t>
            </a:r>
          </a:p>
        </p:txBody>
      </p:sp>
      <p:sp>
        <p:nvSpPr>
          <p:cNvPr id="13" name="footer-band">
            <a:extLst>
              <a:ext uri="{FF2B5EF4-FFF2-40B4-BE49-F238E27FC236}">
                <a16:creationId xmlns:a16="http://schemas.microsoft.com/office/drawing/2014/main" id="{EA89B55E-0305-4EEB-8C74-7FF4799386FE}"/>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14" name="Prostokąt 13">
            <a:extLst>
              <a:ext uri="{FF2B5EF4-FFF2-40B4-BE49-F238E27FC236}">
                <a16:creationId xmlns:a16="http://schemas.microsoft.com/office/drawing/2014/main" id="{D6261A75-ACDC-4BDD-A0F7-D2D035FAA268}"/>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15" name="Prostokąt 14">
            <a:extLst>
              <a:ext uri="{FF2B5EF4-FFF2-40B4-BE49-F238E27FC236}">
                <a16:creationId xmlns:a16="http://schemas.microsoft.com/office/drawing/2014/main" id="{8FE2416C-A2FD-4188-AE90-C08B850091E9}"/>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16" name="footer-accent">
            <a:extLst>
              <a:ext uri="{FF2B5EF4-FFF2-40B4-BE49-F238E27FC236}">
                <a16:creationId xmlns:a16="http://schemas.microsoft.com/office/drawing/2014/main" id="{A5D79F15-C06C-4215-940E-2A7B43E29553}"/>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17" name="Prostokąt 16">
            <a:extLst>
              <a:ext uri="{FF2B5EF4-FFF2-40B4-BE49-F238E27FC236}">
                <a16:creationId xmlns:a16="http://schemas.microsoft.com/office/drawing/2014/main" id="{AAF6D08B-7492-4301-9347-1C01BC25F0AF}"/>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18</a:t>
            </a:r>
          </a:p>
        </p:txBody>
      </p:sp>
    </p:spTree>
    <p:extLst>
      <p:ext uri="{BB962C8B-B14F-4D97-AF65-F5344CB8AC3E}">
        <p14:creationId xmlns:p14="http://schemas.microsoft.com/office/powerpoint/2010/main" val="1377894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09F63DAC-F5A9-4A8F-B823-EA2D10848574}"/>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625" b="1" i="0">
                <a:solidFill>
                  <a:srgbClr val="171717"/>
                </a:solidFill>
                <a:latin typeface="Roboto"/>
                <a:ea typeface="Roboto"/>
                <a:cs typeface="Roboto"/>
              </a:defRPr>
            </a:pPr>
            <a:r>
              <a:rPr sz="2625" b="1" i="0">
                <a:solidFill>
                  <a:srgbClr val="171717"/>
                </a:solidFill>
                <a:latin typeface="Roboto"/>
                <a:ea typeface="Roboto"/>
                <a:cs typeface="Roboto"/>
              </a:rPr>
              <a:t>Argument czwarty: samodzielność samorządu</a:t>
            </a:r>
          </a:p>
        </p:txBody>
      </p:sp>
      <p:sp>
        <p:nvSpPr>
          <p:cNvPr id="2" name="title-rule-13">
            <a:extLst>
              <a:ext uri="{FF2B5EF4-FFF2-40B4-BE49-F238E27FC236}">
                <a16:creationId xmlns:a16="http://schemas.microsoft.com/office/drawing/2014/main" id="{5CC461BC-3D87-4CA7-B6CA-39C3F04DA1C4}"/>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13">
            <a:extLst>
              <a:ext uri="{FF2B5EF4-FFF2-40B4-BE49-F238E27FC236}">
                <a16:creationId xmlns:a16="http://schemas.microsoft.com/office/drawing/2014/main" id="{3ABDFDE8-9903-41CB-99E5-2A89C420AA14}"/>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EE71F87E-2554-441D-AFD9-4FFD3A0E7694}"/>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1DD8BA3E-0D9D-4796-A2F5-39FE30EB63F6}"/>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C6C3431B-BC04-4F94-8990-010375103A69}"/>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19</a:t>
            </a:r>
          </a:p>
        </p:txBody>
      </p:sp>
      <p:sp>
        <p:nvSpPr>
          <p:cNvPr id="7" name="footer-mark-13">
            <a:extLst>
              <a:ext uri="{FF2B5EF4-FFF2-40B4-BE49-F238E27FC236}">
                <a16:creationId xmlns:a16="http://schemas.microsoft.com/office/drawing/2014/main" id="{8F816A9C-EBE6-45EE-BD20-4123C7AD44AC}"/>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6E2236A0-D459-4080-8F46-C28744F246CB}"/>
              </a:ext>
            </a:extLst>
          </p:cNvPr>
          <p:cNvSpPr>
            <a:spLocks noGrp="1"/>
          </p:cNvSpPr>
          <p:nvPr/>
        </p:nvSpPr>
        <p:spPr>
          <a:xfrm>
            <a:off x="666750" y="1657350"/>
            <a:ext cx="4762500" cy="895350"/>
          </a:xfrm>
          <a:prstGeom prst="rect">
            <a:avLst/>
          </a:prstGeom>
          <a:noFill/>
          <a:ln w="0">
            <a:noFill/>
            <a:prstDash val="solid"/>
          </a:ln>
        </p:spPr>
        <p:txBody>
          <a:bodyPr anchor="t">
            <a:normAutofit/>
          </a:bodyPr>
          <a:lstStyle/>
          <a:p>
            <a:pPr algn="l">
              <a:buNone/>
              <a:defRPr sz="2400" b="1" i="0">
                <a:solidFill>
                  <a:srgbClr val="171717"/>
                </a:solidFill>
                <a:latin typeface="Roboto"/>
                <a:ea typeface="Roboto"/>
                <a:cs typeface="Roboto"/>
              </a:defRPr>
            </a:pPr>
            <a:r>
              <a:rPr sz="2400" b="1" i="0">
                <a:solidFill>
                  <a:srgbClr val="171717"/>
                </a:solidFill>
                <a:latin typeface="Roboto"/>
                <a:ea typeface="Roboto"/>
                <a:cs typeface="Roboto"/>
              </a:rPr>
              <a:t>JST odpowiada za ciągłość i jakość usług komunalnych</a:t>
            </a:r>
          </a:p>
        </p:txBody>
      </p:sp>
      <p:sp>
        <p:nvSpPr>
          <p:cNvPr id="9" name="text">
            <a:extLst>
              <a:ext uri="{FF2B5EF4-FFF2-40B4-BE49-F238E27FC236}">
                <a16:creationId xmlns:a16="http://schemas.microsoft.com/office/drawing/2014/main" id="{4E3944EA-C4FB-4904-8735-B2897C37B2C3}"/>
              </a:ext>
            </a:extLst>
          </p:cNvPr>
          <p:cNvSpPr>
            <a:spLocks noGrp="1"/>
          </p:cNvSpPr>
          <p:nvPr/>
        </p:nvSpPr>
        <p:spPr>
          <a:xfrm>
            <a:off x="666750" y="2790825"/>
            <a:ext cx="4762500" cy="1000125"/>
          </a:xfrm>
          <a:prstGeom prst="rect">
            <a:avLst/>
          </a:prstGeom>
          <a:noFill/>
          <a:ln w="0">
            <a:noFill/>
            <a:prstDash val="solid"/>
          </a:ln>
        </p:spPr>
        <p:txBody>
          <a:bodyPr anchor="t">
            <a:normAutofit/>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To właściciel ponosi gospodarcze skutki pozyskania albo utraty kompetentnej kadry zarządzającej.</a:t>
            </a:r>
          </a:p>
        </p:txBody>
      </p:sp>
      <p:sp>
        <p:nvSpPr>
          <p:cNvPr id="10" name="text">
            <a:extLst>
              <a:ext uri="{FF2B5EF4-FFF2-40B4-BE49-F238E27FC236}">
                <a16:creationId xmlns:a16="http://schemas.microsoft.com/office/drawing/2014/main" id="{9E15C01C-1CB0-4BEE-B19B-BE879E9C731F}"/>
              </a:ext>
            </a:extLst>
          </p:cNvPr>
          <p:cNvSpPr>
            <a:spLocks noGrp="1"/>
          </p:cNvSpPr>
          <p:nvPr/>
        </p:nvSpPr>
        <p:spPr>
          <a:xfrm>
            <a:off x="666750" y="4248150"/>
            <a:ext cx="4762500" cy="914400"/>
          </a:xfrm>
          <a:prstGeom prst="rect">
            <a:avLst/>
          </a:prstGeom>
          <a:noFill/>
          <a:ln w="0">
            <a:noFill/>
            <a:prstDash val="solid"/>
          </a:ln>
        </p:spPr>
        <p:txBody>
          <a:bodyPr anchor="t">
            <a:normAutofit fontScale="92292"/>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Stałe ograniczenie podstawy zawęża narzędzia polityki właścicielskiej</a:t>
            </a:r>
          </a:p>
        </p:txBody>
      </p:sp>
      <p:sp>
        <p:nvSpPr>
          <p:cNvPr id="11" name="autonomy-field">
            <a:extLst>
              <a:ext uri="{FF2B5EF4-FFF2-40B4-BE49-F238E27FC236}">
                <a16:creationId xmlns:a16="http://schemas.microsoft.com/office/drawing/2014/main" id="{380200B9-B1DC-4A91-8B55-AF84164A68F0}"/>
              </a:ext>
            </a:extLst>
          </p:cNvPr>
          <p:cNvSpPr>
            <a:spLocks noGrp="1"/>
          </p:cNvSpPr>
          <p:nvPr/>
        </p:nvSpPr>
        <p:spPr>
          <a:xfrm>
            <a:off x="6076950" y="1476375"/>
            <a:ext cx="4857750" cy="3810000"/>
          </a:xfrm>
          <a:prstGeom prst="rect">
            <a:avLst/>
          </a:prstGeom>
          <a:solidFill>
            <a:srgbClr val="F4C514"/>
          </a:solidFill>
          <a:ln w="0">
            <a:noFill/>
            <a:prstDash val="solid"/>
          </a:ln>
        </p:spPr>
        <p:txBody>
          <a:bodyPr/>
          <a:lstStyle/>
          <a:p>
            <a:endParaRPr lang="pl-PL"/>
          </a:p>
        </p:txBody>
      </p:sp>
      <p:sp>
        <p:nvSpPr>
          <p:cNvPr id="12" name="text">
            <a:extLst>
              <a:ext uri="{FF2B5EF4-FFF2-40B4-BE49-F238E27FC236}">
                <a16:creationId xmlns:a16="http://schemas.microsoft.com/office/drawing/2014/main" id="{642FC795-189C-4525-84AF-FC2CEF2E9DD7}"/>
              </a:ext>
            </a:extLst>
          </p:cNvPr>
          <p:cNvSpPr>
            <a:spLocks noGrp="1"/>
          </p:cNvSpPr>
          <p:nvPr/>
        </p:nvSpPr>
        <p:spPr>
          <a:xfrm>
            <a:off x="6553200" y="1962150"/>
            <a:ext cx="3905250" cy="619125"/>
          </a:xfrm>
          <a:prstGeom prst="rect">
            <a:avLst/>
          </a:prstGeom>
          <a:noFill/>
          <a:ln w="0">
            <a:noFill/>
            <a:prstDash val="solid"/>
          </a:ln>
        </p:spPr>
        <p:txBody>
          <a:bodyPr anchor="t">
            <a:normAutofit fontScale="96181"/>
          </a:bodyPr>
          <a:lstStyle/>
          <a:p>
            <a:pPr algn="ctr">
              <a:buNone/>
              <a:defRPr sz="3600" b="1" i="0">
                <a:solidFill>
                  <a:srgbClr val="171717"/>
                </a:solidFill>
                <a:latin typeface="Roboto"/>
                <a:ea typeface="Roboto"/>
                <a:cs typeface="Roboto"/>
              </a:defRPr>
            </a:pPr>
            <a:r>
              <a:rPr sz="3600" b="1" i="0">
                <a:solidFill>
                  <a:srgbClr val="171717"/>
                </a:solidFill>
                <a:latin typeface="Roboto"/>
                <a:ea typeface="Roboto"/>
                <a:cs typeface="Roboto"/>
              </a:rPr>
              <a:t>art. 165 ust. 2</a:t>
            </a:r>
          </a:p>
        </p:txBody>
      </p:sp>
      <p:sp>
        <p:nvSpPr>
          <p:cNvPr id="13" name="text">
            <a:extLst>
              <a:ext uri="{FF2B5EF4-FFF2-40B4-BE49-F238E27FC236}">
                <a16:creationId xmlns:a16="http://schemas.microsoft.com/office/drawing/2014/main" id="{B1C9C9D1-B40E-46E2-9E91-536418DAB006}"/>
              </a:ext>
            </a:extLst>
          </p:cNvPr>
          <p:cNvSpPr>
            <a:spLocks noGrp="1"/>
          </p:cNvSpPr>
          <p:nvPr/>
        </p:nvSpPr>
        <p:spPr>
          <a:xfrm>
            <a:off x="6686550" y="2905125"/>
            <a:ext cx="3619500" cy="1524000"/>
          </a:xfrm>
          <a:prstGeom prst="rect">
            <a:avLst/>
          </a:prstGeom>
          <a:noFill/>
          <a:ln w="0">
            <a:noFill/>
            <a:prstDash val="solid"/>
          </a:ln>
        </p:spPr>
        <p:txBody>
          <a:bodyPr anchor="ctr">
            <a:normAutofit/>
          </a:bodyPr>
          <a:lstStyle/>
          <a:p>
            <a:pPr algn="ctr">
              <a:buNone/>
              <a:defRPr sz="2325" b="1" i="0">
                <a:solidFill>
                  <a:srgbClr val="171717"/>
                </a:solidFill>
                <a:latin typeface="Roboto"/>
                <a:ea typeface="Roboto"/>
                <a:cs typeface="Roboto"/>
              </a:defRPr>
            </a:pPr>
            <a:r>
              <a:rPr sz="2325" b="1" i="0">
                <a:solidFill>
                  <a:srgbClr val="171717"/>
                </a:solidFill>
                <a:latin typeface="Roboto"/>
                <a:ea typeface="Roboto"/>
                <a:cs typeface="Roboto"/>
              </a:rPr>
              <a:t>Samodzielność jednostek samorządu terytorialnego podlega ochronie sądowej</a:t>
            </a:r>
          </a:p>
        </p:txBody>
      </p:sp>
      <p:sp>
        <p:nvSpPr>
          <p:cNvPr id="14" name="text">
            <a:extLst>
              <a:ext uri="{FF2B5EF4-FFF2-40B4-BE49-F238E27FC236}">
                <a16:creationId xmlns:a16="http://schemas.microsoft.com/office/drawing/2014/main" id="{9EEB7592-8976-45EC-8229-3F1B2FF64FE0}"/>
              </a:ext>
            </a:extLst>
          </p:cNvPr>
          <p:cNvSpPr>
            <a:spLocks noGrp="1"/>
          </p:cNvSpPr>
          <p:nvPr/>
        </p:nvSpPr>
        <p:spPr>
          <a:xfrm>
            <a:off x="6477000" y="5534025"/>
            <a:ext cx="4095750" cy="323850"/>
          </a:xfrm>
          <a:prstGeom prst="rect">
            <a:avLst/>
          </a:prstGeom>
          <a:noFill/>
          <a:ln w="0">
            <a:noFill/>
            <a:prstDash val="solid"/>
          </a:ln>
        </p:spPr>
        <p:txBody>
          <a:bodyPr anchor="t">
            <a:normAutofit/>
          </a:bodyPr>
          <a:lstStyle/>
          <a:p>
            <a:pPr algn="ctr">
              <a:buNone/>
              <a:defRPr sz="1350" b="1" i="0">
                <a:solidFill>
                  <a:srgbClr val="777777"/>
                </a:solidFill>
                <a:latin typeface="Roboto"/>
                <a:ea typeface="Roboto"/>
                <a:cs typeface="Roboto"/>
              </a:defRPr>
            </a:pPr>
            <a:r>
              <a:rPr sz="1350" b="1" i="0">
                <a:solidFill>
                  <a:srgbClr val="777777"/>
                </a:solidFill>
                <a:latin typeface="Roboto"/>
                <a:ea typeface="Roboto"/>
                <a:cs typeface="Roboto"/>
              </a:rPr>
              <a:t>Argument podzielony przez sąd w IX GC 14/25</a:t>
            </a:r>
          </a:p>
        </p:txBody>
      </p:sp>
    </p:spTree>
    <p:extLst>
      <p:ext uri="{BB962C8B-B14F-4D97-AF65-F5344CB8AC3E}">
        <p14:creationId xmlns:p14="http://schemas.microsoft.com/office/powerpoint/2010/main" val="76971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Obraz 16"/>
          <p:cNvPicPr>
            <a:picLocks noChangeAspect="1"/>
          </p:cNvPicPr>
          <p:nvPr/>
        </p:nvPicPr>
        <p:blipFill>
          <a:blip r:embed="rId3"/>
          <a:srcRect l="25371" r="25371"/>
          <a:stretch>
            <a:fillRect/>
          </a:stretch>
        </p:blipFill>
        <p:spPr>
          <a:xfrm>
            <a:off x="0" y="0"/>
            <a:ext cx="4905375" cy="6638925"/>
          </a:xfrm>
          <a:prstGeom prst="rect">
            <a:avLst/>
          </a:prstGeom>
        </p:spPr>
      </p:pic>
      <p:sp>
        <p:nvSpPr>
          <p:cNvPr id="2" name="tk-panel">
            <a:extLst>
              <a:ext uri="{FF2B5EF4-FFF2-40B4-BE49-F238E27FC236}">
                <a16:creationId xmlns:a16="http://schemas.microsoft.com/office/drawing/2014/main" id="{2AB645E8-F1B3-4864-B0F1-3C6E117DF5E2}"/>
              </a:ext>
            </a:extLst>
          </p:cNvPr>
          <p:cNvSpPr>
            <a:spLocks noGrp="1"/>
          </p:cNvSpPr>
          <p:nvPr/>
        </p:nvSpPr>
        <p:spPr>
          <a:xfrm>
            <a:off x="4905375" y="0"/>
            <a:ext cx="7286625" cy="6638925"/>
          </a:xfrm>
          <a:prstGeom prst="rect">
            <a:avLst/>
          </a:prstGeom>
          <a:solidFill>
            <a:srgbClr val="FFFFFF"/>
          </a:solidFill>
          <a:ln w="0">
            <a:noFill/>
            <a:prstDash val="solid"/>
          </a:ln>
        </p:spPr>
        <p:txBody>
          <a:bodyPr/>
          <a:lstStyle/>
          <a:p>
            <a:endParaRPr lang="pl-PL"/>
          </a:p>
        </p:txBody>
      </p:sp>
      <p:sp>
        <p:nvSpPr>
          <p:cNvPr id="3" name="text">
            <a:extLst>
              <a:ext uri="{FF2B5EF4-FFF2-40B4-BE49-F238E27FC236}">
                <a16:creationId xmlns:a16="http://schemas.microsoft.com/office/drawing/2014/main" id="{2BE13A5B-7A39-4BEE-BF95-01CDFF199B9F}"/>
              </a:ext>
            </a:extLst>
          </p:cNvPr>
          <p:cNvSpPr>
            <a:spLocks noGrp="1"/>
          </p:cNvSpPr>
          <p:nvPr/>
        </p:nvSpPr>
        <p:spPr>
          <a:xfrm>
            <a:off x="5476875" y="457200"/>
            <a:ext cx="5953125" cy="723900"/>
          </a:xfrm>
          <a:prstGeom prst="rect">
            <a:avLst/>
          </a:prstGeom>
          <a:noFill/>
          <a:ln w="0">
            <a:noFill/>
            <a:prstDash val="solid"/>
          </a:ln>
        </p:spPr>
        <p:txBody>
          <a:bodyPr anchor="t">
            <a:normAutofit/>
          </a:bodyPr>
          <a:lstStyle/>
          <a:p>
            <a:pPr algn="l">
              <a:buNone/>
              <a:defRPr sz="2700" b="1" i="0">
                <a:solidFill>
                  <a:srgbClr val="171717"/>
                </a:solidFill>
                <a:latin typeface="Roboto"/>
                <a:ea typeface="Roboto"/>
                <a:cs typeface="Roboto"/>
              </a:defRPr>
            </a:pPr>
            <a:r>
              <a:rPr sz="2700" b="1" i="0">
                <a:solidFill>
                  <a:srgbClr val="171717"/>
                </a:solidFill>
                <a:latin typeface="Roboto"/>
                <a:ea typeface="Roboto"/>
                <a:cs typeface="Roboto"/>
              </a:rPr>
              <a:t>K 1/23: standard kontroli mrożenia</a:t>
            </a:r>
          </a:p>
        </p:txBody>
      </p:sp>
      <p:sp>
        <p:nvSpPr>
          <p:cNvPr id="4" name="tk-rule">
            <a:extLst>
              <a:ext uri="{FF2B5EF4-FFF2-40B4-BE49-F238E27FC236}">
                <a16:creationId xmlns:a16="http://schemas.microsoft.com/office/drawing/2014/main" id="{B62F63BB-FCAA-4E30-A216-5460DEDC4646}"/>
              </a:ext>
            </a:extLst>
          </p:cNvPr>
          <p:cNvSpPr>
            <a:spLocks noGrp="1"/>
          </p:cNvSpPr>
          <p:nvPr/>
        </p:nvSpPr>
        <p:spPr>
          <a:xfrm>
            <a:off x="5476875" y="1181100"/>
            <a:ext cx="1104900" cy="66675"/>
          </a:xfrm>
          <a:prstGeom prst="rect">
            <a:avLst/>
          </a:prstGeom>
          <a:solidFill>
            <a:srgbClr val="F4C514"/>
          </a:solidFill>
          <a:ln w="0">
            <a:noFill/>
            <a:prstDash val="solid"/>
          </a:ln>
        </p:spPr>
        <p:txBody>
          <a:bodyPr/>
          <a:lstStyle/>
          <a:p>
            <a:endParaRPr lang="pl-PL"/>
          </a:p>
        </p:txBody>
      </p:sp>
      <p:sp>
        <p:nvSpPr>
          <p:cNvPr id="5" name="text">
            <a:extLst>
              <a:ext uri="{FF2B5EF4-FFF2-40B4-BE49-F238E27FC236}">
                <a16:creationId xmlns:a16="http://schemas.microsoft.com/office/drawing/2014/main" id="{543BA05D-827E-468D-9E2E-F6346ADEB6CA}"/>
              </a:ext>
            </a:extLst>
          </p:cNvPr>
          <p:cNvSpPr>
            <a:spLocks noGrp="1"/>
          </p:cNvSpPr>
          <p:nvPr/>
        </p:nvSpPr>
        <p:spPr>
          <a:xfrm>
            <a:off x="5476875" y="1581150"/>
            <a:ext cx="4953000" cy="333375"/>
          </a:xfrm>
          <a:prstGeom prst="rect">
            <a:avLst/>
          </a:prstGeom>
          <a:noFill/>
          <a:ln w="0">
            <a:noFill/>
            <a:prstDash val="solid"/>
          </a:ln>
        </p:spPr>
        <p:txBody>
          <a:bodyPr anchor="t">
            <a:normAutofit/>
          </a:bodyPr>
          <a:lstStyle/>
          <a:p>
            <a:pPr algn="l">
              <a:buNone/>
              <a:defRPr sz="1575" b="1" i="0">
                <a:solidFill>
                  <a:srgbClr val="777777"/>
                </a:solidFill>
                <a:latin typeface="Roboto"/>
                <a:ea typeface="Roboto"/>
                <a:cs typeface="Roboto"/>
              </a:defRPr>
            </a:pPr>
            <a:r>
              <a:rPr sz="1575" b="1" i="0">
                <a:solidFill>
                  <a:srgbClr val="777777"/>
                </a:solidFill>
                <a:latin typeface="Roboto"/>
                <a:ea typeface="Roboto"/>
                <a:cs typeface="Roboto"/>
              </a:rPr>
              <a:t>Co potwierdził TK</a:t>
            </a:r>
          </a:p>
        </p:txBody>
      </p:sp>
      <p:sp>
        <p:nvSpPr>
          <p:cNvPr id="6" name="text">
            <a:extLst>
              <a:ext uri="{FF2B5EF4-FFF2-40B4-BE49-F238E27FC236}">
                <a16:creationId xmlns:a16="http://schemas.microsoft.com/office/drawing/2014/main" id="{76846FBC-E3C1-41CA-8EF1-3AE553EDA3A0}"/>
              </a:ext>
            </a:extLst>
          </p:cNvPr>
          <p:cNvSpPr>
            <a:spLocks noGrp="1"/>
          </p:cNvSpPr>
          <p:nvPr/>
        </p:nvSpPr>
        <p:spPr>
          <a:xfrm>
            <a:off x="5476875" y="2038350"/>
            <a:ext cx="5619750" cy="1190625"/>
          </a:xfrm>
          <a:prstGeom prst="rect">
            <a:avLst/>
          </a:prstGeom>
          <a:noFill/>
          <a:ln w="0">
            <a:noFill/>
            <a:prstDash val="solid"/>
          </a:ln>
        </p:spPr>
        <p:txBody>
          <a:bodyPr anchor="t">
            <a:normAutofit fontScale="93695"/>
          </a:bodyPr>
          <a:lstStyle/>
          <a:p>
            <a:pPr algn="l">
              <a:buNone/>
              <a:defRPr sz="2100" b="1" i="0">
                <a:solidFill>
                  <a:srgbClr val="171717"/>
                </a:solidFill>
                <a:latin typeface="Roboto"/>
                <a:ea typeface="Roboto"/>
                <a:cs typeface="Roboto"/>
              </a:defRPr>
            </a:pPr>
            <a:r>
              <a:rPr sz="2100" b="1" i="0">
                <a:solidFill>
                  <a:srgbClr val="171717"/>
                </a:solidFill>
                <a:latin typeface="Roboto"/>
                <a:ea typeface="Roboto"/>
                <a:cs typeface="Roboto"/>
              </a:rPr>
              <a:t>Coroczne odejście od obiektywnego mechanizmu wymaga wyjątkowego, spójnego i konstytucyjnie uzasadnionego powodu.</a:t>
            </a:r>
          </a:p>
        </p:txBody>
      </p:sp>
      <p:sp>
        <p:nvSpPr>
          <p:cNvPr id="7" name="tk-sep">
            <a:extLst>
              <a:ext uri="{FF2B5EF4-FFF2-40B4-BE49-F238E27FC236}">
                <a16:creationId xmlns:a16="http://schemas.microsoft.com/office/drawing/2014/main" id="{A4516DB8-6923-4FF0-BDA2-D0F49BA80A6F}"/>
              </a:ext>
            </a:extLst>
          </p:cNvPr>
          <p:cNvSpPr>
            <a:spLocks noGrp="1"/>
          </p:cNvSpPr>
          <p:nvPr/>
        </p:nvSpPr>
        <p:spPr>
          <a:xfrm>
            <a:off x="5476875" y="3505200"/>
            <a:ext cx="5619750" cy="19050"/>
          </a:xfrm>
          <a:prstGeom prst="rect">
            <a:avLst/>
          </a:prstGeom>
          <a:solidFill>
            <a:srgbClr val="EFEFEF"/>
          </a:solidFill>
          <a:ln w="0">
            <a:noFill/>
            <a:prstDash val="solid"/>
          </a:ln>
        </p:spPr>
        <p:txBody>
          <a:bodyPr/>
          <a:lstStyle/>
          <a:p>
            <a:endParaRPr lang="pl-PL"/>
          </a:p>
        </p:txBody>
      </p:sp>
      <p:sp>
        <p:nvSpPr>
          <p:cNvPr id="8" name="text">
            <a:extLst>
              <a:ext uri="{FF2B5EF4-FFF2-40B4-BE49-F238E27FC236}">
                <a16:creationId xmlns:a16="http://schemas.microsoft.com/office/drawing/2014/main" id="{C2F10376-B9BB-468D-A670-D8CA29C282A8}"/>
              </a:ext>
            </a:extLst>
          </p:cNvPr>
          <p:cNvSpPr>
            <a:spLocks noGrp="1"/>
          </p:cNvSpPr>
          <p:nvPr/>
        </p:nvSpPr>
        <p:spPr>
          <a:xfrm>
            <a:off x="5476875" y="3781425"/>
            <a:ext cx="4953000" cy="333375"/>
          </a:xfrm>
          <a:prstGeom prst="rect">
            <a:avLst/>
          </a:prstGeom>
          <a:noFill/>
          <a:ln w="0">
            <a:noFill/>
            <a:prstDash val="solid"/>
          </a:ln>
        </p:spPr>
        <p:txBody>
          <a:bodyPr anchor="t">
            <a:normAutofit/>
          </a:bodyPr>
          <a:lstStyle/>
          <a:p>
            <a:pPr algn="l">
              <a:buNone/>
              <a:defRPr sz="1575" b="1" i="0">
                <a:solidFill>
                  <a:srgbClr val="777777"/>
                </a:solidFill>
                <a:latin typeface="Roboto"/>
                <a:ea typeface="Roboto"/>
                <a:cs typeface="Roboto"/>
              </a:defRPr>
            </a:pPr>
            <a:r>
              <a:rPr sz="1575" b="1" i="0">
                <a:solidFill>
                  <a:srgbClr val="777777"/>
                </a:solidFill>
                <a:latin typeface="Roboto"/>
                <a:ea typeface="Roboto"/>
                <a:cs typeface="Roboto"/>
              </a:rPr>
              <a:t>Jak wykorzystały go sądy</a:t>
            </a:r>
          </a:p>
        </p:txBody>
      </p:sp>
      <p:sp>
        <p:nvSpPr>
          <p:cNvPr id="9" name="text">
            <a:extLst>
              <a:ext uri="{FF2B5EF4-FFF2-40B4-BE49-F238E27FC236}">
                <a16:creationId xmlns:a16="http://schemas.microsoft.com/office/drawing/2014/main" id="{B4FE034A-E92E-4A2F-98A8-244C2D09FE2A}"/>
              </a:ext>
            </a:extLst>
          </p:cNvPr>
          <p:cNvSpPr>
            <a:spLocks noGrp="1"/>
          </p:cNvSpPr>
          <p:nvPr/>
        </p:nvSpPr>
        <p:spPr>
          <a:xfrm>
            <a:off x="5476875" y="4219575"/>
            <a:ext cx="5619750" cy="1000125"/>
          </a:xfrm>
          <a:prstGeom prst="rect">
            <a:avLst/>
          </a:prstGeom>
          <a:noFill/>
          <a:ln w="0">
            <a:noFill/>
            <a:prstDash val="solid"/>
          </a:ln>
        </p:spPr>
        <p:txBody>
          <a:bodyPr anchor="t">
            <a:normAutofit/>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Sądy powszechne w 2024 r. stosowały ten sam standard w sporach o wynagrodzenia i odmawiały akceptacji arbitralnego mrożenia.</a:t>
            </a:r>
          </a:p>
        </p:txBody>
      </p:sp>
      <p:sp>
        <p:nvSpPr>
          <p:cNvPr id="10" name="text">
            <a:extLst>
              <a:ext uri="{FF2B5EF4-FFF2-40B4-BE49-F238E27FC236}">
                <a16:creationId xmlns:a16="http://schemas.microsoft.com/office/drawing/2014/main" id="{9B02809F-EBFB-42AA-829B-DAF60BFA1EA6}"/>
              </a:ext>
            </a:extLst>
          </p:cNvPr>
          <p:cNvSpPr>
            <a:spLocks noGrp="1"/>
          </p:cNvSpPr>
          <p:nvPr/>
        </p:nvSpPr>
        <p:spPr>
          <a:xfrm>
            <a:off x="5476875" y="5467350"/>
            <a:ext cx="5619750" cy="704850"/>
          </a:xfrm>
          <a:prstGeom prst="rect">
            <a:avLst/>
          </a:prstGeom>
          <a:noFill/>
          <a:ln w="0">
            <a:noFill/>
            <a:prstDash val="solid"/>
          </a:ln>
        </p:spPr>
        <p:txBody>
          <a:bodyPr anchor="t">
            <a:normAutofit/>
          </a:bodyPr>
          <a:lstStyle/>
          <a:p>
            <a:pPr algn="l">
              <a:buNone/>
              <a:defRPr sz="1725" b="1" i="0">
                <a:solidFill>
                  <a:srgbClr val="171717"/>
                </a:solidFill>
                <a:latin typeface="Roboto"/>
                <a:ea typeface="Roboto"/>
                <a:cs typeface="Roboto"/>
              </a:defRPr>
            </a:pPr>
            <a:r>
              <a:rPr sz="1725" b="1" i="0">
                <a:solidFill>
                  <a:srgbClr val="171717"/>
                </a:solidFill>
                <a:latin typeface="Roboto"/>
                <a:ea typeface="Roboto"/>
                <a:cs typeface="Roboto"/>
              </a:rPr>
              <a:t>Według opinii SO w Poznaniu zastosował tę logikę bezpośrednio do prezesa spółki komunalnej</a:t>
            </a:r>
          </a:p>
        </p:txBody>
      </p:sp>
      <p:sp>
        <p:nvSpPr>
          <p:cNvPr id="11" name="footer-bg-14">
            <a:extLst>
              <a:ext uri="{FF2B5EF4-FFF2-40B4-BE49-F238E27FC236}">
                <a16:creationId xmlns:a16="http://schemas.microsoft.com/office/drawing/2014/main" id="{9F7E0B0E-3517-4CB7-82F5-D5953F4114EC}"/>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12" name="text">
            <a:extLst>
              <a:ext uri="{FF2B5EF4-FFF2-40B4-BE49-F238E27FC236}">
                <a16:creationId xmlns:a16="http://schemas.microsoft.com/office/drawing/2014/main" id="{F3B0F929-2245-4717-B41F-4077A15DC757}"/>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13" name="text">
            <a:extLst>
              <a:ext uri="{FF2B5EF4-FFF2-40B4-BE49-F238E27FC236}">
                <a16:creationId xmlns:a16="http://schemas.microsoft.com/office/drawing/2014/main" id="{32F0C550-A71B-45B4-85FD-F9B351470148}"/>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14" name="text">
            <a:extLst>
              <a:ext uri="{FF2B5EF4-FFF2-40B4-BE49-F238E27FC236}">
                <a16:creationId xmlns:a16="http://schemas.microsoft.com/office/drawing/2014/main" id="{A41D105E-877D-48DB-A1EE-BED086DD6716}"/>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20</a:t>
            </a:r>
          </a:p>
        </p:txBody>
      </p:sp>
      <p:sp>
        <p:nvSpPr>
          <p:cNvPr id="15" name="footer-mark-14">
            <a:extLst>
              <a:ext uri="{FF2B5EF4-FFF2-40B4-BE49-F238E27FC236}">
                <a16:creationId xmlns:a16="http://schemas.microsoft.com/office/drawing/2014/main" id="{C13D8722-3C13-4193-BCFC-8427F2A212FE}"/>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Tree>
    <p:extLst>
      <p:ext uri="{BB962C8B-B14F-4D97-AF65-F5344CB8AC3E}">
        <p14:creationId xmlns:p14="http://schemas.microsoft.com/office/powerpoint/2010/main" val="883827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54545"/>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B05970D2-AD93-45C5-9B56-F015B3C4AE0F}"/>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700" b="1" i="0">
                <a:solidFill>
                  <a:srgbClr val="FFFFFF"/>
                </a:solidFill>
                <a:latin typeface="Roboto"/>
                <a:ea typeface="Roboto"/>
                <a:cs typeface="Roboto"/>
              </a:defRPr>
            </a:pPr>
            <a:r>
              <a:rPr sz="2700" b="1" i="0">
                <a:solidFill>
                  <a:srgbClr val="FFFFFF"/>
                </a:solidFill>
                <a:latin typeface="Roboto"/>
                <a:ea typeface="Roboto"/>
                <a:cs typeface="Roboto"/>
              </a:rPr>
              <a:t>IX GC 14/25: bezpośrednia weryfikacja</a:t>
            </a:r>
          </a:p>
        </p:txBody>
      </p:sp>
      <p:sp>
        <p:nvSpPr>
          <p:cNvPr id="2" name="title-rule-15">
            <a:extLst>
              <a:ext uri="{FF2B5EF4-FFF2-40B4-BE49-F238E27FC236}">
                <a16:creationId xmlns:a16="http://schemas.microsoft.com/office/drawing/2014/main" id="{96FA6BC0-902D-4960-8C80-C5E0060A62AF}"/>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15">
            <a:extLst>
              <a:ext uri="{FF2B5EF4-FFF2-40B4-BE49-F238E27FC236}">
                <a16:creationId xmlns:a16="http://schemas.microsoft.com/office/drawing/2014/main" id="{3749E1F0-28C9-4EA6-A13C-10F7C6D370E6}"/>
              </a:ext>
            </a:extLst>
          </p:cNvPr>
          <p:cNvSpPr>
            <a:spLocks noGrp="1"/>
          </p:cNvSpPr>
          <p:nvPr/>
        </p:nvSpPr>
        <p:spPr>
          <a:xfrm>
            <a:off x="0" y="6638925"/>
            <a:ext cx="12192000" cy="219075"/>
          </a:xfrm>
          <a:prstGeom prst="rect">
            <a:avLst/>
          </a:prstGeom>
          <a:solidFill>
            <a:srgbClr val="171717"/>
          </a:solidFill>
          <a:ln w="0">
            <a:noFill/>
            <a:prstDash val="solid"/>
          </a:ln>
        </p:spPr>
        <p:txBody>
          <a:bodyPr/>
          <a:lstStyle/>
          <a:p>
            <a:endParaRPr lang="pl-PL"/>
          </a:p>
        </p:txBody>
      </p:sp>
      <p:sp>
        <p:nvSpPr>
          <p:cNvPr id="4" name="text">
            <a:extLst>
              <a:ext uri="{FF2B5EF4-FFF2-40B4-BE49-F238E27FC236}">
                <a16:creationId xmlns:a16="http://schemas.microsoft.com/office/drawing/2014/main" id="{1C64944B-91A4-4013-9151-86FC54743B25}"/>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D4D4D4"/>
                </a:solidFill>
                <a:latin typeface="Roboto"/>
                <a:ea typeface="Roboto"/>
                <a:cs typeface="Roboto"/>
              </a:defRPr>
            </a:pPr>
            <a:r>
              <a:rPr sz="900" b="0" i="0">
                <a:solidFill>
                  <a:srgbClr val="D4D4D4"/>
                </a:solidFill>
                <a:latin typeface="Roboto"/>
                <a:ea typeface="Roboto"/>
                <a:cs typeface="Roboto"/>
              </a:rPr>
              <a:t>www.jedrzejbujny.pl</a:t>
            </a:r>
          </a:p>
        </p:txBody>
      </p:sp>
      <p:sp>
        <p:nvSpPr>
          <p:cNvPr id="5" name="text">
            <a:extLst>
              <a:ext uri="{FF2B5EF4-FFF2-40B4-BE49-F238E27FC236}">
                <a16:creationId xmlns:a16="http://schemas.microsoft.com/office/drawing/2014/main" id="{ECCD9EC2-D106-4E8A-BDFE-7D26C1642D38}"/>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BUJNY</a:t>
            </a:r>
          </a:p>
        </p:txBody>
      </p:sp>
      <p:sp>
        <p:nvSpPr>
          <p:cNvPr id="6" name="text">
            <a:extLst>
              <a:ext uri="{FF2B5EF4-FFF2-40B4-BE49-F238E27FC236}">
                <a16:creationId xmlns:a16="http://schemas.microsoft.com/office/drawing/2014/main" id="{D3792FCF-4567-4B9B-8363-ED20CA1EBEF4}"/>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21</a:t>
            </a:r>
          </a:p>
        </p:txBody>
      </p:sp>
      <p:sp>
        <p:nvSpPr>
          <p:cNvPr id="7" name="footer-mark-15">
            <a:extLst>
              <a:ext uri="{FF2B5EF4-FFF2-40B4-BE49-F238E27FC236}">
                <a16:creationId xmlns:a16="http://schemas.microsoft.com/office/drawing/2014/main" id="{4109F25C-EA3A-4818-9B00-8F6BD772866D}"/>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722BE779-84F1-48D3-AE89-243DABFAFE3B}"/>
              </a:ext>
            </a:extLst>
          </p:cNvPr>
          <p:cNvSpPr>
            <a:spLocks noGrp="1"/>
          </p:cNvSpPr>
          <p:nvPr/>
        </p:nvSpPr>
        <p:spPr>
          <a:xfrm>
            <a:off x="781050" y="1628775"/>
            <a:ext cx="4095750" cy="666750"/>
          </a:xfrm>
          <a:prstGeom prst="rect">
            <a:avLst/>
          </a:prstGeom>
          <a:noFill/>
          <a:ln w="0">
            <a:noFill/>
            <a:prstDash val="solid"/>
          </a:ln>
        </p:spPr>
        <p:txBody>
          <a:bodyPr anchor="t">
            <a:normAutofit/>
          </a:bodyPr>
          <a:lstStyle/>
          <a:p>
            <a:pPr algn="l">
              <a:buNone/>
              <a:defRPr sz="3600" b="1" i="0">
                <a:solidFill>
                  <a:srgbClr val="F4C514"/>
                </a:solidFill>
                <a:latin typeface="Roboto"/>
                <a:ea typeface="Roboto"/>
                <a:cs typeface="Roboto"/>
              </a:defRPr>
            </a:pPr>
            <a:r>
              <a:rPr sz="3600" b="1" i="0">
                <a:solidFill>
                  <a:srgbClr val="F4C514"/>
                </a:solidFill>
                <a:latin typeface="Roboto"/>
                <a:ea typeface="Roboto"/>
                <a:cs typeface="Roboto"/>
              </a:rPr>
              <a:t>31 lipca 2025</a:t>
            </a:r>
          </a:p>
        </p:txBody>
      </p:sp>
      <p:sp>
        <p:nvSpPr>
          <p:cNvPr id="9" name="text">
            <a:extLst>
              <a:ext uri="{FF2B5EF4-FFF2-40B4-BE49-F238E27FC236}">
                <a16:creationId xmlns:a16="http://schemas.microsoft.com/office/drawing/2014/main" id="{DBD32614-95FF-43B3-A35D-C809846D0E87}"/>
              </a:ext>
            </a:extLst>
          </p:cNvPr>
          <p:cNvSpPr>
            <a:spLocks noGrp="1"/>
          </p:cNvSpPr>
          <p:nvPr/>
        </p:nvSpPr>
        <p:spPr>
          <a:xfrm>
            <a:off x="800100" y="2352675"/>
            <a:ext cx="4762500" cy="400050"/>
          </a:xfrm>
          <a:prstGeom prst="rect">
            <a:avLst/>
          </a:prstGeom>
          <a:noFill/>
          <a:ln w="0">
            <a:noFill/>
            <a:prstDash val="solid"/>
          </a:ln>
        </p:spPr>
        <p:txBody>
          <a:bodyPr anchor="t">
            <a:normAutofit/>
          </a:bodyPr>
          <a:lstStyle/>
          <a:p>
            <a:pPr algn="l">
              <a:buNone/>
              <a:defRPr sz="1875" b="1" i="0">
                <a:solidFill>
                  <a:srgbClr val="FFFFFF"/>
                </a:solidFill>
                <a:latin typeface="Roboto"/>
                <a:ea typeface="Roboto"/>
                <a:cs typeface="Roboto"/>
              </a:defRPr>
            </a:pPr>
            <a:r>
              <a:rPr sz="1875" b="1" i="0">
                <a:solidFill>
                  <a:srgbClr val="FFFFFF"/>
                </a:solidFill>
                <a:latin typeface="Roboto"/>
                <a:ea typeface="Roboto"/>
                <a:cs typeface="Roboto"/>
              </a:rPr>
              <a:t>Sąd Okręgowy w Poznaniu</a:t>
            </a:r>
          </a:p>
        </p:txBody>
      </p:sp>
      <p:sp>
        <p:nvSpPr>
          <p:cNvPr id="10" name="poznan-sep">
            <a:extLst>
              <a:ext uri="{FF2B5EF4-FFF2-40B4-BE49-F238E27FC236}">
                <a16:creationId xmlns:a16="http://schemas.microsoft.com/office/drawing/2014/main" id="{AD6FBB89-936C-4343-AF99-FAAA35B6C1BE}"/>
              </a:ext>
            </a:extLst>
          </p:cNvPr>
          <p:cNvSpPr>
            <a:spLocks noGrp="1"/>
          </p:cNvSpPr>
          <p:nvPr/>
        </p:nvSpPr>
        <p:spPr>
          <a:xfrm>
            <a:off x="781050" y="3076575"/>
            <a:ext cx="4667250" cy="19050"/>
          </a:xfrm>
          <a:prstGeom prst="rect">
            <a:avLst/>
          </a:prstGeom>
          <a:solidFill>
            <a:srgbClr val="666666"/>
          </a:solidFill>
          <a:ln w="0">
            <a:noFill/>
            <a:prstDash val="solid"/>
          </a:ln>
        </p:spPr>
        <p:txBody>
          <a:bodyPr/>
          <a:lstStyle/>
          <a:p>
            <a:endParaRPr lang="pl-PL"/>
          </a:p>
        </p:txBody>
      </p:sp>
      <p:sp>
        <p:nvSpPr>
          <p:cNvPr id="11" name="text">
            <a:extLst>
              <a:ext uri="{FF2B5EF4-FFF2-40B4-BE49-F238E27FC236}">
                <a16:creationId xmlns:a16="http://schemas.microsoft.com/office/drawing/2014/main" id="{49779B1D-3D2B-4702-880F-2A14BF88CD3F}"/>
              </a:ext>
            </a:extLst>
          </p:cNvPr>
          <p:cNvSpPr>
            <a:spLocks noGrp="1"/>
          </p:cNvSpPr>
          <p:nvPr/>
        </p:nvSpPr>
        <p:spPr>
          <a:xfrm>
            <a:off x="714375" y="3333750"/>
            <a:ext cx="857250" cy="952500"/>
          </a:xfrm>
          <a:prstGeom prst="rect">
            <a:avLst/>
          </a:prstGeom>
          <a:noFill/>
          <a:ln w="0">
            <a:noFill/>
            <a:prstDash val="solid"/>
          </a:ln>
        </p:spPr>
        <p:txBody>
          <a:bodyPr anchor="t">
            <a:noAutofit/>
          </a:bodyPr>
          <a:lstStyle/>
          <a:p>
            <a:pPr algn="l">
              <a:buNone/>
              <a:defRPr sz="6600" b="1" i="0">
                <a:solidFill>
                  <a:srgbClr val="F4C514"/>
                </a:solidFill>
                <a:latin typeface="Roboto"/>
                <a:ea typeface="Roboto"/>
                <a:cs typeface="Roboto"/>
              </a:defRPr>
            </a:pPr>
            <a:r>
              <a:rPr sz="6600" b="1" i="0">
                <a:solidFill>
                  <a:srgbClr val="F4C514"/>
                </a:solidFill>
                <a:latin typeface="Roboto"/>
                <a:ea typeface="Roboto"/>
                <a:cs typeface="Roboto"/>
              </a:rPr>
              <a:t>„</a:t>
            </a:r>
          </a:p>
        </p:txBody>
      </p:sp>
      <p:sp>
        <p:nvSpPr>
          <p:cNvPr id="12" name="text">
            <a:extLst>
              <a:ext uri="{FF2B5EF4-FFF2-40B4-BE49-F238E27FC236}">
                <a16:creationId xmlns:a16="http://schemas.microsoft.com/office/drawing/2014/main" id="{E72136AA-224A-4334-AF2D-956014ADED9D}"/>
              </a:ext>
            </a:extLst>
          </p:cNvPr>
          <p:cNvSpPr>
            <a:spLocks noGrp="1"/>
          </p:cNvSpPr>
          <p:nvPr/>
        </p:nvSpPr>
        <p:spPr>
          <a:xfrm>
            <a:off x="1524000" y="3505200"/>
            <a:ext cx="9429750" cy="685800"/>
          </a:xfrm>
          <a:prstGeom prst="rect">
            <a:avLst/>
          </a:prstGeom>
          <a:noFill/>
          <a:ln w="0">
            <a:noFill/>
            <a:prstDash val="solid"/>
          </a:ln>
        </p:spPr>
        <p:txBody>
          <a:bodyPr anchor="t">
            <a:normAutofit/>
          </a:bodyPr>
          <a:lstStyle/>
          <a:p>
            <a:pPr algn="l">
              <a:buNone/>
              <a:defRPr sz="2325" b="1" i="0">
                <a:solidFill>
                  <a:srgbClr val="FFFFFF"/>
                </a:solidFill>
                <a:latin typeface="Roboto"/>
                <a:ea typeface="Roboto"/>
                <a:cs typeface="Roboto"/>
              </a:defRPr>
            </a:pPr>
            <a:r>
              <a:rPr sz="2325" b="1" i="0">
                <a:solidFill>
                  <a:srgbClr val="FFFFFF"/>
                </a:solidFill>
                <a:latin typeface="Roboto"/>
                <a:ea typeface="Roboto"/>
                <a:cs typeface="Roboto"/>
              </a:rPr>
              <a:t>Sąd oddalił pozew wobec byłego prezesa spółki komunalnej.</a:t>
            </a:r>
          </a:p>
        </p:txBody>
      </p:sp>
      <p:sp>
        <p:nvSpPr>
          <p:cNvPr id="13" name="text">
            <a:extLst>
              <a:ext uri="{FF2B5EF4-FFF2-40B4-BE49-F238E27FC236}">
                <a16:creationId xmlns:a16="http://schemas.microsoft.com/office/drawing/2014/main" id="{97B9B52B-83FD-4EED-BB9F-45E5246EED84}"/>
              </a:ext>
            </a:extLst>
          </p:cNvPr>
          <p:cNvSpPr>
            <a:spLocks noGrp="1"/>
          </p:cNvSpPr>
          <p:nvPr/>
        </p:nvSpPr>
        <p:spPr>
          <a:xfrm>
            <a:off x="1524000" y="4362450"/>
            <a:ext cx="9429750" cy="1000125"/>
          </a:xfrm>
          <a:prstGeom prst="rect">
            <a:avLst/>
          </a:prstGeom>
          <a:noFill/>
          <a:ln w="0">
            <a:noFill/>
            <a:prstDash val="solid"/>
          </a:ln>
        </p:spPr>
        <p:txBody>
          <a:bodyPr anchor="t">
            <a:normAutofit/>
          </a:bodyPr>
          <a:lstStyle/>
          <a:p>
            <a:pPr algn="l">
              <a:buNone/>
              <a:defRPr sz="2175" b="1" i="0">
                <a:solidFill>
                  <a:srgbClr val="FFFFFF"/>
                </a:solidFill>
                <a:latin typeface="Roboto"/>
                <a:ea typeface="Roboto"/>
                <a:cs typeface="Roboto"/>
              </a:defRPr>
            </a:pPr>
            <a:r>
              <a:rPr sz="2175" b="1" i="0">
                <a:solidFill>
                  <a:srgbClr val="FFFFFF"/>
                </a:solidFill>
                <a:latin typeface="Roboto"/>
                <a:ea typeface="Roboto"/>
                <a:cs typeface="Roboto"/>
              </a:rPr>
              <a:t>Podzielił argumentację konstytucyjną i uznał przepisy „mrożące” podstawę wymiaru za sprzeczne z ustawą zasadniczą.</a:t>
            </a:r>
          </a:p>
        </p:txBody>
      </p:sp>
      <p:sp>
        <p:nvSpPr>
          <p:cNvPr id="14" name="text">
            <a:extLst>
              <a:ext uri="{FF2B5EF4-FFF2-40B4-BE49-F238E27FC236}">
                <a16:creationId xmlns:a16="http://schemas.microsoft.com/office/drawing/2014/main" id="{6C64491F-CB28-43CF-B041-223EBEC2EA93}"/>
              </a:ext>
            </a:extLst>
          </p:cNvPr>
          <p:cNvSpPr>
            <a:spLocks noGrp="1"/>
          </p:cNvSpPr>
          <p:nvPr/>
        </p:nvSpPr>
        <p:spPr>
          <a:xfrm>
            <a:off x="1524000" y="5657850"/>
            <a:ext cx="9429750" cy="361950"/>
          </a:xfrm>
          <a:prstGeom prst="rect">
            <a:avLst/>
          </a:prstGeom>
          <a:noFill/>
          <a:ln w="0">
            <a:noFill/>
            <a:prstDash val="solid"/>
          </a:ln>
        </p:spPr>
        <p:txBody>
          <a:bodyPr anchor="t">
            <a:normAutofit/>
          </a:bodyPr>
          <a:lstStyle/>
          <a:p>
            <a:pPr algn="l">
              <a:buNone/>
              <a:defRPr sz="1425" b="0" i="0">
                <a:solidFill>
                  <a:srgbClr val="D5D5D5"/>
                </a:solidFill>
                <a:latin typeface="Roboto"/>
                <a:ea typeface="Roboto"/>
                <a:cs typeface="Roboto"/>
              </a:defRPr>
            </a:pPr>
            <a:r>
              <a:rPr sz="1425" b="0" i="0">
                <a:solidFill>
                  <a:srgbClr val="D5D5D5"/>
                </a:solidFill>
                <a:latin typeface="Roboto"/>
                <a:ea typeface="Roboto"/>
                <a:cs typeface="Roboto"/>
              </a:rPr>
              <a:t>Sprawa dotyczyła wynagrodzenia ustalonego przy użyciu bieżącej podstawy GUS</a:t>
            </a:r>
          </a:p>
        </p:txBody>
      </p:sp>
    </p:spTree>
    <p:extLst>
      <p:ext uri="{BB962C8B-B14F-4D97-AF65-F5344CB8AC3E}">
        <p14:creationId xmlns:p14="http://schemas.microsoft.com/office/powerpoint/2010/main" val="1409847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atio-panel">
            <a:extLst>
              <a:ext uri="{FF2B5EF4-FFF2-40B4-BE49-F238E27FC236}">
                <a16:creationId xmlns:a16="http://schemas.microsoft.com/office/drawing/2014/main" id="{69CE2442-EC1C-48FC-9AFF-5CF956693F64}"/>
              </a:ext>
            </a:extLst>
          </p:cNvPr>
          <p:cNvSpPr>
            <a:spLocks noGrp="1"/>
          </p:cNvSpPr>
          <p:nvPr/>
        </p:nvSpPr>
        <p:spPr>
          <a:xfrm>
            <a:off x="0" y="0"/>
            <a:ext cx="6858000" cy="6638925"/>
          </a:xfrm>
          <a:prstGeom prst="rect">
            <a:avLst/>
          </a:prstGeom>
          <a:solidFill>
            <a:srgbClr val="FFFFFF"/>
          </a:solidFill>
          <a:ln w="0">
            <a:noFill/>
            <a:prstDash val="solid"/>
          </a:ln>
        </p:spPr>
        <p:txBody>
          <a:bodyPr/>
          <a:lstStyle/>
          <a:p>
            <a:endParaRPr lang="pl-PL"/>
          </a:p>
        </p:txBody>
      </p:sp>
      <p:sp>
        <p:nvSpPr>
          <p:cNvPr id="2" name="text">
            <a:extLst>
              <a:ext uri="{FF2B5EF4-FFF2-40B4-BE49-F238E27FC236}">
                <a16:creationId xmlns:a16="http://schemas.microsoft.com/office/drawing/2014/main" id="{A909FA2E-0E5F-4C87-9CEA-2A04F1217F4D}"/>
              </a:ext>
            </a:extLst>
          </p:cNvPr>
          <p:cNvSpPr>
            <a:spLocks noGrp="1"/>
          </p:cNvSpPr>
          <p:nvPr/>
        </p:nvSpPr>
        <p:spPr>
          <a:xfrm>
            <a:off x="590550" y="457200"/>
            <a:ext cx="5572125" cy="838200"/>
          </a:xfrm>
          <a:prstGeom prst="rect">
            <a:avLst/>
          </a:prstGeom>
          <a:noFill/>
          <a:ln w="0">
            <a:noFill/>
            <a:prstDash val="solid"/>
          </a:ln>
        </p:spPr>
        <p:txBody>
          <a:bodyPr anchor="t">
            <a:normAutofit fontScale="96078"/>
          </a:bodyPr>
          <a:lstStyle/>
          <a:p>
            <a:pPr algn="l">
              <a:buNone/>
              <a:defRPr sz="2550" b="1" i="0">
                <a:solidFill>
                  <a:srgbClr val="171717"/>
                </a:solidFill>
                <a:latin typeface="Roboto"/>
                <a:ea typeface="Roboto"/>
                <a:cs typeface="Roboto"/>
              </a:defRPr>
            </a:pPr>
            <a:r>
              <a:rPr sz="2550" b="1" i="0">
                <a:solidFill>
                  <a:srgbClr val="171717"/>
                </a:solidFill>
                <a:latin typeface="Roboto"/>
                <a:ea typeface="Roboto"/>
                <a:cs typeface="Roboto"/>
              </a:rPr>
              <a:t>Sądowa wykładnia chroni cel ustawy z 2016 r.</a:t>
            </a:r>
          </a:p>
        </p:txBody>
      </p:sp>
      <p:sp>
        <p:nvSpPr>
          <p:cNvPr id="3" name="ratio-rule">
            <a:extLst>
              <a:ext uri="{FF2B5EF4-FFF2-40B4-BE49-F238E27FC236}">
                <a16:creationId xmlns:a16="http://schemas.microsoft.com/office/drawing/2014/main" id="{04A16427-960A-4B9B-B20B-2A9F2BC9E0BC}"/>
              </a:ext>
            </a:extLst>
          </p:cNvPr>
          <p:cNvSpPr>
            <a:spLocks noGrp="1"/>
          </p:cNvSpPr>
          <p:nvPr/>
        </p:nvSpPr>
        <p:spPr>
          <a:xfrm>
            <a:off x="590550" y="1181100"/>
            <a:ext cx="1104900" cy="66675"/>
          </a:xfrm>
          <a:prstGeom prst="rect">
            <a:avLst/>
          </a:prstGeom>
          <a:solidFill>
            <a:srgbClr val="F4C514"/>
          </a:solidFill>
          <a:ln w="0">
            <a:noFill/>
            <a:prstDash val="solid"/>
          </a:ln>
        </p:spPr>
        <p:txBody>
          <a:bodyPr/>
          <a:lstStyle/>
          <a:p>
            <a:endParaRPr lang="pl-PL"/>
          </a:p>
        </p:txBody>
      </p:sp>
      <p:sp>
        <p:nvSpPr>
          <p:cNvPr id="4" name="text">
            <a:extLst>
              <a:ext uri="{FF2B5EF4-FFF2-40B4-BE49-F238E27FC236}">
                <a16:creationId xmlns:a16="http://schemas.microsoft.com/office/drawing/2014/main" id="{174995AC-5324-4957-A89F-B9DFB2701CFA}"/>
              </a:ext>
            </a:extLst>
          </p:cNvPr>
          <p:cNvSpPr>
            <a:spLocks noGrp="1"/>
          </p:cNvSpPr>
          <p:nvPr/>
        </p:nvSpPr>
        <p:spPr>
          <a:xfrm>
            <a:off x="590550" y="1657350"/>
            <a:ext cx="5334000" cy="438150"/>
          </a:xfrm>
          <a:prstGeom prst="rect">
            <a:avLst/>
          </a:prstGeom>
          <a:noFill/>
          <a:ln w="0">
            <a:noFill/>
            <a:prstDash val="solid"/>
          </a:ln>
        </p:spPr>
        <p:txBody>
          <a:bodyPr anchor="t">
            <a:normAutofit/>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Odejście od sztywnego komina</a:t>
            </a:r>
          </a:p>
        </p:txBody>
      </p:sp>
      <p:sp>
        <p:nvSpPr>
          <p:cNvPr id="5" name="text">
            <a:extLst>
              <a:ext uri="{FF2B5EF4-FFF2-40B4-BE49-F238E27FC236}">
                <a16:creationId xmlns:a16="http://schemas.microsoft.com/office/drawing/2014/main" id="{1B9DEF89-22CD-4E47-BEC4-E6337F50C943}"/>
              </a:ext>
            </a:extLst>
          </p:cNvPr>
          <p:cNvSpPr>
            <a:spLocks noGrp="1"/>
          </p:cNvSpPr>
          <p:nvPr/>
        </p:nvSpPr>
        <p:spPr>
          <a:xfrm>
            <a:off x="590550" y="2190750"/>
            <a:ext cx="5334000" cy="800100"/>
          </a:xfrm>
          <a:prstGeom prst="rect">
            <a:avLst/>
          </a:prstGeom>
          <a:noFill/>
          <a:ln w="0">
            <a:noFill/>
            <a:prstDash val="solid"/>
          </a:ln>
        </p:spPr>
        <p:txBody>
          <a:bodyPr anchor="t">
            <a:normAutofit/>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Wysokość wynagrodzenia ma uwzględniać skalę spółki i odpowiedzialność zarządu.</a:t>
            </a:r>
          </a:p>
        </p:txBody>
      </p:sp>
      <p:sp>
        <p:nvSpPr>
          <p:cNvPr id="6" name="text">
            <a:extLst>
              <a:ext uri="{FF2B5EF4-FFF2-40B4-BE49-F238E27FC236}">
                <a16:creationId xmlns:a16="http://schemas.microsoft.com/office/drawing/2014/main" id="{8E5D4907-8763-472B-ACE2-1157D6BA2D13}"/>
              </a:ext>
            </a:extLst>
          </p:cNvPr>
          <p:cNvSpPr>
            <a:spLocks noGrp="1"/>
          </p:cNvSpPr>
          <p:nvPr/>
        </p:nvSpPr>
        <p:spPr>
          <a:xfrm>
            <a:off x="590550" y="3352800"/>
            <a:ext cx="5334000" cy="438150"/>
          </a:xfrm>
          <a:prstGeom prst="rect">
            <a:avLst/>
          </a:prstGeom>
          <a:noFill/>
          <a:ln w="0">
            <a:noFill/>
            <a:prstDash val="solid"/>
          </a:ln>
        </p:spPr>
        <p:txBody>
          <a:bodyPr anchor="t">
            <a:normAutofit/>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Pięć grup przedsiębiorstw</a:t>
            </a:r>
          </a:p>
        </p:txBody>
      </p:sp>
      <p:sp>
        <p:nvSpPr>
          <p:cNvPr id="7" name="text">
            <a:extLst>
              <a:ext uri="{FF2B5EF4-FFF2-40B4-BE49-F238E27FC236}">
                <a16:creationId xmlns:a16="http://schemas.microsoft.com/office/drawing/2014/main" id="{DADBA15F-A02F-4E26-B5CD-D66F457DBF43}"/>
              </a:ext>
            </a:extLst>
          </p:cNvPr>
          <p:cNvSpPr>
            <a:spLocks noGrp="1"/>
          </p:cNvSpPr>
          <p:nvPr/>
        </p:nvSpPr>
        <p:spPr>
          <a:xfrm>
            <a:off x="590550" y="3886200"/>
            <a:ext cx="5334000" cy="800100"/>
          </a:xfrm>
          <a:prstGeom prst="rect">
            <a:avLst/>
          </a:prstGeom>
          <a:noFill/>
          <a:ln w="0">
            <a:noFill/>
            <a:prstDash val="solid"/>
          </a:ln>
        </p:spPr>
        <p:txBody>
          <a:bodyPr anchor="t">
            <a:normAutofit/>
          </a:bodyPr>
          <a:lstStyle/>
          <a:p>
            <a:pPr algn="l">
              <a:buNone/>
              <a:defRPr sz="1875" b="0" i="0">
                <a:solidFill>
                  <a:srgbClr val="454545"/>
                </a:solidFill>
                <a:latin typeface="Roboto"/>
                <a:ea typeface="Roboto"/>
                <a:cs typeface="Roboto"/>
              </a:defRPr>
            </a:pPr>
            <a:r>
              <a:rPr sz="1875" b="0" i="0">
                <a:solidFill>
                  <a:srgbClr val="454545"/>
                </a:solidFill>
                <a:latin typeface="Roboto"/>
                <a:ea typeface="Roboto"/>
                <a:cs typeface="Roboto"/>
              </a:rPr>
              <a:t>Zatrudnienie, obrót i aktywa różnicują widełki wynagrodzenia stałego.</a:t>
            </a:r>
          </a:p>
        </p:txBody>
      </p:sp>
      <p:sp>
        <p:nvSpPr>
          <p:cNvPr id="8" name="text">
            <a:extLst>
              <a:ext uri="{FF2B5EF4-FFF2-40B4-BE49-F238E27FC236}">
                <a16:creationId xmlns:a16="http://schemas.microsoft.com/office/drawing/2014/main" id="{FABACB7A-C98D-4412-AF07-15FFFF329DCB}"/>
              </a:ext>
            </a:extLst>
          </p:cNvPr>
          <p:cNvSpPr>
            <a:spLocks noGrp="1"/>
          </p:cNvSpPr>
          <p:nvPr/>
        </p:nvSpPr>
        <p:spPr>
          <a:xfrm>
            <a:off x="590550" y="5048250"/>
            <a:ext cx="5334000" cy="438150"/>
          </a:xfrm>
          <a:prstGeom prst="rect">
            <a:avLst/>
          </a:prstGeom>
          <a:noFill/>
          <a:ln w="0">
            <a:noFill/>
            <a:prstDash val="solid"/>
          </a:ln>
        </p:spPr>
        <p:txBody>
          <a:bodyPr anchor="t">
            <a:normAutofit/>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Cele zarządcze i wyjątki</a:t>
            </a:r>
          </a:p>
        </p:txBody>
      </p:sp>
      <p:sp>
        <p:nvSpPr>
          <p:cNvPr id="9" name="text">
            <a:extLst>
              <a:ext uri="{FF2B5EF4-FFF2-40B4-BE49-F238E27FC236}">
                <a16:creationId xmlns:a16="http://schemas.microsoft.com/office/drawing/2014/main" id="{4E8BAA48-D7F4-4703-B3F4-173B8FA59AA8}"/>
              </a:ext>
            </a:extLst>
          </p:cNvPr>
          <p:cNvSpPr>
            <a:spLocks noGrp="1"/>
          </p:cNvSpPr>
          <p:nvPr/>
        </p:nvSpPr>
        <p:spPr>
          <a:xfrm>
            <a:off x="590550" y="5581650"/>
            <a:ext cx="5334000" cy="628650"/>
          </a:xfrm>
          <a:prstGeom prst="rect">
            <a:avLst/>
          </a:prstGeom>
          <a:noFill/>
          <a:ln w="0">
            <a:noFill/>
            <a:prstDash val="solid"/>
          </a:ln>
        </p:spPr>
        <p:txBody>
          <a:bodyPr anchor="t">
            <a:normAutofit fontScale="97917"/>
          </a:bodyPr>
          <a:lstStyle/>
          <a:p>
            <a:pPr algn="l">
              <a:buNone/>
              <a:defRPr sz="1800" b="0" i="0">
                <a:solidFill>
                  <a:srgbClr val="454545"/>
                </a:solidFill>
                <a:latin typeface="Roboto"/>
                <a:ea typeface="Roboto"/>
                <a:cs typeface="Roboto"/>
              </a:defRPr>
            </a:pPr>
            <a:r>
              <a:rPr sz="1800" b="0" i="0">
                <a:solidFill>
                  <a:srgbClr val="454545"/>
                </a:solidFill>
                <a:latin typeface="Roboto"/>
                <a:ea typeface="Roboto"/>
                <a:cs typeface="Roboto"/>
              </a:rPr>
              <a:t>Część zmienna oraz art. 4 ust. 3 pozwalają reagować na rzeczywiste zadania spółki.</a:t>
            </a:r>
          </a:p>
        </p:txBody>
      </p:sp>
      <p:pic>
        <p:nvPicPr>
          <p:cNvPr id="27" name="Obraz 26"/>
          <p:cNvPicPr>
            <a:picLocks noChangeAspect="1"/>
          </p:cNvPicPr>
          <p:nvPr/>
        </p:nvPicPr>
        <p:blipFill>
          <a:blip r:embed="rId3"/>
          <a:srcRect l="17081" r="17081"/>
          <a:stretch>
            <a:fillRect/>
          </a:stretch>
        </p:blipFill>
        <p:spPr>
          <a:xfrm>
            <a:off x="6858000" y="0"/>
            <a:ext cx="5334000" cy="6638925"/>
          </a:xfrm>
          <a:prstGeom prst="rect">
            <a:avLst/>
          </a:prstGeom>
        </p:spPr>
      </p:pic>
      <p:sp>
        <p:nvSpPr>
          <p:cNvPr id="11" name="footer-bg-16">
            <a:extLst>
              <a:ext uri="{FF2B5EF4-FFF2-40B4-BE49-F238E27FC236}">
                <a16:creationId xmlns:a16="http://schemas.microsoft.com/office/drawing/2014/main" id="{93F0A464-5000-4F43-8CD5-1D63A4454DE9}"/>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12" name="text">
            <a:extLst>
              <a:ext uri="{FF2B5EF4-FFF2-40B4-BE49-F238E27FC236}">
                <a16:creationId xmlns:a16="http://schemas.microsoft.com/office/drawing/2014/main" id="{E96EE0BA-5496-4AC9-824A-5D08E0AAA5EC}"/>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13" name="text">
            <a:extLst>
              <a:ext uri="{FF2B5EF4-FFF2-40B4-BE49-F238E27FC236}">
                <a16:creationId xmlns:a16="http://schemas.microsoft.com/office/drawing/2014/main" id="{D87BEA36-F222-4C20-B418-2E7DF3E2C6B0}"/>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14" name="text">
            <a:extLst>
              <a:ext uri="{FF2B5EF4-FFF2-40B4-BE49-F238E27FC236}">
                <a16:creationId xmlns:a16="http://schemas.microsoft.com/office/drawing/2014/main" id="{F47CAE47-F969-4C91-BA0E-57B4B9EFC166}"/>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22</a:t>
            </a:r>
          </a:p>
        </p:txBody>
      </p:sp>
      <p:sp>
        <p:nvSpPr>
          <p:cNvPr id="15" name="footer-mark-16">
            <a:extLst>
              <a:ext uri="{FF2B5EF4-FFF2-40B4-BE49-F238E27FC236}">
                <a16:creationId xmlns:a16="http://schemas.microsoft.com/office/drawing/2014/main" id="{30FA882E-9A60-4F59-B6AE-62A8BE276038}"/>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Tree>
    <p:extLst>
      <p:ext uri="{BB962C8B-B14F-4D97-AF65-F5344CB8AC3E}">
        <p14:creationId xmlns:p14="http://schemas.microsoft.com/office/powerpoint/2010/main" val="1280893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C514"/>
        </a:solidFill>
        <a:effectLst/>
      </p:bgPr>
    </p:bg>
    <p:spTree>
      <p:nvGrpSpPr>
        <p:cNvPr id="1" name=""/>
        <p:cNvGrpSpPr/>
        <p:nvPr/>
      </p:nvGrpSpPr>
      <p:grpSpPr>
        <a:xfrm>
          <a:off x="0" y="0"/>
          <a:ext cx="0" cy="0"/>
          <a:chOff x="0" y="0"/>
          <a:chExt cx="0" cy="0"/>
        </a:xfrm>
      </p:grpSpPr>
      <p:sp>
        <p:nvSpPr>
          <p:cNvPr id="23" name="text">
            <a:extLst>
              <a:ext uri="{FF2B5EF4-FFF2-40B4-BE49-F238E27FC236}">
                <a16:creationId xmlns:a16="http://schemas.microsoft.com/office/drawing/2014/main" id="{8735945D-872A-4A8F-85D1-F50A19999736}"/>
              </a:ext>
            </a:extLst>
          </p:cNvPr>
          <p:cNvSpPr>
            <a:spLocks noGrp="1"/>
          </p:cNvSpPr>
          <p:nvPr/>
        </p:nvSpPr>
        <p:spPr>
          <a:xfrm>
            <a:off x="590550" y="428625"/>
            <a:ext cx="10001250" cy="590550"/>
          </a:xfrm>
          <a:prstGeom prst="rect">
            <a:avLst/>
          </a:prstGeom>
          <a:noFill/>
          <a:ln w="0">
            <a:noFill/>
            <a:prstDash val="solid"/>
          </a:ln>
        </p:spPr>
        <p:txBody>
          <a:bodyPr anchor="t">
            <a:normAutofit/>
          </a:bodyPr>
          <a:lstStyle/>
          <a:p>
            <a:pPr algn="l">
              <a:buNone/>
              <a:defRPr sz="2850" b="1" i="0">
                <a:solidFill>
                  <a:srgbClr val="171717"/>
                </a:solidFill>
                <a:latin typeface="Roboto"/>
                <a:ea typeface="Roboto"/>
                <a:cs typeface="Roboto"/>
              </a:defRPr>
            </a:pPr>
            <a:r>
              <a:rPr sz="2850" b="1" i="0">
                <a:solidFill>
                  <a:srgbClr val="171717"/>
                </a:solidFill>
                <a:latin typeface="Roboto"/>
                <a:ea typeface="Roboto"/>
                <a:cs typeface="Roboto"/>
              </a:rPr>
              <a:t>Art. 4 ust. 3: niezależna ścieżka właścicielska</a:t>
            </a:r>
          </a:p>
        </p:txBody>
      </p:sp>
      <p:sp>
        <p:nvSpPr>
          <p:cNvPr id="2" name="art4-rule">
            <a:extLst>
              <a:ext uri="{FF2B5EF4-FFF2-40B4-BE49-F238E27FC236}">
                <a16:creationId xmlns:a16="http://schemas.microsoft.com/office/drawing/2014/main" id="{09A1967C-C75B-47B9-9307-AD00A90C45F3}"/>
              </a:ext>
            </a:extLst>
          </p:cNvPr>
          <p:cNvSpPr>
            <a:spLocks noGrp="1"/>
          </p:cNvSpPr>
          <p:nvPr/>
        </p:nvSpPr>
        <p:spPr>
          <a:xfrm>
            <a:off x="590550" y="1162050"/>
            <a:ext cx="1104900" cy="66675"/>
          </a:xfrm>
          <a:prstGeom prst="rect">
            <a:avLst/>
          </a:prstGeom>
          <a:solidFill>
            <a:srgbClr val="171717"/>
          </a:solidFill>
          <a:ln w="0">
            <a:noFill/>
            <a:prstDash val="solid"/>
          </a:ln>
        </p:spPr>
        <p:txBody>
          <a:bodyPr/>
          <a:lstStyle/>
          <a:p>
            <a:endParaRPr lang="pl-PL"/>
          </a:p>
        </p:txBody>
      </p:sp>
      <p:sp>
        <p:nvSpPr>
          <p:cNvPr id="3" name="text">
            <a:extLst>
              <a:ext uri="{FF2B5EF4-FFF2-40B4-BE49-F238E27FC236}">
                <a16:creationId xmlns:a16="http://schemas.microsoft.com/office/drawing/2014/main" id="{B84C7D13-E1E0-46D7-9786-7FED72E0FC89}"/>
              </a:ext>
            </a:extLst>
          </p:cNvPr>
          <p:cNvSpPr>
            <a:spLocks noGrp="1"/>
          </p:cNvSpPr>
          <p:nvPr/>
        </p:nvSpPr>
        <p:spPr>
          <a:xfrm>
            <a:off x="590550" y="1533525"/>
            <a:ext cx="10287000" cy="838200"/>
          </a:xfrm>
          <a:prstGeom prst="rect">
            <a:avLst/>
          </a:prstGeom>
          <a:noFill/>
          <a:ln w="0">
            <a:noFill/>
            <a:prstDash val="solid"/>
          </a:ln>
        </p:spPr>
        <p:txBody>
          <a:bodyPr anchor="t">
            <a:normAutofit/>
          </a:bodyPr>
          <a:lstStyle/>
          <a:p>
            <a:pPr algn="l">
              <a:buNone/>
              <a:defRPr sz="2250" b="1" i="0">
                <a:solidFill>
                  <a:srgbClr val="171717"/>
                </a:solidFill>
                <a:latin typeface="Roboto"/>
                <a:ea typeface="Roboto"/>
                <a:cs typeface="Roboto"/>
              </a:defRPr>
            </a:pPr>
            <a:r>
              <a:rPr sz="2250" b="1" i="0">
                <a:solidFill>
                  <a:srgbClr val="171717"/>
                </a:solidFill>
                <a:latin typeface="Roboto"/>
                <a:ea typeface="Roboto"/>
                <a:cs typeface="Roboto"/>
              </a:rPr>
              <a:t>Inna wysokość wynagrodzenia stałego wymaga wyjątkowych okoliczności dotyczących spółki albo rynku</a:t>
            </a:r>
          </a:p>
        </p:txBody>
      </p:sp>
      <p:sp>
        <p:nvSpPr>
          <p:cNvPr id="4" name="text">
            <a:extLst>
              <a:ext uri="{FF2B5EF4-FFF2-40B4-BE49-F238E27FC236}">
                <a16:creationId xmlns:a16="http://schemas.microsoft.com/office/drawing/2014/main" id="{97423EF2-332F-4FED-B587-55FA664D6E1A}"/>
              </a:ext>
            </a:extLst>
          </p:cNvPr>
          <p:cNvSpPr>
            <a:spLocks noGrp="1"/>
          </p:cNvSpPr>
          <p:nvPr/>
        </p:nvSpPr>
        <p:spPr>
          <a:xfrm>
            <a:off x="666750" y="2781300"/>
            <a:ext cx="590550" cy="381000"/>
          </a:xfrm>
          <a:prstGeom prst="rect">
            <a:avLst/>
          </a:prstGeom>
          <a:noFill/>
          <a:ln w="0">
            <a:noFill/>
            <a:prstDash val="solid"/>
          </a:ln>
        </p:spPr>
        <p:txBody>
          <a:bodyPr anchor="t">
            <a:normAutofit fontScale="87356"/>
          </a:bodyPr>
          <a:lstStyle/>
          <a:p>
            <a:pPr algn="l">
              <a:buNone/>
              <a:defRPr sz="2175" b="1" i="0">
                <a:solidFill>
                  <a:srgbClr val="454545"/>
                </a:solidFill>
                <a:latin typeface="Roboto"/>
                <a:ea typeface="Roboto"/>
                <a:cs typeface="Roboto"/>
              </a:defRPr>
            </a:pPr>
            <a:r>
              <a:rPr sz="2175" b="1" i="0">
                <a:solidFill>
                  <a:srgbClr val="454545"/>
                </a:solidFill>
                <a:latin typeface="Roboto"/>
                <a:ea typeface="Roboto"/>
                <a:cs typeface="Roboto"/>
              </a:rPr>
              <a:t>01</a:t>
            </a:r>
          </a:p>
        </p:txBody>
      </p:sp>
      <p:sp>
        <p:nvSpPr>
          <p:cNvPr id="5" name="text">
            <a:extLst>
              <a:ext uri="{FF2B5EF4-FFF2-40B4-BE49-F238E27FC236}">
                <a16:creationId xmlns:a16="http://schemas.microsoft.com/office/drawing/2014/main" id="{6622CEA6-FC2F-4B2F-8E8C-10B8DDF51D55}"/>
              </a:ext>
            </a:extLst>
          </p:cNvPr>
          <p:cNvSpPr>
            <a:spLocks noGrp="1"/>
          </p:cNvSpPr>
          <p:nvPr/>
        </p:nvSpPr>
        <p:spPr>
          <a:xfrm>
            <a:off x="1390650" y="2781300"/>
            <a:ext cx="4429125" cy="361950"/>
          </a:xfrm>
          <a:prstGeom prst="rect">
            <a:avLst/>
          </a:prstGeom>
          <a:noFill/>
          <a:ln w="0">
            <a:noFill/>
            <a:prstDash val="solid"/>
          </a:ln>
        </p:spPr>
        <p:txBody>
          <a:bodyPr anchor="t">
            <a:normAutofit fontScale="98611"/>
          </a:bodyPr>
          <a:lstStyle/>
          <a:p>
            <a:pPr algn="l">
              <a:buNone/>
              <a:defRPr sz="1800" b="1" i="0">
                <a:solidFill>
                  <a:srgbClr val="171717"/>
                </a:solidFill>
                <a:latin typeface="Roboto"/>
                <a:ea typeface="Roboto"/>
                <a:cs typeface="Roboto"/>
              </a:defRPr>
            </a:pPr>
            <a:r>
              <a:rPr sz="1800" b="1" i="0">
                <a:solidFill>
                  <a:srgbClr val="171717"/>
                </a:solidFill>
                <a:latin typeface="Roboto"/>
                <a:ea typeface="Roboto"/>
                <a:cs typeface="Roboto"/>
              </a:rPr>
              <a:t>Konsolidacja lub restrukturyzacja</a:t>
            </a:r>
          </a:p>
        </p:txBody>
      </p:sp>
      <p:sp>
        <p:nvSpPr>
          <p:cNvPr id="6" name="text">
            <a:extLst>
              <a:ext uri="{FF2B5EF4-FFF2-40B4-BE49-F238E27FC236}">
                <a16:creationId xmlns:a16="http://schemas.microsoft.com/office/drawing/2014/main" id="{6FDDEF02-0DE6-4A30-B22A-7D789D61664B}"/>
              </a:ext>
            </a:extLst>
          </p:cNvPr>
          <p:cNvSpPr>
            <a:spLocks noGrp="1"/>
          </p:cNvSpPr>
          <p:nvPr/>
        </p:nvSpPr>
        <p:spPr>
          <a:xfrm>
            <a:off x="1390650" y="3190875"/>
            <a:ext cx="4429125" cy="533400"/>
          </a:xfrm>
          <a:prstGeom prst="rect">
            <a:avLst/>
          </a:prstGeom>
          <a:noFill/>
          <a:ln w="0">
            <a:noFill/>
            <a:prstDash val="solid"/>
          </a:ln>
        </p:spPr>
        <p:txBody>
          <a:bodyPr anchor="t">
            <a:normAutofit/>
          </a:bodyPr>
          <a:lstStyle/>
          <a:p>
            <a:pPr algn="l">
              <a:buNone/>
              <a:defRPr sz="1425" b="0" i="0">
                <a:solidFill>
                  <a:srgbClr val="454545"/>
                </a:solidFill>
                <a:latin typeface="Roboto"/>
                <a:ea typeface="Roboto"/>
                <a:cs typeface="Roboto"/>
              </a:defRPr>
            </a:pPr>
            <a:r>
              <a:rPr sz="1425" b="0" i="0">
                <a:solidFill>
                  <a:srgbClr val="454545"/>
                </a:solidFill>
                <a:latin typeface="Roboto"/>
                <a:ea typeface="Roboto"/>
                <a:cs typeface="Roboto"/>
              </a:rPr>
              <a:t>proces wieloletni i ponadstandardowa odpowiedzialność</a:t>
            </a:r>
          </a:p>
        </p:txBody>
      </p:sp>
      <p:sp>
        <p:nvSpPr>
          <p:cNvPr id="7" name="text">
            <a:extLst>
              <a:ext uri="{FF2B5EF4-FFF2-40B4-BE49-F238E27FC236}">
                <a16:creationId xmlns:a16="http://schemas.microsoft.com/office/drawing/2014/main" id="{7192A4AF-C646-446D-8804-D9BA526B6808}"/>
              </a:ext>
            </a:extLst>
          </p:cNvPr>
          <p:cNvSpPr>
            <a:spLocks noGrp="1"/>
          </p:cNvSpPr>
          <p:nvPr/>
        </p:nvSpPr>
        <p:spPr>
          <a:xfrm>
            <a:off x="6286500" y="2781300"/>
            <a:ext cx="590550" cy="381000"/>
          </a:xfrm>
          <a:prstGeom prst="rect">
            <a:avLst/>
          </a:prstGeom>
          <a:noFill/>
          <a:ln w="0">
            <a:noFill/>
            <a:prstDash val="solid"/>
          </a:ln>
        </p:spPr>
        <p:txBody>
          <a:bodyPr anchor="t">
            <a:normAutofit fontScale="87356"/>
          </a:bodyPr>
          <a:lstStyle/>
          <a:p>
            <a:pPr algn="l">
              <a:buNone/>
              <a:defRPr sz="2175" b="1" i="0">
                <a:solidFill>
                  <a:srgbClr val="454545"/>
                </a:solidFill>
                <a:latin typeface="Roboto"/>
                <a:ea typeface="Roboto"/>
                <a:cs typeface="Roboto"/>
              </a:defRPr>
            </a:pPr>
            <a:r>
              <a:rPr sz="2175" b="1" i="0">
                <a:solidFill>
                  <a:srgbClr val="454545"/>
                </a:solidFill>
                <a:latin typeface="Roboto"/>
                <a:ea typeface="Roboto"/>
                <a:cs typeface="Roboto"/>
              </a:rPr>
              <a:t>02</a:t>
            </a:r>
          </a:p>
        </p:txBody>
      </p:sp>
      <p:sp>
        <p:nvSpPr>
          <p:cNvPr id="8" name="text">
            <a:extLst>
              <a:ext uri="{FF2B5EF4-FFF2-40B4-BE49-F238E27FC236}">
                <a16:creationId xmlns:a16="http://schemas.microsoft.com/office/drawing/2014/main" id="{90E1C674-30BE-46C1-AE18-CF8354385165}"/>
              </a:ext>
            </a:extLst>
          </p:cNvPr>
          <p:cNvSpPr>
            <a:spLocks noGrp="1"/>
          </p:cNvSpPr>
          <p:nvPr/>
        </p:nvSpPr>
        <p:spPr>
          <a:xfrm>
            <a:off x="7010400" y="2781300"/>
            <a:ext cx="4429125" cy="361950"/>
          </a:xfrm>
          <a:prstGeom prst="rect">
            <a:avLst/>
          </a:prstGeom>
          <a:noFill/>
          <a:ln w="0">
            <a:noFill/>
            <a:prstDash val="solid"/>
          </a:ln>
        </p:spPr>
        <p:txBody>
          <a:bodyPr anchor="t">
            <a:normAutofit fontScale="98611"/>
          </a:bodyPr>
          <a:lstStyle/>
          <a:p>
            <a:pPr algn="l">
              <a:buNone/>
              <a:defRPr sz="1800" b="1" i="0">
                <a:solidFill>
                  <a:srgbClr val="171717"/>
                </a:solidFill>
                <a:latin typeface="Roboto"/>
                <a:ea typeface="Roboto"/>
                <a:cs typeface="Roboto"/>
              </a:defRPr>
            </a:pPr>
            <a:r>
              <a:rPr sz="1800" b="1" i="0">
                <a:solidFill>
                  <a:srgbClr val="171717"/>
                </a:solidFill>
                <a:latin typeface="Roboto"/>
                <a:ea typeface="Roboto"/>
                <a:cs typeface="Roboto"/>
              </a:rPr>
              <a:t>Znacząca inwestycja</a:t>
            </a:r>
          </a:p>
        </p:txBody>
      </p:sp>
      <p:sp>
        <p:nvSpPr>
          <p:cNvPr id="9" name="text">
            <a:extLst>
              <a:ext uri="{FF2B5EF4-FFF2-40B4-BE49-F238E27FC236}">
                <a16:creationId xmlns:a16="http://schemas.microsoft.com/office/drawing/2014/main" id="{17E013E8-524B-41D0-8710-D9EC9C6FD5AD}"/>
              </a:ext>
            </a:extLst>
          </p:cNvPr>
          <p:cNvSpPr>
            <a:spLocks noGrp="1"/>
          </p:cNvSpPr>
          <p:nvPr/>
        </p:nvSpPr>
        <p:spPr>
          <a:xfrm>
            <a:off x="7010400" y="3190875"/>
            <a:ext cx="4429125" cy="533400"/>
          </a:xfrm>
          <a:prstGeom prst="rect">
            <a:avLst/>
          </a:prstGeom>
          <a:noFill/>
          <a:ln w="0">
            <a:noFill/>
            <a:prstDash val="solid"/>
          </a:ln>
        </p:spPr>
        <p:txBody>
          <a:bodyPr anchor="t">
            <a:normAutofit/>
          </a:bodyPr>
          <a:lstStyle/>
          <a:p>
            <a:pPr algn="l">
              <a:buNone/>
              <a:defRPr sz="1425" b="0" i="0">
                <a:solidFill>
                  <a:srgbClr val="454545"/>
                </a:solidFill>
                <a:latin typeface="Roboto"/>
                <a:ea typeface="Roboto"/>
                <a:cs typeface="Roboto"/>
              </a:defRPr>
            </a:pPr>
            <a:r>
              <a:rPr sz="1425" b="0" i="0">
                <a:solidFill>
                  <a:srgbClr val="454545"/>
                </a:solidFill>
                <a:latin typeface="Roboto"/>
                <a:ea typeface="Roboto"/>
                <a:cs typeface="Roboto"/>
              </a:rPr>
              <a:t>projekt istotnie zmieniający skalę albo ryzyko spółki</a:t>
            </a:r>
          </a:p>
        </p:txBody>
      </p:sp>
      <p:sp>
        <p:nvSpPr>
          <p:cNvPr id="10" name="text">
            <a:extLst>
              <a:ext uri="{FF2B5EF4-FFF2-40B4-BE49-F238E27FC236}">
                <a16:creationId xmlns:a16="http://schemas.microsoft.com/office/drawing/2014/main" id="{6D680E70-3ABD-48FF-8648-8C8F737A92FF}"/>
              </a:ext>
            </a:extLst>
          </p:cNvPr>
          <p:cNvSpPr>
            <a:spLocks noGrp="1"/>
          </p:cNvSpPr>
          <p:nvPr/>
        </p:nvSpPr>
        <p:spPr>
          <a:xfrm>
            <a:off x="666750" y="4086225"/>
            <a:ext cx="590550" cy="381000"/>
          </a:xfrm>
          <a:prstGeom prst="rect">
            <a:avLst/>
          </a:prstGeom>
          <a:noFill/>
          <a:ln w="0">
            <a:noFill/>
            <a:prstDash val="solid"/>
          </a:ln>
        </p:spPr>
        <p:txBody>
          <a:bodyPr anchor="t">
            <a:normAutofit fontScale="87356"/>
          </a:bodyPr>
          <a:lstStyle/>
          <a:p>
            <a:pPr algn="l">
              <a:buNone/>
              <a:defRPr sz="2175" b="1" i="0">
                <a:solidFill>
                  <a:srgbClr val="454545"/>
                </a:solidFill>
                <a:latin typeface="Roboto"/>
                <a:ea typeface="Roboto"/>
                <a:cs typeface="Roboto"/>
              </a:defRPr>
            </a:pPr>
            <a:r>
              <a:rPr sz="2175" b="1" i="0">
                <a:solidFill>
                  <a:srgbClr val="454545"/>
                </a:solidFill>
                <a:latin typeface="Roboto"/>
                <a:ea typeface="Roboto"/>
                <a:cs typeface="Roboto"/>
              </a:rPr>
              <a:t>03</a:t>
            </a:r>
          </a:p>
        </p:txBody>
      </p:sp>
      <p:sp>
        <p:nvSpPr>
          <p:cNvPr id="11" name="text">
            <a:extLst>
              <a:ext uri="{FF2B5EF4-FFF2-40B4-BE49-F238E27FC236}">
                <a16:creationId xmlns:a16="http://schemas.microsoft.com/office/drawing/2014/main" id="{21154202-0ACC-4FB5-A324-4EBC83544EB6}"/>
              </a:ext>
            </a:extLst>
          </p:cNvPr>
          <p:cNvSpPr>
            <a:spLocks noGrp="1"/>
          </p:cNvSpPr>
          <p:nvPr/>
        </p:nvSpPr>
        <p:spPr>
          <a:xfrm>
            <a:off x="1390650" y="4086225"/>
            <a:ext cx="4429125" cy="361950"/>
          </a:xfrm>
          <a:prstGeom prst="rect">
            <a:avLst/>
          </a:prstGeom>
          <a:noFill/>
          <a:ln w="0">
            <a:noFill/>
            <a:prstDash val="solid"/>
          </a:ln>
        </p:spPr>
        <p:txBody>
          <a:bodyPr anchor="t">
            <a:normAutofit fontScale="98611"/>
          </a:bodyPr>
          <a:lstStyle/>
          <a:p>
            <a:pPr algn="l">
              <a:buNone/>
              <a:defRPr sz="1800" b="1" i="0">
                <a:solidFill>
                  <a:srgbClr val="171717"/>
                </a:solidFill>
                <a:latin typeface="Roboto"/>
                <a:ea typeface="Roboto"/>
                <a:cs typeface="Roboto"/>
              </a:defRPr>
            </a:pPr>
            <a:r>
              <a:rPr sz="1800" b="1" i="0">
                <a:solidFill>
                  <a:srgbClr val="171717"/>
                </a:solidFill>
                <a:latin typeface="Roboto"/>
                <a:ea typeface="Roboto"/>
                <a:cs typeface="Roboto"/>
              </a:rPr>
              <a:t>Działalność międzynarodowa</a:t>
            </a:r>
          </a:p>
        </p:txBody>
      </p:sp>
      <p:sp>
        <p:nvSpPr>
          <p:cNvPr id="12" name="text">
            <a:extLst>
              <a:ext uri="{FF2B5EF4-FFF2-40B4-BE49-F238E27FC236}">
                <a16:creationId xmlns:a16="http://schemas.microsoft.com/office/drawing/2014/main" id="{E1F3479F-77D4-4DB1-BA7C-15D6244498EF}"/>
              </a:ext>
            </a:extLst>
          </p:cNvPr>
          <p:cNvSpPr>
            <a:spLocks noGrp="1"/>
          </p:cNvSpPr>
          <p:nvPr/>
        </p:nvSpPr>
        <p:spPr>
          <a:xfrm>
            <a:off x="1390650" y="4495800"/>
            <a:ext cx="4429125" cy="533400"/>
          </a:xfrm>
          <a:prstGeom prst="rect">
            <a:avLst/>
          </a:prstGeom>
          <a:noFill/>
          <a:ln w="0">
            <a:noFill/>
            <a:prstDash val="solid"/>
          </a:ln>
        </p:spPr>
        <p:txBody>
          <a:bodyPr anchor="t">
            <a:normAutofit/>
          </a:bodyPr>
          <a:lstStyle/>
          <a:p>
            <a:pPr algn="l">
              <a:buNone/>
              <a:defRPr sz="1425" b="0" i="0">
                <a:solidFill>
                  <a:srgbClr val="454545"/>
                </a:solidFill>
                <a:latin typeface="Roboto"/>
                <a:ea typeface="Roboto"/>
                <a:cs typeface="Roboto"/>
              </a:defRPr>
            </a:pPr>
            <a:r>
              <a:rPr sz="1425" b="0" i="0">
                <a:solidFill>
                  <a:srgbClr val="454545"/>
                </a:solidFill>
                <a:latin typeface="Roboto"/>
                <a:ea typeface="Roboto"/>
                <a:cs typeface="Roboto"/>
              </a:rPr>
              <a:t>siedziba za granicą lub realizacja umowy międzynarodowej</a:t>
            </a:r>
          </a:p>
        </p:txBody>
      </p:sp>
      <p:sp>
        <p:nvSpPr>
          <p:cNvPr id="13" name="text">
            <a:extLst>
              <a:ext uri="{FF2B5EF4-FFF2-40B4-BE49-F238E27FC236}">
                <a16:creationId xmlns:a16="http://schemas.microsoft.com/office/drawing/2014/main" id="{E77B8A9A-16DB-442B-A394-859F1FFBA330}"/>
              </a:ext>
            </a:extLst>
          </p:cNvPr>
          <p:cNvSpPr>
            <a:spLocks noGrp="1"/>
          </p:cNvSpPr>
          <p:nvPr/>
        </p:nvSpPr>
        <p:spPr>
          <a:xfrm>
            <a:off x="6286500" y="4086225"/>
            <a:ext cx="590550" cy="381000"/>
          </a:xfrm>
          <a:prstGeom prst="rect">
            <a:avLst/>
          </a:prstGeom>
          <a:noFill/>
          <a:ln w="0">
            <a:noFill/>
            <a:prstDash val="solid"/>
          </a:ln>
        </p:spPr>
        <p:txBody>
          <a:bodyPr anchor="t">
            <a:normAutofit fontScale="87356"/>
          </a:bodyPr>
          <a:lstStyle/>
          <a:p>
            <a:pPr algn="l">
              <a:buNone/>
              <a:defRPr sz="2175" b="1" i="0">
                <a:solidFill>
                  <a:srgbClr val="454545"/>
                </a:solidFill>
                <a:latin typeface="Roboto"/>
                <a:ea typeface="Roboto"/>
                <a:cs typeface="Roboto"/>
              </a:defRPr>
            </a:pPr>
            <a:r>
              <a:rPr sz="2175" b="1" i="0">
                <a:solidFill>
                  <a:srgbClr val="454545"/>
                </a:solidFill>
                <a:latin typeface="Roboto"/>
                <a:ea typeface="Roboto"/>
                <a:cs typeface="Roboto"/>
              </a:rPr>
              <a:t>04</a:t>
            </a:r>
          </a:p>
        </p:txBody>
      </p:sp>
      <p:sp>
        <p:nvSpPr>
          <p:cNvPr id="14" name="text">
            <a:extLst>
              <a:ext uri="{FF2B5EF4-FFF2-40B4-BE49-F238E27FC236}">
                <a16:creationId xmlns:a16="http://schemas.microsoft.com/office/drawing/2014/main" id="{8A7075F4-35F7-418E-AAA8-A5E29B30CD0D}"/>
              </a:ext>
            </a:extLst>
          </p:cNvPr>
          <p:cNvSpPr>
            <a:spLocks noGrp="1"/>
          </p:cNvSpPr>
          <p:nvPr/>
        </p:nvSpPr>
        <p:spPr>
          <a:xfrm>
            <a:off x="7010400" y="4086225"/>
            <a:ext cx="4429125" cy="361950"/>
          </a:xfrm>
          <a:prstGeom prst="rect">
            <a:avLst/>
          </a:prstGeom>
          <a:noFill/>
          <a:ln w="0">
            <a:noFill/>
            <a:prstDash val="solid"/>
          </a:ln>
        </p:spPr>
        <p:txBody>
          <a:bodyPr anchor="t">
            <a:normAutofit fontScale="98611"/>
          </a:bodyPr>
          <a:lstStyle/>
          <a:p>
            <a:pPr algn="l">
              <a:buNone/>
              <a:defRPr sz="1800" b="1" i="0">
                <a:solidFill>
                  <a:srgbClr val="171717"/>
                </a:solidFill>
                <a:latin typeface="Roboto"/>
                <a:ea typeface="Roboto"/>
                <a:cs typeface="Roboto"/>
              </a:defRPr>
            </a:pPr>
            <a:r>
              <a:rPr sz="1800" b="1" i="0">
                <a:solidFill>
                  <a:srgbClr val="171717"/>
                </a:solidFill>
                <a:latin typeface="Roboto"/>
                <a:ea typeface="Roboto"/>
                <a:cs typeface="Roboto"/>
              </a:rPr>
              <a:t>Krótki mandat lub projekt UE</a:t>
            </a:r>
          </a:p>
        </p:txBody>
      </p:sp>
      <p:sp>
        <p:nvSpPr>
          <p:cNvPr id="15" name="text">
            <a:extLst>
              <a:ext uri="{FF2B5EF4-FFF2-40B4-BE49-F238E27FC236}">
                <a16:creationId xmlns:a16="http://schemas.microsoft.com/office/drawing/2014/main" id="{0881AE15-307A-4FDD-9E97-06320F26CC42}"/>
              </a:ext>
            </a:extLst>
          </p:cNvPr>
          <p:cNvSpPr>
            <a:spLocks noGrp="1"/>
          </p:cNvSpPr>
          <p:nvPr/>
        </p:nvSpPr>
        <p:spPr>
          <a:xfrm>
            <a:off x="7010400" y="4495800"/>
            <a:ext cx="4429125" cy="533400"/>
          </a:xfrm>
          <a:prstGeom prst="rect">
            <a:avLst/>
          </a:prstGeom>
          <a:noFill/>
          <a:ln w="0">
            <a:noFill/>
            <a:prstDash val="solid"/>
          </a:ln>
        </p:spPr>
        <p:txBody>
          <a:bodyPr anchor="t">
            <a:normAutofit/>
          </a:bodyPr>
          <a:lstStyle/>
          <a:p>
            <a:pPr algn="l">
              <a:buNone/>
              <a:defRPr sz="1425" b="0" i="0">
                <a:solidFill>
                  <a:srgbClr val="454545"/>
                </a:solidFill>
                <a:latin typeface="Roboto"/>
                <a:ea typeface="Roboto"/>
                <a:cs typeface="Roboto"/>
              </a:defRPr>
            </a:pPr>
            <a:r>
              <a:rPr sz="1425" b="0" i="0">
                <a:solidFill>
                  <a:srgbClr val="454545"/>
                </a:solidFill>
                <a:latin typeface="Roboto"/>
                <a:ea typeface="Roboto"/>
                <a:cs typeface="Roboto"/>
              </a:rPr>
              <a:t>zarządzanie krótsze niż rok albo przedsięwzięcie z funduszy europejskich</a:t>
            </a:r>
          </a:p>
        </p:txBody>
      </p:sp>
      <p:sp>
        <p:nvSpPr>
          <p:cNvPr id="16" name="art4-bottom-rule">
            <a:extLst>
              <a:ext uri="{FF2B5EF4-FFF2-40B4-BE49-F238E27FC236}">
                <a16:creationId xmlns:a16="http://schemas.microsoft.com/office/drawing/2014/main" id="{2E0E12A4-2529-475F-B15A-B815519ECEFC}"/>
              </a:ext>
            </a:extLst>
          </p:cNvPr>
          <p:cNvSpPr>
            <a:spLocks noGrp="1"/>
          </p:cNvSpPr>
          <p:nvPr/>
        </p:nvSpPr>
        <p:spPr>
          <a:xfrm>
            <a:off x="590550" y="5467350"/>
            <a:ext cx="10572750" cy="28575"/>
          </a:xfrm>
          <a:prstGeom prst="rect">
            <a:avLst/>
          </a:prstGeom>
          <a:solidFill>
            <a:srgbClr val="171717"/>
          </a:solidFill>
          <a:ln w="0">
            <a:noFill/>
            <a:prstDash val="solid"/>
          </a:ln>
        </p:spPr>
        <p:txBody>
          <a:bodyPr/>
          <a:lstStyle/>
          <a:p>
            <a:endParaRPr lang="pl-PL"/>
          </a:p>
        </p:txBody>
      </p:sp>
      <p:sp>
        <p:nvSpPr>
          <p:cNvPr id="17" name="text">
            <a:extLst>
              <a:ext uri="{FF2B5EF4-FFF2-40B4-BE49-F238E27FC236}">
                <a16:creationId xmlns:a16="http://schemas.microsoft.com/office/drawing/2014/main" id="{0654D307-9F79-4462-9BBD-DAF62F03E0C7}"/>
              </a:ext>
            </a:extLst>
          </p:cNvPr>
          <p:cNvSpPr>
            <a:spLocks noGrp="1"/>
          </p:cNvSpPr>
          <p:nvPr/>
        </p:nvSpPr>
        <p:spPr>
          <a:xfrm>
            <a:off x="590550" y="5686425"/>
            <a:ext cx="10572750" cy="428625"/>
          </a:xfrm>
          <a:prstGeom prst="rect">
            <a:avLst/>
          </a:prstGeom>
          <a:noFill/>
          <a:ln w="0">
            <a:noFill/>
            <a:prstDash val="solid"/>
          </a:ln>
        </p:spPr>
        <p:txBody>
          <a:bodyPr anchor="t">
            <a:normAutofit/>
          </a:bodyPr>
          <a:lstStyle/>
          <a:p>
            <a:pPr algn="ctr">
              <a:buNone/>
              <a:defRPr sz="1875" b="1" i="0">
                <a:solidFill>
                  <a:srgbClr val="171717"/>
                </a:solidFill>
                <a:latin typeface="Roboto"/>
                <a:ea typeface="Roboto"/>
                <a:cs typeface="Roboto"/>
              </a:defRPr>
            </a:pPr>
            <a:r>
              <a:rPr sz="1875" b="1" i="0">
                <a:solidFill>
                  <a:srgbClr val="171717"/>
                </a:solidFill>
                <a:latin typeface="Roboto"/>
                <a:ea typeface="Roboto"/>
                <a:cs typeface="Roboto"/>
              </a:rPr>
              <a:t>Wyjście ponad widełki: uchwała z pisemnym uzasadnieniem i publikacja w BIP</a:t>
            </a:r>
          </a:p>
        </p:txBody>
      </p:sp>
      <p:sp>
        <p:nvSpPr>
          <p:cNvPr id="18" name="footer-bg-17">
            <a:extLst>
              <a:ext uri="{FF2B5EF4-FFF2-40B4-BE49-F238E27FC236}">
                <a16:creationId xmlns:a16="http://schemas.microsoft.com/office/drawing/2014/main" id="{A1FB23DE-904D-42E5-A0E9-29AF3ED82718}"/>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19" name="text">
            <a:extLst>
              <a:ext uri="{FF2B5EF4-FFF2-40B4-BE49-F238E27FC236}">
                <a16:creationId xmlns:a16="http://schemas.microsoft.com/office/drawing/2014/main" id="{921EAC92-CBCE-4C1A-B2A3-71BA24881E4E}"/>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20" name="text">
            <a:extLst>
              <a:ext uri="{FF2B5EF4-FFF2-40B4-BE49-F238E27FC236}">
                <a16:creationId xmlns:a16="http://schemas.microsoft.com/office/drawing/2014/main" id="{78567392-4B59-4450-9BA6-17EF30438642}"/>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21" name="text">
            <a:extLst>
              <a:ext uri="{FF2B5EF4-FFF2-40B4-BE49-F238E27FC236}">
                <a16:creationId xmlns:a16="http://schemas.microsoft.com/office/drawing/2014/main" id="{2FA1D888-99D1-4B74-8AB0-B47272E3D7F6}"/>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23</a:t>
            </a:r>
          </a:p>
        </p:txBody>
      </p:sp>
      <p:sp>
        <p:nvSpPr>
          <p:cNvPr id="22" name="footer-mark-17">
            <a:extLst>
              <a:ext uri="{FF2B5EF4-FFF2-40B4-BE49-F238E27FC236}">
                <a16:creationId xmlns:a16="http://schemas.microsoft.com/office/drawing/2014/main" id="{97481F47-55C1-40CB-91ED-171A7DD3AA0E}"/>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Tree>
    <p:extLst>
      <p:ext uri="{BB962C8B-B14F-4D97-AF65-F5344CB8AC3E}">
        <p14:creationId xmlns:p14="http://schemas.microsoft.com/office/powerpoint/2010/main" val="812063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text">
            <a:extLst>
              <a:ext uri="{FF2B5EF4-FFF2-40B4-BE49-F238E27FC236}">
                <a16:creationId xmlns:a16="http://schemas.microsoft.com/office/drawing/2014/main" id="{3F930CC1-C76E-4DDC-8468-81C02B9E60DC}"/>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625" b="1" i="0">
                <a:solidFill>
                  <a:srgbClr val="171717"/>
                </a:solidFill>
                <a:latin typeface="Roboto"/>
                <a:ea typeface="Roboto"/>
                <a:cs typeface="Roboto"/>
              </a:defRPr>
            </a:pPr>
            <a:r>
              <a:rPr sz="2625" b="1" i="0">
                <a:solidFill>
                  <a:srgbClr val="171717"/>
                </a:solidFill>
                <a:latin typeface="Roboto"/>
                <a:ea typeface="Roboto"/>
                <a:cs typeface="Roboto"/>
              </a:rPr>
              <a:t>Jak wykorzystać argumenty przyjęte przez sądy</a:t>
            </a:r>
          </a:p>
        </p:txBody>
      </p:sp>
      <p:sp>
        <p:nvSpPr>
          <p:cNvPr id="2" name="title-rule-18">
            <a:extLst>
              <a:ext uri="{FF2B5EF4-FFF2-40B4-BE49-F238E27FC236}">
                <a16:creationId xmlns:a16="http://schemas.microsoft.com/office/drawing/2014/main" id="{04971911-5895-408E-8E60-F39016E5F2EB}"/>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18">
            <a:extLst>
              <a:ext uri="{FF2B5EF4-FFF2-40B4-BE49-F238E27FC236}">
                <a16:creationId xmlns:a16="http://schemas.microsoft.com/office/drawing/2014/main" id="{3326FF14-5CC8-4E3D-B756-2343C9E11544}"/>
              </a:ext>
            </a:extLst>
          </p:cNvPr>
          <p:cNvSpPr>
            <a:spLocks noGrp="1"/>
          </p:cNvSpPr>
          <p:nvPr/>
        </p:nvSpPr>
        <p:spPr>
          <a:xfrm>
            <a:off x="0" y="6638925"/>
            <a:ext cx="12192000" cy="219075"/>
          </a:xfrm>
          <a:prstGeom prst="rect">
            <a:avLst/>
          </a:prstGeom>
          <a:solidFill>
            <a:srgbClr val="EFEFEF"/>
          </a:solidFill>
          <a:ln w="0">
            <a:noFill/>
            <a:prstDash val="solid"/>
          </a:ln>
        </p:spPr>
        <p:txBody>
          <a:bodyPr/>
          <a:lstStyle/>
          <a:p>
            <a:endParaRPr lang="pl-PL"/>
          </a:p>
        </p:txBody>
      </p:sp>
      <p:sp>
        <p:nvSpPr>
          <p:cNvPr id="4" name="text">
            <a:extLst>
              <a:ext uri="{FF2B5EF4-FFF2-40B4-BE49-F238E27FC236}">
                <a16:creationId xmlns:a16="http://schemas.microsoft.com/office/drawing/2014/main" id="{F828A03B-19E8-4B54-9CEF-21367A1F4F72}"/>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777777"/>
                </a:solidFill>
                <a:latin typeface="Roboto"/>
                <a:ea typeface="Roboto"/>
                <a:cs typeface="Roboto"/>
              </a:defRPr>
            </a:pPr>
            <a:r>
              <a:rPr sz="900" b="0" i="0">
                <a:solidFill>
                  <a:srgbClr val="777777"/>
                </a:solidFill>
                <a:latin typeface="Roboto"/>
                <a:ea typeface="Roboto"/>
                <a:cs typeface="Roboto"/>
              </a:rPr>
              <a:t>www.jedrzejbujny.pl</a:t>
            </a:r>
          </a:p>
        </p:txBody>
      </p:sp>
      <p:sp>
        <p:nvSpPr>
          <p:cNvPr id="5" name="text">
            <a:extLst>
              <a:ext uri="{FF2B5EF4-FFF2-40B4-BE49-F238E27FC236}">
                <a16:creationId xmlns:a16="http://schemas.microsoft.com/office/drawing/2014/main" id="{E6CD2AC8-E861-46B0-A576-8E36EC6A178F}"/>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BUJNY</a:t>
            </a:r>
          </a:p>
        </p:txBody>
      </p:sp>
      <p:sp>
        <p:nvSpPr>
          <p:cNvPr id="6" name="text">
            <a:extLst>
              <a:ext uri="{FF2B5EF4-FFF2-40B4-BE49-F238E27FC236}">
                <a16:creationId xmlns:a16="http://schemas.microsoft.com/office/drawing/2014/main" id="{22F4CF66-4849-425A-9E0D-72B16A21C9FE}"/>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777777"/>
                </a:solidFill>
                <a:latin typeface="Roboto"/>
                <a:ea typeface="Roboto"/>
                <a:cs typeface="Roboto"/>
              </a:defRPr>
            </a:pPr>
            <a:r>
              <a:rPr sz="900" b="0" i="0">
                <a:solidFill>
                  <a:srgbClr val="777777"/>
                </a:solidFill>
                <a:latin typeface="Roboto"/>
                <a:ea typeface="Roboto"/>
                <a:cs typeface="Roboto"/>
              </a:rPr>
              <a:t>24</a:t>
            </a:r>
          </a:p>
        </p:txBody>
      </p:sp>
      <p:sp>
        <p:nvSpPr>
          <p:cNvPr id="7" name="footer-mark-18">
            <a:extLst>
              <a:ext uri="{FF2B5EF4-FFF2-40B4-BE49-F238E27FC236}">
                <a16:creationId xmlns:a16="http://schemas.microsoft.com/office/drawing/2014/main" id="{88A52708-FC61-47F1-BD17-6112ACE47C10}"/>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4ABEBE3F-2D2B-4EFE-8589-EF3E167B363B}"/>
              </a:ext>
            </a:extLst>
          </p:cNvPr>
          <p:cNvSpPr>
            <a:spLocks noGrp="1"/>
          </p:cNvSpPr>
          <p:nvPr/>
        </p:nvSpPr>
        <p:spPr>
          <a:xfrm>
            <a:off x="638175" y="1619250"/>
            <a:ext cx="800100" cy="514350"/>
          </a:xfrm>
          <a:prstGeom prst="rect">
            <a:avLst/>
          </a:prstGeom>
          <a:noFill/>
          <a:ln w="0">
            <a:noFill/>
            <a:prstDash val="solid"/>
          </a:ln>
        </p:spPr>
        <p:txBody>
          <a:bodyPr anchor="t">
            <a:normAutofit fontScale="92500"/>
          </a:bodyPr>
          <a:lstStyle/>
          <a:p>
            <a:pPr algn="l">
              <a:buNone/>
              <a:defRPr sz="3000" b="1" i="0">
                <a:solidFill>
                  <a:srgbClr val="F4C514"/>
                </a:solidFill>
                <a:latin typeface="Roboto"/>
                <a:ea typeface="Roboto"/>
                <a:cs typeface="Roboto"/>
              </a:defRPr>
            </a:pPr>
            <a:r>
              <a:rPr sz="3000" b="1" i="0">
                <a:solidFill>
                  <a:srgbClr val="F4C514"/>
                </a:solidFill>
                <a:latin typeface="Roboto"/>
                <a:ea typeface="Roboto"/>
                <a:cs typeface="Roboto"/>
              </a:rPr>
              <a:t>01</a:t>
            </a:r>
          </a:p>
        </p:txBody>
      </p:sp>
      <p:sp>
        <p:nvSpPr>
          <p:cNvPr id="9" name="text">
            <a:extLst>
              <a:ext uri="{FF2B5EF4-FFF2-40B4-BE49-F238E27FC236}">
                <a16:creationId xmlns:a16="http://schemas.microsoft.com/office/drawing/2014/main" id="{309BDFB5-77DA-4FCE-B4A9-BA58A30F5FB6}"/>
              </a:ext>
            </a:extLst>
          </p:cNvPr>
          <p:cNvSpPr>
            <a:spLocks noGrp="1"/>
          </p:cNvSpPr>
          <p:nvPr/>
        </p:nvSpPr>
        <p:spPr>
          <a:xfrm>
            <a:off x="638175" y="2286000"/>
            <a:ext cx="2333625" cy="514350"/>
          </a:xfrm>
          <a:prstGeom prst="rect">
            <a:avLst/>
          </a:prstGeom>
          <a:noFill/>
          <a:ln w="0">
            <a:noFill/>
            <a:prstDash val="solid"/>
          </a:ln>
        </p:spPr>
        <p:txBody>
          <a:bodyPr anchor="t">
            <a:normAutofit/>
          </a:bodyPr>
          <a:lstStyle/>
          <a:p>
            <a:pPr algn="l">
              <a:buNone/>
              <a:defRPr sz="1875" b="1" i="0">
                <a:solidFill>
                  <a:srgbClr val="171717"/>
                </a:solidFill>
                <a:latin typeface="Roboto"/>
                <a:ea typeface="Roboto"/>
                <a:cs typeface="Roboto"/>
              </a:defRPr>
            </a:pPr>
            <a:r>
              <a:rPr sz="1875" b="1" i="0">
                <a:solidFill>
                  <a:srgbClr val="171717"/>
                </a:solidFill>
                <a:latin typeface="Roboto"/>
                <a:ea typeface="Roboto"/>
                <a:cs typeface="Roboto"/>
              </a:rPr>
              <a:t>Wskaż normę</a:t>
            </a:r>
          </a:p>
        </p:txBody>
      </p:sp>
      <p:sp>
        <p:nvSpPr>
          <p:cNvPr id="10" name="text">
            <a:extLst>
              <a:ext uri="{FF2B5EF4-FFF2-40B4-BE49-F238E27FC236}">
                <a16:creationId xmlns:a16="http://schemas.microsoft.com/office/drawing/2014/main" id="{CA35AC6E-B27F-45E0-B811-E4DE55E75636}"/>
              </a:ext>
            </a:extLst>
          </p:cNvPr>
          <p:cNvSpPr>
            <a:spLocks noGrp="1"/>
          </p:cNvSpPr>
          <p:nvPr/>
        </p:nvSpPr>
        <p:spPr>
          <a:xfrm>
            <a:off x="638175" y="2924175"/>
            <a:ext cx="2333625" cy="14287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Zidentyfikuj rok, przepis okołobudżetowy i skutek odejścia od miernika GUS.</a:t>
            </a:r>
          </a:p>
        </p:txBody>
      </p:sp>
      <p:sp>
        <p:nvSpPr>
          <p:cNvPr id="11" name="step-join-0">
            <a:extLst>
              <a:ext uri="{FF2B5EF4-FFF2-40B4-BE49-F238E27FC236}">
                <a16:creationId xmlns:a16="http://schemas.microsoft.com/office/drawing/2014/main" id="{B5FEF7EC-38EB-4870-9A28-AA8D7F406088}"/>
              </a:ext>
            </a:extLst>
          </p:cNvPr>
          <p:cNvSpPr>
            <a:spLocks noGrp="1"/>
          </p:cNvSpPr>
          <p:nvPr/>
        </p:nvSpPr>
        <p:spPr>
          <a:xfrm>
            <a:off x="3133725" y="1781175"/>
            <a:ext cx="209550" cy="47625"/>
          </a:xfrm>
          <a:prstGeom prst="rect">
            <a:avLst/>
          </a:prstGeom>
          <a:solidFill>
            <a:srgbClr val="454545"/>
          </a:solidFill>
          <a:ln w="0">
            <a:noFill/>
            <a:prstDash val="solid"/>
          </a:ln>
        </p:spPr>
        <p:txBody>
          <a:bodyPr/>
          <a:lstStyle/>
          <a:p>
            <a:endParaRPr lang="pl-PL"/>
          </a:p>
        </p:txBody>
      </p:sp>
      <p:sp>
        <p:nvSpPr>
          <p:cNvPr id="12" name="text">
            <a:extLst>
              <a:ext uri="{FF2B5EF4-FFF2-40B4-BE49-F238E27FC236}">
                <a16:creationId xmlns:a16="http://schemas.microsoft.com/office/drawing/2014/main" id="{B6668C47-DEA7-4731-A27F-81E78545CB2F}"/>
              </a:ext>
            </a:extLst>
          </p:cNvPr>
          <p:cNvSpPr>
            <a:spLocks noGrp="1"/>
          </p:cNvSpPr>
          <p:nvPr/>
        </p:nvSpPr>
        <p:spPr>
          <a:xfrm>
            <a:off x="3495675" y="1619250"/>
            <a:ext cx="800100" cy="514350"/>
          </a:xfrm>
          <a:prstGeom prst="rect">
            <a:avLst/>
          </a:prstGeom>
          <a:noFill/>
          <a:ln w="0">
            <a:noFill/>
            <a:prstDash val="solid"/>
          </a:ln>
        </p:spPr>
        <p:txBody>
          <a:bodyPr anchor="t">
            <a:normAutofit fontScale="92500"/>
          </a:bodyPr>
          <a:lstStyle/>
          <a:p>
            <a:pPr algn="l">
              <a:buNone/>
              <a:defRPr sz="3000" b="1" i="0">
                <a:solidFill>
                  <a:srgbClr val="F4C514"/>
                </a:solidFill>
                <a:latin typeface="Roboto"/>
                <a:ea typeface="Roboto"/>
                <a:cs typeface="Roboto"/>
              </a:defRPr>
            </a:pPr>
            <a:r>
              <a:rPr sz="3000" b="1" i="0">
                <a:solidFill>
                  <a:srgbClr val="F4C514"/>
                </a:solidFill>
                <a:latin typeface="Roboto"/>
                <a:ea typeface="Roboto"/>
                <a:cs typeface="Roboto"/>
              </a:rPr>
              <a:t>02</a:t>
            </a:r>
          </a:p>
        </p:txBody>
      </p:sp>
      <p:sp>
        <p:nvSpPr>
          <p:cNvPr id="13" name="text">
            <a:extLst>
              <a:ext uri="{FF2B5EF4-FFF2-40B4-BE49-F238E27FC236}">
                <a16:creationId xmlns:a16="http://schemas.microsoft.com/office/drawing/2014/main" id="{50F46C7F-C25E-46CD-AEA9-ADFB2BAF229D}"/>
              </a:ext>
            </a:extLst>
          </p:cNvPr>
          <p:cNvSpPr>
            <a:spLocks noGrp="1"/>
          </p:cNvSpPr>
          <p:nvPr/>
        </p:nvSpPr>
        <p:spPr>
          <a:xfrm>
            <a:off x="3495675" y="2286000"/>
            <a:ext cx="2333625" cy="514350"/>
          </a:xfrm>
          <a:prstGeom prst="rect">
            <a:avLst/>
          </a:prstGeom>
          <a:noFill/>
          <a:ln w="0">
            <a:noFill/>
            <a:prstDash val="solid"/>
          </a:ln>
        </p:spPr>
        <p:txBody>
          <a:bodyPr anchor="t">
            <a:normAutofit fontScale="94686"/>
          </a:bodyPr>
          <a:lstStyle/>
          <a:p>
            <a:pPr algn="l">
              <a:buNone/>
              <a:defRPr sz="1875" b="1" i="0">
                <a:solidFill>
                  <a:srgbClr val="171717"/>
                </a:solidFill>
                <a:latin typeface="Roboto"/>
                <a:ea typeface="Roboto"/>
                <a:cs typeface="Roboto"/>
              </a:defRPr>
            </a:pPr>
            <a:r>
              <a:rPr sz="1875" b="1" i="0">
                <a:solidFill>
                  <a:srgbClr val="171717"/>
                </a:solidFill>
                <a:latin typeface="Roboto"/>
                <a:ea typeface="Roboto"/>
                <a:cs typeface="Roboto"/>
              </a:rPr>
              <a:t>Powołaj IX GC 14/25</a:t>
            </a:r>
          </a:p>
        </p:txBody>
      </p:sp>
      <p:sp>
        <p:nvSpPr>
          <p:cNvPr id="14" name="text">
            <a:extLst>
              <a:ext uri="{FF2B5EF4-FFF2-40B4-BE49-F238E27FC236}">
                <a16:creationId xmlns:a16="http://schemas.microsoft.com/office/drawing/2014/main" id="{E1A976AC-3918-40D1-B96B-34F6B9014A1B}"/>
              </a:ext>
            </a:extLst>
          </p:cNvPr>
          <p:cNvSpPr>
            <a:spLocks noGrp="1"/>
          </p:cNvSpPr>
          <p:nvPr/>
        </p:nvSpPr>
        <p:spPr>
          <a:xfrm>
            <a:off x="3495675" y="2924175"/>
            <a:ext cx="2333625" cy="14287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Wyeksponuj bezpośrednią sprawę byłego prezesa spółki komunalnej.</a:t>
            </a:r>
          </a:p>
        </p:txBody>
      </p:sp>
      <p:sp>
        <p:nvSpPr>
          <p:cNvPr id="15" name="step-join-1">
            <a:extLst>
              <a:ext uri="{FF2B5EF4-FFF2-40B4-BE49-F238E27FC236}">
                <a16:creationId xmlns:a16="http://schemas.microsoft.com/office/drawing/2014/main" id="{3FDCC591-4E2C-462D-B498-08BA75722C51}"/>
              </a:ext>
            </a:extLst>
          </p:cNvPr>
          <p:cNvSpPr>
            <a:spLocks noGrp="1"/>
          </p:cNvSpPr>
          <p:nvPr/>
        </p:nvSpPr>
        <p:spPr>
          <a:xfrm>
            <a:off x="5991225" y="1781175"/>
            <a:ext cx="209550" cy="47625"/>
          </a:xfrm>
          <a:prstGeom prst="rect">
            <a:avLst/>
          </a:prstGeom>
          <a:solidFill>
            <a:srgbClr val="454545"/>
          </a:solidFill>
          <a:ln w="0">
            <a:noFill/>
            <a:prstDash val="solid"/>
          </a:ln>
        </p:spPr>
        <p:txBody>
          <a:bodyPr/>
          <a:lstStyle/>
          <a:p>
            <a:endParaRPr lang="pl-PL"/>
          </a:p>
        </p:txBody>
      </p:sp>
      <p:sp>
        <p:nvSpPr>
          <p:cNvPr id="16" name="text">
            <a:extLst>
              <a:ext uri="{FF2B5EF4-FFF2-40B4-BE49-F238E27FC236}">
                <a16:creationId xmlns:a16="http://schemas.microsoft.com/office/drawing/2014/main" id="{F8184966-4B00-45A7-B9DE-CFE6A2BB9362}"/>
              </a:ext>
            </a:extLst>
          </p:cNvPr>
          <p:cNvSpPr>
            <a:spLocks noGrp="1"/>
          </p:cNvSpPr>
          <p:nvPr/>
        </p:nvSpPr>
        <p:spPr>
          <a:xfrm>
            <a:off x="6353175" y="1619250"/>
            <a:ext cx="800100" cy="514350"/>
          </a:xfrm>
          <a:prstGeom prst="rect">
            <a:avLst/>
          </a:prstGeom>
          <a:noFill/>
          <a:ln w="0">
            <a:noFill/>
            <a:prstDash val="solid"/>
          </a:ln>
        </p:spPr>
        <p:txBody>
          <a:bodyPr anchor="t">
            <a:normAutofit fontScale="92500"/>
          </a:bodyPr>
          <a:lstStyle/>
          <a:p>
            <a:pPr algn="l">
              <a:buNone/>
              <a:defRPr sz="3000" b="1" i="0">
                <a:solidFill>
                  <a:srgbClr val="F4C514"/>
                </a:solidFill>
                <a:latin typeface="Roboto"/>
                <a:ea typeface="Roboto"/>
                <a:cs typeface="Roboto"/>
              </a:defRPr>
            </a:pPr>
            <a:r>
              <a:rPr sz="3000" b="1" i="0">
                <a:solidFill>
                  <a:srgbClr val="F4C514"/>
                </a:solidFill>
                <a:latin typeface="Roboto"/>
                <a:ea typeface="Roboto"/>
                <a:cs typeface="Roboto"/>
              </a:rPr>
              <a:t>03</a:t>
            </a:r>
          </a:p>
        </p:txBody>
      </p:sp>
      <p:sp>
        <p:nvSpPr>
          <p:cNvPr id="17" name="text">
            <a:extLst>
              <a:ext uri="{FF2B5EF4-FFF2-40B4-BE49-F238E27FC236}">
                <a16:creationId xmlns:a16="http://schemas.microsoft.com/office/drawing/2014/main" id="{59E5B02A-1B7A-425B-AF33-E82F0701C53A}"/>
              </a:ext>
            </a:extLst>
          </p:cNvPr>
          <p:cNvSpPr>
            <a:spLocks noGrp="1"/>
          </p:cNvSpPr>
          <p:nvPr/>
        </p:nvSpPr>
        <p:spPr>
          <a:xfrm>
            <a:off x="6353175" y="2286000"/>
            <a:ext cx="2333625" cy="514350"/>
          </a:xfrm>
          <a:prstGeom prst="rect">
            <a:avLst/>
          </a:prstGeom>
          <a:noFill/>
          <a:ln w="0">
            <a:noFill/>
            <a:prstDash val="solid"/>
          </a:ln>
        </p:spPr>
        <p:txBody>
          <a:bodyPr anchor="t">
            <a:normAutofit/>
          </a:bodyPr>
          <a:lstStyle/>
          <a:p>
            <a:pPr algn="l">
              <a:buNone/>
              <a:defRPr sz="1875" b="1" i="0">
                <a:solidFill>
                  <a:srgbClr val="171717"/>
                </a:solidFill>
                <a:latin typeface="Roboto"/>
                <a:ea typeface="Roboto"/>
                <a:cs typeface="Roboto"/>
              </a:defRPr>
            </a:pPr>
            <a:r>
              <a:rPr sz="1875" b="1" i="0">
                <a:solidFill>
                  <a:srgbClr val="171717"/>
                </a:solidFill>
                <a:latin typeface="Roboto"/>
                <a:ea typeface="Roboto"/>
                <a:cs typeface="Roboto"/>
              </a:rPr>
              <a:t>Połącz linię</a:t>
            </a:r>
          </a:p>
        </p:txBody>
      </p:sp>
      <p:sp>
        <p:nvSpPr>
          <p:cNvPr id="18" name="text">
            <a:extLst>
              <a:ext uri="{FF2B5EF4-FFF2-40B4-BE49-F238E27FC236}">
                <a16:creationId xmlns:a16="http://schemas.microsoft.com/office/drawing/2014/main" id="{B4BD4687-5220-4992-B9F7-F6FB14F808BE}"/>
              </a:ext>
            </a:extLst>
          </p:cNvPr>
          <p:cNvSpPr>
            <a:spLocks noGrp="1"/>
          </p:cNvSpPr>
          <p:nvPr/>
        </p:nvSpPr>
        <p:spPr>
          <a:xfrm>
            <a:off x="6353175" y="2924175"/>
            <a:ext cx="2333625" cy="14287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Zestaw wyrok poznański z orzeczeniami z 2024 r. i standardem K 1/23.</a:t>
            </a:r>
          </a:p>
        </p:txBody>
      </p:sp>
      <p:sp>
        <p:nvSpPr>
          <p:cNvPr id="19" name="step-join-2">
            <a:extLst>
              <a:ext uri="{FF2B5EF4-FFF2-40B4-BE49-F238E27FC236}">
                <a16:creationId xmlns:a16="http://schemas.microsoft.com/office/drawing/2014/main" id="{1F204C45-6351-4748-A4FF-454887C476D7}"/>
              </a:ext>
            </a:extLst>
          </p:cNvPr>
          <p:cNvSpPr>
            <a:spLocks noGrp="1"/>
          </p:cNvSpPr>
          <p:nvPr/>
        </p:nvSpPr>
        <p:spPr>
          <a:xfrm>
            <a:off x="8848725" y="1781175"/>
            <a:ext cx="209550" cy="47625"/>
          </a:xfrm>
          <a:prstGeom prst="rect">
            <a:avLst/>
          </a:prstGeom>
          <a:solidFill>
            <a:srgbClr val="454545"/>
          </a:solidFill>
          <a:ln w="0">
            <a:noFill/>
            <a:prstDash val="solid"/>
          </a:ln>
        </p:spPr>
        <p:txBody>
          <a:bodyPr/>
          <a:lstStyle/>
          <a:p>
            <a:endParaRPr lang="pl-PL"/>
          </a:p>
        </p:txBody>
      </p:sp>
      <p:sp>
        <p:nvSpPr>
          <p:cNvPr id="20" name="text">
            <a:extLst>
              <a:ext uri="{FF2B5EF4-FFF2-40B4-BE49-F238E27FC236}">
                <a16:creationId xmlns:a16="http://schemas.microsoft.com/office/drawing/2014/main" id="{CD3533AD-EDA0-4C42-AB28-D9AB01A274E6}"/>
              </a:ext>
            </a:extLst>
          </p:cNvPr>
          <p:cNvSpPr>
            <a:spLocks noGrp="1"/>
          </p:cNvSpPr>
          <p:nvPr/>
        </p:nvSpPr>
        <p:spPr>
          <a:xfrm>
            <a:off x="9210675" y="1619250"/>
            <a:ext cx="800100" cy="514350"/>
          </a:xfrm>
          <a:prstGeom prst="rect">
            <a:avLst/>
          </a:prstGeom>
          <a:noFill/>
          <a:ln w="0">
            <a:noFill/>
            <a:prstDash val="solid"/>
          </a:ln>
        </p:spPr>
        <p:txBody>
          <a:bodyPr anchor="t">
            <a:normAutofit fontScale="92500"/>
          </a:bodyPr>
          <a:lstStyle/>
          <a:p>
            <a:pPr algn="l">
              <a:buNone/>
              <a:defRPr sz="3000" b="1" i="0">
                <a:solidFill>
                  <a:srgbClr val="F4C514"/>
                </a:solidFill>
                <a:latin typeface="Roboto"/>
                <a:ea typeface="Roboto"/>
                <a:cs typeface="Roboto"/>
              </a:defRPr>
            </a:pPr>
            <a:r>
              <a:rPr sz="3000" b="1" i="0">
                <a:solidFill>
                  <a:srgbClr val="F4C514"/>
                </a:solidFill>
                <a:latin typeface="Roboto"/>
                <a:ea typeface="Roboto"/>
                <a:cs typeface="Roboto"/>
              </a:rPr>
              <a:t>04</a:t>
            </a:r>
          </a:p>
        </p:txBody>
      </p:sp>
      <p:sp>
        <p:nvSpPr>
          <p:cNvPr id="21" name="text">
            <a:extLst>
              <a:ext uri="{FF2B5EF4-FFF2-40B4-BE49-F238E27FC236}">
                <a16:creationId xmlns:a16="http://schemas.microsoft.com/office/drawing/2014/main" id="{E1FDD94C-0A5E-4346-BCF4-ED9875FF5D09}"/>
              </a:ext>
            </a:extLst>
          </p:cNvPr>
          <p:cNvSpPr>
            <a:spLocks noGrp="1"/>
          </p:cNvSpPr>
          <p:nvPr/>
        </p:nvSpPr>
        <p:spPr>
          <a:xfrm>
            <a:off x="9210675" y="2286000"/>
            <a:ext cx="2333625" cy="514350"/>
          </a:xfrm>
          <a:prstGeom prst="rect">
            <a:avLst/>
          </a:prstGeom>
          <a:noFill/>
          <a:ln w="0">
            <a:noFill/>
            <a:prstDash val="solid"/>
          </a:ln>
        </p:spPr>
        <p:txBody>
          <a:bodyPr anchor="t">
            <a:normAutofit/>
          </a:bodyPr>
          <a:lstStyle/>
          <a:p>
            <a:pPr algn="l">
              <a:buNone/>
              <a:defRPr sz="1875" b="1" i="0">
                <a:solidFill>
                  <a:srgbClr val="171717"/>
                </a:solidFill>
                <a:latin typeface="Roboto"/>
                <a:ea typeface="Roboto"/>
                <a:cs typeface="Roboto"/>
              </a:defRPr>
            </a:pPr>
            <a:r>
              <a:rPr sz="1875" b="1" i="0">
                <a:solidFill>
                  <a:srgbClr val="171717"/>
                </a:solidFill>
                <a:latin typeface="Roboto"/>
                <a:ea typeface="Roboto"/>
                <a:cs typeface="Roboto"/>
              </a:rPr>
              <a:t>Sformułuj wniosek</a:t>
            </a:r>
          </a:p>
        </p:txBody>
      </p:sp>
      <p:sp>
        <p:nvSpPr>
          <p:cNvPr id="22" name="text">
            <a:extLst>
              <a:ext uri="{FF2B5EF4-FFF2-40B4-BE49-F238E27FC236}">
                <a16:creationId xmlns:a16="http://schemas.microsoft.com/office/drawing/2014/main" id="{C7FC6743-6E82-4922-852B-1ACE98EC8EAC}"/>
              </a:ext>
            </a:extLst>
          </p:cNvPr>
          <p:cNvSpPr>
            <a:spLocks noGrp="1"/>
          </p:cNvSpPr>
          <p:nvPr/>
        </p:nvSpPr>
        <p:spPr>
          <a:xfrm>
            <a:off x="9210675" y="2924175"/>
            <a:ext cx="2333625" cy="1428750"/>
          </a:xfrm>
          <a:prstGeom prst="rect">
            <a:avLst/>
          </a:prstGeom>
          <a:noFill/>
          <a:ln w="0">
            <a:noFill/>
            <a:prstDash val="solid"/>
          </a:ln>
        </p:spPr>
        <p:txBody>
          <a:bodyPr anchor="t">
            <a:normAutofit/>
          </a:bodyPr>
          <a:lstStyle/>
          <a:p>
            <a:pPr algn="l">
              <a:buNone/>
              <a:defRPr sz="1650" b="0" i="0">
                <a:solidFill>
                  <a:srgbClr val="454545"/>
                </a:solidFill>
                <a:latin typeface="Roboto"/>
                <a:ea typeface="Roboto"/>
                <a:cs typeface="Roboto"/>
              </a:defRPr>
            </a:pPr>
            <a:r>
              <a:rPr sz="1650" b="0" i="0">
                <a:solidFill>
                  <a:srgbClr val="454545"/>
                </a:solidFill>
                <a:latin typeface="Roboto"/>
                <a:ea typeface="Roboto"/>
                <a:cs typeface="Roboto"/>
              </a:rPr>
              <a:t>Żądaj odmowy zastosowania mrożenia i użycia reguły z art. 1 ust. 3 pkt 11.</a:t>
            </a:r>
          </a:p>
        </p:txBody>
      </p:sp>
      <p:sp>
        <p:nvSpPr>
          <p:cNvPr id="23" name="decision-sep">
            <a:extLst>
              <a:ext uri="{FF2B5EF4-FFF2-40B4-BE49-F238E27FC236}">
                <a16:creationId xmlns:a16="http://schemas.microsoft.com/office/drawing/2014/main" id="{821D66FF-EF2C-4517-8562-0E9A9698F570}"/>
              </a:ext>
            </a:extLst>
          </p:cNvPr>
          <p:cNvSpPr>
            <a:spLocks noGrp="1"/>
          </p:cNvSpPr>
          <p:nvPr/>
        </p:nvSpPr>
        <p:spPr>
          <a:xfrm>
            <a:off x="638175" y="4886325"/>
            <a:ext cx="10858500" cy="19050"/>
          </a:xfrm>
          <a:prstGeom prst="rect">
            <a:avLst/>
          </a:prstGeom>
          <a:solidFill>
            <a:srgbClr val="EFEFEF"/>
          </a:solidFill>
          <a:ln w="0">
            <a:noFill/>
            <a:prstDash val="solid"/>
          </a:ln>
        </p:spPr>
        <p:txBody>
          <a:bodyPr/>
          <a:lstStyle/>
          <a:p>
            <a:endParaRPr lang="pl-PL"/>
          </a:p>
        </p:txBody>
      </p:sp>
      <p:sp>
        <p:nvSpPr>
          <p:cNvPr id="24" name="text">
            <a:extLst>
              <a:ext uri="{FF2B5EF4-FFF2-40B4-BE49-F238E27FC236}">
                <a16:creationId xmlns:a16="http://schemas.microsoft.com/office/drawing/2014/main" id="{704B24FF-0FB7-4500-94B4-ACF05F493B5C}"/>
              </a:ext>
            </a:extLst>
          </p:cNvPr>
          <p:cNvSpPr>
            <a:spLocks noGrp="1"/>
          </p:cNvSpPr>
          <p:nvPr/>
        </p:nvSpPr>
        <p:spPr>
          <a:xfrm>
            <a:off x="1143000" y="5267325"/>
            <a:ext cx="9906000" cy="742950"/>
          </a:xfrm>
          <a:prstGeom prst="rect">
            <a:avLst/>
          </a:prstGeom>
          <a:noFill/>
          <a:ln w="0">
            <a:noFill/>
            <a:prstDash val="solid"/>
          </a:ln>
        </p:spPr>
        <p:txBody>
          <a:bodyPr anchor="t">
            <a:normAutofit/>
          </a:bodyPr>
          <a:lstStyle/>
          <a:p>
            <a:pPr algn="ctr">
              <a:buNone/>
              <a:defRPr sz="1800" b="1" i="0">
                <a:solidFill>
                  <a:srgbClr val="171717"/>
                </a:solidFill>
                <a:latin typeface="Roboto"/>
                <a:ea typeface="Roboto"/>
                <a:cs typeface="Roboto"/>
              </a:defRPr>
            </a:pPr>
            <a:r>
              <a:rPr sz="1800" b="1" i="0">
                <a:solidFill>
                  <a:srgbClr val="171717"/>
                </a:solidFill>
                <a:latin typeface="Roboto"/>
                <a:ea typeface="Roboto"/>
                <a:cs typeface="Roboto"/>
              </a:rPr>
              <a:t>Wniosek procesowy: odmowa zastosowania przepisu okołobudżetowego jako niezgodnego z Konstytucją</a:t>
            </a:r>
          </a:p>
        </p:txBody>
      </p:sp>
    </p:spTree>
    <p:extLst>
      <p:ext uri="{BB962C8B-B14F-4D97-AF65-F5344CB8AC3E}">
        <p14:creationId xmlns:p14="http://schemas.microsoft.com/office/powerpoint/2010/main" val="549505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view-panel">
            <a:extLst>
              <a:ext uri="{FF2B5EF4-FFF2-40B4-BE49-F238E27FC236}">
                <a16:creationId xmlns:a16="http://schemas.microsoft.com/office/drawing/2014/main" id="{C6A42561-2802-4554-90E8-790C85CFFC1C}"/>
              </a:ext>
            </a:extLst>
          </p:cNvPr>
          <p:cNvSpPr>
            <a:spLocks noGrp="1"/>
          </p:cNvSpPr>
          <p:nvPr/>
        </p:nvSpPr>
        <p:spPr>
          <a:xfrm>
            <a:off x="0" y="0"/>
            <a:ext cx="6858000" cy="6477000"/>
          </a:xfrm>
          <a:prstGeom prst="rect">
            <a:avLst/>
          </a:prstGeom>
          <a:solidFill>
            <a:srgbClr val="FFFFFF"/>
          </a:solidFill>
          <a:ln w="0">
            <a:noFill/>
          </a:ln>
        </p:spPr>
        <p:txBody>
          <a:bodyPr/>
          <a:lstStyle/>
          <a:p>
            <a:endParaRPr lang="pl-PL"/>
          </a:p>
        </p:txBody>
      </p:sp>
      <p:sp>
        <p:nvSpPr>
          <p:cNvPr id="2" name="Prostokąt 1">
            <a:extLst>
              <a:ext uri="{FF2B5EF4-FFF2-40B4-BE49-F238E27FC236}">
                <a16:creationId xmlns:a16="http://schemas.microsoft.com/office/drawing/2014/main" id="{D3474099-ABC5-4BA2-AB02-299786D84A89}"/>
              </a:ext>
            </a:extLst>
          </p:cNvPr>
          <p:cNvSpPr>
            <a:spLocks noGrp="1"/>
          </p:cNvSpPr>
          <p:nvPr/>
        </p:nvSpPr>
        <p:spPr>
          <a:xfrm>
            <a:off x="590550" y="457200"/>
            <a:ext cx="5619750" cy="685800"/>
          </a:xfrm>
          <a:prstGeom prst="rect">
            <a:avLst/>
          </a:prstGeom>
          <a:noFill/>
          <a:ln w="0">
            <a:noFill/>
          </a:ln>
        </p:spPr>
        <p:txBody>
          <a:bodyPr anchor="t">
            <a:noAutofit/>
          </a:bodyPr>
          <a:lstStyle/>
          <a:p>
            <a:pPr algn="l">
              <a:defRPr sz="2925" b="1">
                <a:solidFill>
                  <a:srgbClr val="171717"/>
                </a:solidFill>
                <a:latin typeface="Roboto"/>
                <a:ea typeface="Roboto"/>
                <a:cs typeface="Roboto"/>
              </a:defRPr>
            </a:pPr>
            <a:r>
              <a:rPr sz="2925" b="1">
                <a:solidFill>
                  <a:srgbClr val="171717"/>
                </a:solidFill>
                <a:latin typeface="Roboto"/>
                <a:ea typeface="Roboto"/>
                <a:cs typeface="Roboto"/>
              </a:rPr>
              <a:t>Rozproszona kontrola konstytucyjna</a:t>
            </a:r>
          </a:p>
        </p:txBody>
      </p:sp>
      <p:sp>
        <p:nvSpPr>
          <p:cNvPr id="3" name="review-rule">
            <a:extLst>
              <a:ext uri="{FF2B5EF4-FFF2-40B4-BE49-F238E27FC236}">
                <a16:creationId xmlns:a16="http://schemas.microsoft.com/office/drawing/2014/main" id="{1F313472-6F72-492E-8095-2A4D9DE57040}"/>
              </a:ext>
            </a:extLst>
          </p:cNvPr>
          <p:cNvSpPr>
            <a:spLocks noGrp="1"/>
          </p:cNvSpPr>
          <p:nvPr/>
        </p:nvSpPr>
        <p:spPr>
          <a:xfrm>
            <a:off x="590550" y="1209675"/>
            <a:ext cx="1104900" cy="66675"/>
          </a:xfrm>
          <a:prstGeom prst="rect">
            <a:avLst/>
          </a:prstGeom>
          <a:solidFill>
            <a:srgbClr val="F4C514"/>
          </a:solidFill>
          <a:ln w="0">
            <a:noFill/>
          </a:ln>
        </p:spPr>
        <p:txBody>
          <a:bodyPr/>
          <a:lstStyle/>
          <a:p>
            <a:endParaRPr lang="pl-PL"/>
          </a:p>
        </p:txBody>
      </p:sp>
      <p:sp>
        <p:nvSpPr>
          <p:cNvPr id="4" name="Prostokąt 3">
            <a:extLst>
              <a:ext uri="{FF2B5EF4-FFF2-40B4-BE49-F238E27FC236}">
                <a16:creationId xmlns:a16="http://schemas.microsoft.com/office/drawing/2014/main" id="{75E70B40-74B4-430F-BA3C-6B590BA50395}"/>
              </a:ext>
            </a:extLst>
          </p:cNvPr>
          <p:cNvSpPr>
            <a:spLocks noGrp="1"/>
          </p:cNvSpPr>
          <p:nvPr/>
        </p:nvSpPr>
        <p:spPr>
          <a:xfrm>
            <a:off x="619125" y="1619250"/>
            <a:ext cx="5524500" cy="514350"/>
          </a:xfrm>
          <a:prstGeom prst="rect">
            <a:avLst/>
          </a:prstGeom>
          <a:noFill/>
          <a:ln w="0">
            <a:noFill/>
          </a:ln>
        </p:spPr>
        <p:txBody>
          <a:bodyPr anchor="t">
            <a:noAutofit/>
          </a:bodyPr>
          <a:lstStyle/>
          <a:p>
            <a:pPr algn="l">
              <a:defRPr sz="2100" b="1">
                <a:solidFill>
                  <a:srgbClr val="F4C514"/>
                </a:solidFill>
                <a:latin typeface="Roboto"/>
                <a:ea typeface="Roboto"/>
                <a:cs typeface="Roboto"/>
              </a:defRPr>
            </a:pPr>
            <a:r>
              <a:rPr sz="2100" b="1">
                <a:solidFill>
                  <a:srgbClr val="F4C514"/>
                </a:solidFill>
                <a:latin typeface="Roboto"/>
                <a:ea typeface="Roboto"/>
                <a:cs typeface="Roboto"/>
              </a:rPr>
              <a:t>art. 8 + art. 178 ust. 1 Konstytucji</a:t>
            </a:r>
          </a:p>
        </p:txBody>
      </p:sp>
      <p:sp>
        <p:nvSpPr>
          <p:cNvPr id="5" name="Prostokąt 4">
            <a:extLst>
              <a:ext uri="{FF2B5EF4-FFF2-40B4-BE49-F238E27FC236}">
                <a16:creationId xmlns:a16="http://schemas.microsoft.com/office/drawing/2014/main" id="{8DDC348D-258D-4533-A596-CFD5516C51EC}"/>
              </a:ext>
            </a:extLst>
          </p:cNvPr>
          <p:cNvSpPr>
            <a:spLocks noGrp="1"/>
          </p:cNvSpPr>
          <p:nvPr/>
        </p:nvSpPr>
        <p:spPr>
          <a:xfrm>
            <a:off x="619125" y="2324100"/>
            <a:ext cx="5524500" cy="1266825"/>
          </a:xfrm>
          <a:prstGeom prst="rect">
            <a:avLst/>
          </a:prstGeom>
          <a:noFill/>
          <a:ln w="0">
            <a:noFill/>
          </a:ln>
        </p:spPr>
        <p:txBody>
          <a:bodyPr anchor="t">
            <a:noAutofit/>
          </a:bodyPr>
          <a:lstStyle/>
          <a:p>
            <a:pPr algn="l">
              <a:defRPr sz="2175" b="1">
                <a:solidFill>
                  <a:srgbClr val="171717"/>
                </a:solidFill>
                <a:latin typeface="Roboto"/>
                <a:ea typeface="Roboto"/>
                <a:cs typeface="Roboto"/>
              </a:defRPr>
            </a:pPr>
            <a:r>
              <a:rPr sz="2175" b="1">
                <a:solidFill>
                  <a:srgbClr val="171717"/>
                </a:solidFill>
                <a:latin typeface="Roboto"/>
                <a:ea typeface="Roboto"/>
                <a:cs typeface="Roboto"/>
              </a:rPr>
              <a:t>Sąd rozpoznający konkretną sprawę może odmówić zastosowania przepisu ustawy, który pozostaje w oczywistej sprzeczności z Konstytucją.</a:t>
            </a:r>
          </a:p>
        </p:txBody>
      </p:sp>
      <p:sp>
        <p:nvSpPr>
          <p:cNvPr id="6" name="review-sep">
            <a:extLst>
              <a:ext uri="{FF2B5EF4-FFF2-40B4-BE49-F238E27FC236}">
                <a16:creationId xmlns:a16="http://schemas.microsoft.com/office/drawing/2014/main" id="{CDC09015-807B-4372-A014-68DDFC6F2631}"/>
              </a:ext>
            </a:extLst>
          </p:cNvPr>
          <p:cNvSpPr>
            <a:spLocks noGrp="1"/>
          </p:cNvSpPr>
          <p:nvPr/>
        </p:nvSpPr>
        <p:spPr>
          <a:xfrm>
            <a:off x="619125" y="3857625"/>
            <a:ext cx="5429250" cy="19050"/>
          </a:xfrm>
          <a:prstGeom prst="rect">
            <a:avLst/>
          </a:prstGeom>
          <a:solidFill>
            <a:srgbClr val="EFEFEF"/>
          </a:solidFill>
          <a:ln w="0">
            <a:noFill/>
          </a:ln>
        </p:spPr>
        <p:txBody>
          <a:bodyPr/>
          <a:lstStyle/>
          <a:p>
            <a:endParaRPr lang="pl-PL"/>
          </a:p>
        </p:txBody>
      </p:sp>
      <p:sp>
        <p:nvSpPr>
          <p:cNvPr id="7" name="Prostokąt 6">
            <a:extLst>
              <a:ext uri="{FF2B5EF4-FFF2-40B4-BE49-F238E27FC236}">
                <a16:creationId xmlns:a16="http://schemas.microsoft.com/office/drawing/2014/main" id="{66B4F0AD-56D2-4111-9FC9-549346969573}"/>
              </a:ext>
            </a:extLst>
          </p:cNvPr>
          <p:cNvSpPr>
            <a:spLocks noGrp="1"/>
          </p:cNvSpPr>
          <p:nvPr/>
        </p:nvSpPr>
        <p:spPr>
          <a:xfrm>
            <a:off x="619125" y="4191000"/>
            <a:ext cx="5524500" cy="1123950"/>
          </a:xfrm>
          <a:prstGeom prst="rect">
            <a:avLst/>
          </a:prstGeom>
          <a:noFill/>
          <a:ln w="0">
            <a:noFill/>
          </a:ln>
        </p:spPr>
        <p:txBody>
          <a:bodyPr anchor="t">
            <a:noAutofit/>
          </a:bodyPr>
          <a:lstStyle/>
          <a:p>
            <a:pPr algn="l">
              <a:defRPr sz="1725" b="0">
                <a:solidFill>
                  <a:srgbClr val="454545"/>
                </a:solidFill>
                <a:latin typeface="Roboto"/>
                <a:ea typeface="Roboto"/>
                <a:cs typeface="Roboto"/>
              </a:defRPr>
            </a:pPr>
            <a:r>
              <a:rPr sz="1725" b="0">
                <a:solidFill>
                  <a:srgbClr val="454545"/>
                </a:solidFill>
                <a:latin typeface="Roboto"/>
                <a:ea typeface="Roboto"/>
                <a:cs typeface="Roboto"/>
              </a:rPr>
              <a:t>Orzecznictwo SN i NSA dopuszcza taki mechanizm zwłaszcza wtedy, gdy TK oceniał już normę analogiczną albo ustawodawca powtórzył normę niekonstytucyjną.</a:t>
            </a:r>
          </a:p>
        </p:txBody>
      </p:sp>
      <p:sp>
        <p:nvSpPr>
          <p:cNvPr id="8" name="Prostokąt 7">
            <a:extLst>
              <a:ext uri="{FF2B5EF4-FFF2-40B4-BE49-F238E27FC236}">
                <a16:creationId xmlns:a16="http://schemas.microsoft.com/office/drawing/2014/main" id="{93191CCA-8ED1-4369-87E2-834B356D4F1F}"/>
              </a:ext>
            </a:extLst>
          </p:cNvPr>
          <p:cNvSpPr>
            <a:spLocks noGrp="1"/>
          </p:cNvSpPr>
          <p:nvPr/>
        </p:nvSpPr>
        <p:spPr>
          <a:xfrm>
            <a:off x="619125" y="5638800"/>
            <a:ext cx="5476875" cy="361950"/>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K 1/23 daje punkt odniesienia dla normy mrożącej</a:t>
            </a:r>
          </a:p>
        </p:txBody>
      </p:sp>
      <p:pic>
        <p:nvPicPr>
          <p:cNvPr id="23" name="Obraz 22"/>
          <p:cNvPicPr>
            <a:picLocks noChangeAspect="1"/>
          </p:cNvPicPr>
          <p:nvPr/>
        </p:nvPicPr>
        <p:blipFill>
          <a:blip r:embed="rId3"/>
          <a:srcRect l="24074" r="24074"/>
          <a:stretch>
            <a:fillRect/>
          </a:stretch>
        </p:blipFill>
        <p:spPr>
          <a:xfrm>
            <a:off x="6858000" y="0"/>
            <a:ext cx="5334000" cy="6477000"/>
          </a:xfrm>
          <a:prstGeom prst="rect">
            <a:avLst/>
          </a:prstGeom>
        </p:spPr>
      </p:pic>
      <p:sp>
        <p:nvSpPr>
          <p:cNvPr id="10" name="footer-band">
            <a:extLst>
              <a:ext uri="{FF2B5EF4-FFF2-40B4-BE49-F238E27FC236}">
                <a16:creationId xmlns:a16="http://schemas.microsoft.com/office/drawing/2014/main" id="{B7AC52E2-FA0B-4F29-8AFD-829FF56BB044}"/>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11" name="Prostokąt 10">
            <a:extLst>
              <a:ext uri="{FF2B5EF4-FFF2-40B4-BE49-F238E27FC236}">
                <a16:creationId xmlns:a16="http://schemas.microsoft.com/office/drawing/2014/main" id="{39ACDCD9-211B-4DF2-8615-DF134522DFE2}"/>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12" name="Prostokąt 11">
            <a:extLst>
              <a:ext uri="{FF2B5EF4-FFF2-40B4-BE49-F238E27FC236}">
                <a16:creationId xmlns:a16="http://schemas.microsoft.com/office/drawing/2014/main" id="{E68DEC38-48AE-4572-94FC-F41568DF75D7}"/>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13" name="footer-accent">
            <a:extLst>
              <a:ext uri="{FF2B5EF4-FFF2-40B4-BE49-F238E27FC236}">
                <a16:creationId xmlns:a16="http://schemas.microsoft.com/office/drawing/2014/main" id="{6C6143F1-B5CC-4EDB-ABE5-CCE170F7007E}"/>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14" name="Prostokąt 13">
            <a:extLst>
              <a:ext uri="{FF2B5EF4-FFF2-40B4-BE49-F238E27FC236}">
                <a16:creationId xmlns:a16="http://schemas.microsoft.com/office/drawing/2014/main" id="{A08341A3-42E9-40F2-9D96-497A41A4A43E}"/>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25</a:t>
            </a:r>
          </a:p>
        </p:txBody>
      </p:sp>
    </p:spTree>
    <p:extLst>
      <p:ext uri="{BB962C8B-B14F-4D97-AF65-F5344CB8AC3E}">
        <p14:creationId xmlns:p14="http://schemas.microsoft.com/office/powerpoint/2010/main" val="373180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54545"/>
        </a:solidFill>
        <a:effectLst/>
      </p:bgPr>
    </p:bg>
    <p:spTree>
      <p:nvGrpSpPr>
        <p:cNvPr id="1" name=""/>
        <p:cNvGrpSpPr/>
        <p:nvPr/>
      </p:nvGrpSpPr>
      <p:grpSpPr>
        <a:xfrm>
          <a:off x="0" y="0"/>
          <a:ext cx="0" cy="0"/>
          <a:chOff x="0" y="0"/>
          <a:chExt cx="0" cy="0"/>
        </a:xfrm>
      </p:grpSpPr>
      <p:sp>
        <p:nvSpPr>
          <p:cNvPr id="22" name="text">
            <a:extLst>
              <a:ext uri="{FF2B5EF4-FFF2-40B4-BE49-F238E27FC236}">
                <a16:creationId xmlns:a16="http://schemas.microsoft.com/office/drawing/2014/main" id="{A1C2F0C3-AC42-44B2-99E7-D18290F138B9}"/>
              </a:ext>
            </a:extLst>
          </p:cNvPr>
          <p:cNvSpPr>
            <a:spLocks noGrp="1"/>
          </p:cNvSpPr>
          <p:nvPr/>
        </p:nvSpPr>
        <p:spPr>
          <a:xfrm>
            <a:off x="590550" y="400050"/>
            <a:ext cx="9715500" cy="590550"/>
          </a:xfrm>
          <a:prstGeom prst="rect">
            <a:avLst/>
          </a:prstGeom>
          <a:noFill/>
          <a:ln w="0">
            <a:noFill/>
            <a:prstDash val="solid"/>
          </a:ln>
        </p:spPr>
        <p:txBody>
          <a:bodyPr anchor="t">
            <a:normAutofit/>
          </a:bodyPr>
          <a:lstStyle/>
          <a:p>
            <a:pPr algn="l">
              <a:buNone/>
              <a:defRPr sz="2850" b="1" i="0">
                <a:solidFill>
                  <a:srgbClr val="FFFFFF"/>
                </a:solidFill>
                <a:latin typeface="Roboto"/>
                <a:ea typeface="Roboto"/>
                <a:cs typeface="Roboto"/>
              </a:defRPr>
            </a:pPr>
            <a:r>
              <a:rPr sz="2850" b="1" i="0">
                <a:solidFill>
                  <a:srgbClr val="FFFFFF"/>
                </a:solidFill>
                <a:latin typeface="Roboto"/>
                <a:ea typeface="Roboto"/>
                <a:cs typeface="Roboto"/>
              </a:rPr>
              <a:t>Wnioski</a:t>
            </a:r>
          </a:p>
        </p:txBody>
      </p:sp>
      <p:sp>
        <p:nvSpPr>
          <p:cNvPr id="2" name="title-rule-19">
            <a:extLst>
              <a:ext uri="{FF2B5EF4-FFF2-40B4-BE49-F238E27FC236}">
                <a16:creationId xmlns:a16="http://schemas.microsoft.com/office/drawing/2014/main" id="{F6089B40-DA9C-4B11-8ED8-119E40AFBA02}"/>
              </a:ext>
            </a:extLst>
          </p:cNvPr>
          <p:cNvSpPr>
            <a:spLocks noGrp="1"/>
          </p:cNvSpPr>
          <p:nvPr/>
        </p:nvSpPr>
        <p:spPr>
          <a:xfrm>
            <a:off x="590550" y="1085850"/>
            <a:ext cx="1104900" cy="66675"/>
          </a:xfrm>
          <a:prstGeom prst="rect">
            <a:avLst/>
          </a:prstGeom>
          <a:solidFill>
            <a:srgbClr val="F4C514"/>
          </a:solidFill>
          <a:ln w="0">
            <a:noFill/>
            <a:prstDash val="solid"/>
          </a:ln>
        </p:spPr>
        <p:txBody>
          <a:bodyPr/>
          <a:lstStyle/>
          <a:p>
            <a:endParaRPr lang="pl-PL"/>
          </a:p>
        </p:txBody>
      </p:sp>
      <p:sp>
        <p:nvSpPr>
          <p:cNvPr id="3" name="footer-bg-19">
            <a:extLst>
              <a:ext uri="{FF2B5EF4-FFF2-40B4-BE49-F238E27FC236}">
                <a16:creationId xmlns:a16="http://schemas.microsoft.com/office/drawing/2014/main" id="{C0A17879-6A37-40F1-9994-06A6ED544E5E}"/>
              </a:ext>
            </a:extLst>
          </p:cNvPr>
          <p:cNvSpPr>
            <a:spLocks noGrp="1"/>
          </p:cNvSpPr>
          <p:nvPr/>
        </p:nvSpPr>
        <p:spPr>
          <a:xfrm>
            <a:off x="0" y="6638925"/>
            <a:ext cx="12192000" cy="219075"/>
          </a:xfrm>
          <a:prstGeom prst="rect">
            <a:avLst/>
          </a:prstGeom>
          <a:solidFill>
            <a:srgbClr val="171717"/>
          </a:solidFill>
          <a:ln w="0">
            <a:noFill/>
            <a:prstDash val="solid"/>
          </a:ln>
        </p:spPr>
        <p:txBody>
          <a:bodyPr/>
          <a:lstStyle/>
          <a:p>
            <a:endParaRPr lang="pl-PL"/>
          </a:p>
        </p:txBody>
      </p:sp>
      <p:sp>
        <p:nvSpPr>
          <p:cNvPr id="4" name="text">
            <a:extLst>
              <a:ext uri="{FF2B5EF4-FFF2-40B4-BE49-F238E27FC236}">
                <a16:creationId xmlns:a16="http://schemas.microsoft.com/office/drawing/2014/main" id="{6FBC867A-3DF6-43A9-AD71-EF8A344BA340}"/>
              </a:ext>
            </a:extLst>
          </p:cNvPr>
          <p:cNvSpPr>
            <a:spLocks noGrp="1"/>
          </p:cNvSpPr>
          <p:nvPr/>
        </p:nvSpPr>
        <p:spPr>
          <a:xfrm>
            <a:off x="323850" y="6657975"/>
            <a:ext cx="2381250" cy="171450"/>
          </a:xfrm>
          <a:prstGeom prst="rect">
            <a:avLst/>
          </a:prstGeom>
          <a:noFill/>
          <a:ln w="0">
            <a:noFill/>
            <a:prstDash val="solid"/>
          </a:ln>
        </p:spPr>
        <p:txBody>
          <a:bodyPr anchor="ctr">
            <a:normAutofit fontScale="58333"/>
          </a:bodyPr>
          <a:lstStyle/>
          <a:p>
            <a:pPr algn="l">
              <a:buNone/>
              <a:defRPr sz="900" b="0" i="0">
                <a:solidFill>
                  <a:srgbClr val="D4D4D4"/>
                </a:solidFill>
                <a:latin typeface="Roboto"/>
                <a:ea typeface="Roboto"/>
                <a:cs typeface="Roboto"/>
              </a:defRPr>
            </a:pPr>
            <a:r>
              <a:rPr sz="900" b="0" i="0">
                <a:solidFill>
                  <a:srgbClr val="D4D4D4"/>
                </a:solidFill>
                <a:latin typeface="Roboto"/>
                <a:ea typeface="Roboto"/>
                <a:cs typeface="Roboto"/>
              </a:rPr>
              <a:t>www.jedrzejbujny.pl</a:t>
            </a:r>
          </a:p>
        </p:txBody>
      </p:sp>
      <p:sp>
        <p:nvSpPr>
          <p:cNvPr id="5" name="text">
            <a:extLst>
              <a:ext uri="{FF2B5EF4-FFF2-40B4-BE49-F238E27FC236}">
                <a16:creationId xmlns:a16="http://schemas.microsoft.com/office/drawing/2014/main" id="{77E8D22B-96D4-41C3-900F-F7290E4817FF}"/>
              </a:ext>
            </a:extLst>
          </p:cNvPr>
          <p:cNvSpPr>
            <a:spLocks noGrp="1"/>
          </p:cNvSpPr>
          <p:nvPr/>
        </p:nvSpPr>
        <p:spPr>
          <a:xfrm>
            <a:off x="9667875" y="6657975"/>
            <a:ext cx="15240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BUJNY</a:t>
            </a:r>
          </a:p>
        </p:txBody>
      </p:sp>
      <p:sp>
        <p:nvSpPr>
          <p:cNvPr id="6" name="text">
            <a:extLst>
              <a:ext uri="{FF2B5EF4-FFF2-40B4-BE49-F238E27FC236}">
                <a16:creationId xmlns:a16="http://schemas.microsoft.com/office/drawing/2014/main" id="{CAB3C59C-DF55-42B4-A479-0D47A575755B}"/>
              </a:ext>
            </a:extLst>
          </p:cNvPr>
          <p:cNvSpPr>
            <a:spLocks noGrp="1"/>
          </p:cNvSpPr>
          <p:nvPr/>
        </p:nvSpPr>
        <p:spPr>
          <a:xfrm>
            <a:off x="11334750" y="6657975"/>
            <a:ext cx="495300" cy="171450"/>
          </a:xfrm>
          <a:prstGeom prst="rect">
            <a:avLst/>
          </a:prstGeom>
          <a:noFill/>
          <a:ln w="0">
            <a:noFill/>
            <a:prstDash val="solid"/>
          </a:ln>
        </p:spPr>
        <p:txBody>
          <a:bodyPr anchor="ctr">
            <a:normAutofit fontScale="58333"/>
          </a:bodyPr>
          <a:lstStyle/>
          <a:p>
            <a:pPr algn="r">
              <a:buNone/>
              <a:defRPr sz="900" b="0" i="0">
                <a:solidFill>
                  <a:srgbClr val="D4D4D4"/>
                </a:solidFill>
                <a:latin typeface="Roboto"/>
                <a:ea typeface="Roboto"/>
                <a:cs typeface="Roboto"/>
              </a:defRPr>
            </a:pPr>
            <a:r>
              <a:rPr sz="900" b="0" i="0">
                <a:solidFill>
                  <a:srgbClr val="D4D4D4"/>
                </a:solidFill>
                <a:latin typeface="Roboto"/>
                <a:ea typeface="Roboto"/>
                <a:cs typeface="Roboto"/>
              </a:rPr>
              <a:t>26</a:t>
            </a:r>
          </a:p>
        </p:txBody>
      </p:sp>
      <p:sp>
        <p:nvSpPr>
          <p:cNvPr id="7" name="footer-mark-19">
            <a:extLst>
              <a:ext uri="{FF2B5EF4-FFF2-40B4-BE49-F238E27FC236}">
                <a16:creationId xmlns:a16="http://schemas.microsoft.com/office/drawing/2014/main" id="{1D7F85A3-05BC-4A92-B170-857B26F33E7B}"/>
              </a:ext>
            </a:extLst>
          </p:cNvPr>
          <p:cNvSpPr>
            <a:spLocks noGrp="1"/>
          </p:cNvSpPr>
          <p:nvPr/>
        </p:nvSpPr>
        <p:spPr>
          <a:xfrm>
            <a:off x="11220450" y="6657975"/>
            <a:ext cx="47625" cy="142875"/>
          </a:xfrm>
          <a:prstGeom prst="rect">
            <a:avLst/>
          </a:prstGeom>
          <a:solidFill>
            <a:srgbClr val="F4C514"/>
          </a:solidFill>
          <a:ln w="0">
            <a:noFill/>
            <a:prstDash val="solid"/>
          </a:ln>
        </p:spPr>
        <p:txBody>
          <a:bodyPr/>
          <a:lstStyle/>
          <a:p>
            <a:endParaRPr lang="pl-PL"/>
          </a:p>
        </p:txBody>
      </p:sp>
      <p:sp>
        <p:nvSpPr>
          <p:cNvPr id="8" name="text">
            <a:extLst>
              <a:ext uri="{FF2B5EF4-FFF2-40B4-BE49-F238E27FC236}">
                <a16:creationId xmlns:a16="http://schemas.microsoft.com/office/drawing/2014/main" id="{A865D888-9153-4D05-A5A7-3E08090DA69E}"/>
              </a:ext>
            </a:extLst>
          </p:cNvPr>
          <p:cNvSpPr>
            <a:spLocks noGrp="1"/>
          </p:cNvSpPr>
          <p:nvPr/>
        </p:nvSpPr>
        <p:spPr>
          <a:xfrm>
            <a:off x="723900" y="1485900"/>
            <a:ext cx="714375" cy="381000"/>
          </a:xfrm>
          <a:prstGeom prst="rect">
            <a:avLst/>
          </a:prstGeom>
          <a:noFill/>
          <a:ln w="0">
            <a:noFill/>
            <a:prstDash val="solid"/>
          </a:ln>
        </p:spPr>
        <p:txBody>
          <a:bodyPr anchor="t">
            <a:normAutofit fontScale="81720"/>
          </a:bodyPr>
          <a:lstStyle/>
          <a:p>
            <a:pPr algn="l">
              <a:buNone/>
              <a:defRPr sz="2325" b="1" i="0">
                <a:solidFill>
                  <a:srgbClr val="F4C514"/>
                </a:solidFill>
                <a:latin typeface="Roboto"/>
                <a:ea typeface="Roboto"/>
                <a:cs typeface="Roboto"/>
              </a:defRPr>
            </a:pPr>
            <a:r>
              <a:rPr sz="2325" b="1" i="0">
                <a:solidFill>
                  <a:srgbClr val="F4C514"/>
                </a:solidFill>
                <a:latin typeface="Roboto"/>
                <a:ea typeface="Roboto"/>
                <a:cs typeface="Roboto"/>
              </a:rPr>
              <a:t>01</a:t>
            </a:r>
          </a:p>
        </p:txBody>
      </p:sp>
      <p:sp>
        <p:nvSpPr>
          <p:cNvPr id="9" name="text">
            <a:extLst>
              <a:ext uri="{FF2B5EF4-FFF2-40B4-BE49-F238E27FC236}">
                <a16:creationId xmlns:a16="http://schemas.microsoft.com/office/drawing/2014/main" id="{9ADE361D-03BF-40D7-BBCC-91EDEE05CE1D}"/>
              </a:ext>
            </a:extLst>
          </p:cNvPr>
          <p:cNvSpPr>
            <a:spLocks noGrp="1"/>
          </p:cNvSpPr>
          <p:nvPr/>
        </p:nvSpPr>
        <p:spPr>
          <a:xfrm>
            <a:off x="1562100" y="1476375"/>
            <a:ext cx="9525000" cy="666750"/>
          </a:xfrm>
          <a:prstGeom prst="rect">
            <a:avLst/>
          </a:prstGeom>
          <a:noFill/>
          <a:ln w="0">
            <a:noFill/>
            <a:prstDash val="solid"/>
          </a:ln>
        </p:spPr>
        <p:txBody>
          <a:bodyPr anchor="t">
            <a:normAutofit/>
          </a:bodyPr>
          <a:lstStyle/>
          <a:p>
            <a:pPr algn="l">
              <a:buNone/>
              <a:defRPr sz="1650" b="0" i="0">
                <a:solidFill>
                  <a:srgbClr val="FFFFFF"/>
                </a:solidFill>
                <a:latin typeface="Roboto"/>
                <a:ea typeface="Roboto"/>
                <a:cs typeface="Roboto"/>
              </a:defRPr>
            </a:pPr>
            <a:r>
              <a:rPr sz="1650" b="0" i="0">
                <a:solidFill>
                  <a:srgbClr val="FFFFFF"/>
                </a:solidFill>
                <a:latin typeface="Roboto"/>
                <a:ea typeface="Roboto"/>
                <a:cs typeface="Roboto"/>
              </a:rPr>
              <a:t>Sprzeciw wobec mrożenia nie jest już wyłącznie poglądem doktrynalnym — argumenty zostały poddane kontroli sądowej.</a:t>
            </a:r>
          </a:p>
        </p:txBody>
      </p:sp>
      <p:sp>
        <p:nvSpPr>
          <p:cNvPr id="10" name="conclusion-sep-0">
            <a:extLst>
              <a:ext uri="{FF2B5EF4-FFF2-40B4-BE49-F238E27FC236}">
                <a16:creationId xmlns:a16="http://schemas.microsoft.com/office/drawing/2014/main" id="{E40F612F-ED0A-448B-8402-35A42D30BB5B}"/>
              </a:ext>
            </a:extLst>
          </p:cNvPr>
          <p:cNvSpPr>
            <a:spLocks noGrp="1"/>
          </p:cNvSpPr>
          <p:nvPr/>
        </p:nvSpPr>
        <p:spPr>
          <a:xfrm>
            <a:off x="1562100" y="2219325"/>
            <a:ext cx="9334500" cy="9525"/>
          </a:xfrm>
          <a:prstGeom prst="rect">
            <a:avLst/>
          </a:prstGeom>
          <a:solidFill>
            <a:srgbClr val="626262"/>
          </a:solidFill>
          <a:ln w="0">
            <a:noFill/>
            <a:prstDash val="solid"/>
          </a:ln>
        </p:spPr>
        <p:txBody>
          <a:bodyPr/>
          <a:lstStyle/>
          <a:p>
            <a:endParaRPr lang="pl-PL"/>
          </a:p>
        </p:txBody>
      </p:sp>
      <p:sp>
        <p:nvSpPr>
          <p:cNvPr id="11" name="text">
            <a:extLst>
              <a:ext uri="{FF2B5EF4-FFF2-40B4-BE49-F238E27FC236}">
                <a16:creationId xmlns:a16="http://schemas.microsoft.com/office/drawing/2014/main" id="{CF217EA0-4E64-49B6-BD1B-A32B04CD0F23}"/>
              </a:ext>
            </a:extLst>
          </p:cNvPr>
          <p:cNvSpPr>
            <a:spLocks noGrp="1"/>
          </p:cNvSpPr>
          <p:nvPr/>
        </p:nvSpPr>
        <p:spPr>
          <a:xfrm>
            <a:off x="723900" y="2419350"/>
            <a:ext cx="714375" cy="381000"/>
          </a:xfrm>
          <a:prstGeom prst="rect">
            <a:avLst/>
          </a:prstGeom>
          <a:noFill/>
          <a:ln w="0">
            <a:noFill/>
            <a:prstDash val="solid"/>
          </a:ln>
        </p:spPr>
        <p:txBody>
          <a:bodyPr anchor="t">
            <a:normAutofit fontScale="81720"/>
          </a:bodyPr>
          <a:lstStyle/>
          <a:p>
            <a:pPr algn="l">
              <a:buNone/>
              <a:defRPr sz="2325" b="1" i="0">
                <a:solidFill>
                  <a:srgbClr val="F4C514"/>
                </a:solidFill>
                <a:latin typeface="Roboto"/>
                <a:ea typeface="Roboto"/>
                <a:cs typeface="Roboto"/>
              </a:defRPr>
            </a:pPr>
            <a:r>
              <a:rPr sz="2325" b="1" i="0">
                <a:solidFill>
                  <a:srgbClr val="F4C514"/>
                </a:solidFill>
                <a:latin typeface="Roboto"/>
                <a:ea typeface="Roboto"/>
                <a:cs typeface="Roboto"/>
              </a:rPr>
              <a:t>02</a:t>
            </a:r>
          </a:p>
        </p:txBody>
      </p:sp>
      <p:sp>
        <p:nvSpPr>
          <p:cNvPr id="12" name="text">
            <a:extLst>
              <a:ext uri="{FF2B5EF4-FFF2-40B4-BE49-F238E27FC236}">
                <a16:creationId xmlns:a16="http://schemas.microsoft.com/office/drawing/2014/main" id="{979EC021-3BBD-4C7B-BB81-B34BF9080296}"/>
              </a:ext>
            </a:extLst>
          </p:cNvPr>
          <p:cNvSpPr>
            <a:spLocks noGrp="1"/>
          </p:cNvSpPr>
          <p:nvPr/>
        </p:nvSpPr>
        <p:spPr>
          <a:xfrm>
            <a:off x="1562100" y="2409825"/>
            <a:ext cx="9525000" cy="666750"/>
          </a:xfrm>
          <a:prstGeom prst="rect">
            <a:avLst/>
          </a:prstGeom>
          <a:noFill/>
          <a:ln w="0">
            <a:noFill/>
            <a:prstDash val="solid"/>
          </a:ln>
        </p:spPr>
        <p:txBody>
          <a:bodyPr anchor="t">
            <a:normAutofit/>
          </a:bodyPr>
          <a:lstStyle/>
          <a:p>
            <a:pPr algn="l">
              <a:buNone/>
              <a:defRPr sz="1650" b="0" i="0">
                <a:solidFill>
                  <a:srgbClr val="FFFFFF"/>
                </a:solidFill>
                <a:latin typeface="Roboto"/>
                <a:ea typeface="Roboto"/>
                <a:cs typeface="Roboto"/>
              </a:defRPr>
            </a:pPr>
            <a:r>
              <a:rPr sz="1650" b="0" i="0">
                <a:solidFill>
                  <a:srgbClr val="FFFFFF"/>
                </a:solidFill>
                <a:latin typeface="Roboto"/>
                <a:ea typeface="Roboto"/>
                <a:cs typeface="Roboto"/>
              </a:rPr>
              <a:t>IX GC 14/25 stanowi bezpośrednie potwierdzenie argumentacji w sprawie byłego prezesa spółki komunalnej.</a:t>
            </a:r>
          </a:p>
        </p:txBody>
      </p:sp>
      <p:sp>
        <p:nvSpPr>
          <p:cNvPr id="13" name="conclusion-sep-1">
            <a:extLst>
              <a:ext uri="{FF2B5EF4-FFF2-40B4-BE49-F238E27FC236}">
                <a16:creationId xmlns:a16="http://schemas.microsoft.com/office/drawing/2014/main" id="{D4F7C96F-725E-45EA-ADC0-74A38EDEB15C}"/>
              </a:ext>
            </a:extLst>
          </p:cNvPr>
          <p:cNvSpPr>
            <a:spLocks noGrp="1"/>
          </p:cNvSpPr>
          <p:nvPr/>
        </p:nvSpPr>
        <p:spPr>
          <a:xfrm>
            <a:off x="1562100" y="3152775"/>
            <a:ext cx="9334500" cy="9525"/>
          </a:xfrm>
          <a:prstGeom prst="rect">
            <a:avLst/>
          </a:prstGeom>
          <a:solidFill>
            <a:srgbClr val="626262"/>
          </a:solidFill>
          <a:ln w="0">
            <a:noFill/>
            <a:prstDash val="solid"/>
          </a:ln>
        </p:spPr>
        <p:txBody>
          <a:bodyPr/>
          <a:lstStyle/>
          <a:p>
            <a:endParaRPr lang="pl-PL"/>
          </a:p>
        </p:txBody>
      </p:sp>
      <p:sp>
        <p:nvSpPr>
          <p:cNvPr id="14" name="text">
            <a:extLst>
              <a:ext uri="{FF2B5EF4-FFF2-40B4-BE49-F238E27FC236}">
                <a16:creationId xmlns:a16="http://schemas.microsoft.com/office/drawing/2014/main" id="{6A32D6DD-8C2F-44FD-A664-0E96FEAD6199}"/>
              </a:ext>
            </a:extLst>
          </p:cNvPr>
          <p:cNvSpPr>
            <a:spLocks noGrp="1"/>
          </p:cNvSpPr>
          <p:nvPr/>
        </p:nvSpPr>
        <p:spPr>
          <a:xfrm>
            <a:off x="723900" y="3352800"/>
            <a:ext cx="714375" cy="381000"/>
          </a:xfrm>
          <a:prstGeom prst="rect">
            <a:avLst/>
          </a:prstGeom>
          <a:noFill/>
          <a:ln w="0">
            <a:noFill/>
            <a:prstDash val="solid"/>
          </a:ln>
        </p:spPr>
        <p:txBody>
          <a:bodyPr anchor="t">
            <a:normAutofit fontScale="81720"/>
          </a:bodyPr>
          <a:lstStyle/>
          <a:p>
            <a:pPr algn="l">
              <a:buNone/>
              <a:defRPr sz="2325" b="1" i="0">
                <a:solidFill>
                  <a:srgbClr val="F4C514"/>
                </a:solidFill>
                <a:latin typeface="Roboto"/>
                <a:ea typeface="Roboto"/>
                <a:cs typeface="Roboto"/>
              </a:defRPr>
            </a:pPr>
            <a:r>
              <a:rPr sz="2325" b="1" i="0">
                <a:solidFill>
                  <a:srgbClr val="F4C514"/>
                </a:solidFill>
                <a:latin typeface="Roboto"/>
                <a:ea typeface="Roboto"/>
                <a:cs typeface="Roboto"/>
              </a:rPr>
              <a:t>03</a:t>
            </a:r>
          </a:p>
        </p:txBody>
      </p:sp>
      <p:sp>
        <p:nvSpPr>
          <p:cNvPr id="15" name="text">
            <a:extLst>
              <a:ext uri="{FF2B5EF4-FFF2-40B4-BE49-F238E27FC236}">
                <a16:creationId xmlns:a16="http://schemas.microsoft.com/office/drawing/2014/main" id="{DB70F218-0189-46CC-9E61-5C3F13111833}"/>
              </a:ext>
            </a:extLst>
          </p:cNvPr>
          <p:cNvSpPr>
            <a:spLocks noGrp="1"/>
          </p:cNvSpPr>
          <p:nvPr/>
        </p:nvSpPr>
        <p:spPr>
          <a:xfrm>
            <a:off x="1562100" y="3343275"/>
            <a:ext cx="9525000" cy="666750"/>
          </a:xfrm>
          <a:prstGeom prst="rect">
            <a:avLst/>
          </a:prstGeom>
          <a:noFill/>
          <a:ln w="0">
            <a:noFill/>
            <a:prstDash val="solid"/>
          </a:ln>
        </p:spPr>
        <p:txBody>
          <a:bodyPr anchor="t">
            <a:normAutofit/>
          </a:bodyPr>
          <a:lstStyle/>
          <a:p>
            <a:pPr algn="l">
              <a:buNone/>
              <a:defRPr sz="1650" b="0" i="0">
                <a:solidFill>
                  <a:srgbClr val="FFFFFF"/>
                </a:solidFill>
                <a:latin typeface="Roboto"/>
                <a:ea typeface="Roboto"/>
                <a:cs typeface="Roboto"/>
              </a:defRPr>
            </a:pPr>
            <a:r>
              <a:rPr sz="1650" b="0" i="0">
                <a:solidFill>
                  <a:srgbClr val="FFFFFF"/>
                </a:solidFill>
                <a:latin typeface="Roboto"/>
                <a:ea typeface="Roboto"/>
                <a:cs typeface="Roboto"/>
              </a:rPr>
              <a:t>Orzecznictwo sądów powszechnych z 2024 r., K 1/23 oraz orzecznictwo SN i NSA tworzą podstawę odmowy zastosowania mrożenia.</a:t>
            </a:r>
          </a:p>
        </p:txBody>
      </p:sp>
      <p:sp>
        <p:nvSpPr>
          <p:cNvPr id="16" name="conclusion-sep-2">
            <a:extLst>
              <a:ext uri="{FF2B5EF4-FFF2-40B4-BE49-F238E27FC236}">
                <a16:creationId xmlns:a16="http://schemas.microsoft.com/office/drawing/2014/main" id="{6301095A-CCA4-4337-BF82-6B9755BFD54D}"/>
              </a:ext>
            </a:extLst>
          </p:cNvPr>
          <p:cNvSpPr>
            <a:spLocks noGrp="1"/>
          </p:cNvSpPr>
          <p:nvPr/>
        </p:nvSpPr>
        <p:spPr>
          <a:xfrm>
            <a:off x="1562100" y="4086225"/>
            <a:ext cx="9334500" cy="9525"/>
          </a:xfrm>
          <a:prstGeom prst="rect">
            <a:avLst/>
          </a:prstGeom>
          <a:solidFill>
            <a:srgbClr val="626262"/>
          </a:solidFill>
          <a:ln w="0">
            <a:noFill/>
            <a:prstDash val="solid"/>
          </a:ln>
        </p:spPr>
        <p:txBody>
          <a:bodyPr/>
          <a:lstStyle/>
          <a:p>
            <a:endParaRPr lang="pl-PL"/>
          </a:p>
        </p:txBody>
      </p:sp>
      <p:sp>
        <p:nvSpPr>
          <p:cNvPr id="17" name="text">
            <a:extLst>
              <a:ext uri="{FF2B5EF4-FFF2-40B4-BE49-F238E27FC236}">
                <a16:creationId xmlns:a16="http://schemas.microsoft.com/office/drawing/2014/main" id="{99FB94B0-2AFF-49DB-8476-70A194BDA5B9}"/>
              </a:ext>
            </a:extLst>
          </p:cNvPr>
          <p:cNvSpPr>
            <a:spLocks noGrp="1"/>
          </p:cNvSpPr>
          <p:nvPr/>
        </p:nvSpPr>
        <p:spPr>
          <a:xfrm>
            <a:off x="723900" y="4286250"/>
            <a:ext cx="714375" cy="381000"/>
          </a:xfrm>
          <a:prstGeom prst="rect">
            <a:avLst/>
          </a:prstGeom>
          <a:noFill/>
          <a:ln w="0">
            <a:noFill/>
            <a:prstDash val="solid"/>
          </a:ln>
        </p:spPr>
        <p:txBody>
          <a:bodyPr anchor="t">
            <a:normAutofit fontScale="81720"/>
          </a:bodyPr>
          <a:lstStyle/>
          <a:p>
            <a:pPr algn="l">
              <a:buNone/>
              <a:defRPr sz="2325" b="1" i="0">
                <a:solidFill>
                  <a:srgbClr val="F4C514"/>
                </a:solidFill>
                <a:latin typeface="Roboto"/>
                <a:ea typeface="Roboto"/>
                <a:cs typeface="Roboto"/>
              </a:defRPr>
            </a:pPr>
            <a:r>
              <a:rPr sz="2325" b="1" i="0">
                <a:solidFill>
                  <a:srgbClr val="F4C514"/>
                </a:solidFill>
                <a:latin typeface="Roboto"/>
                <a:ea typeface="Roboto"/>
                <a:cs typeface="Roboto"/>
              </a:rPr>
              <a:t>04</a:t>
            </a:r>
          </a:p>
        </p:txBody>
      </p:sp>
      <p:sp>
        <p:nvSpPr>
          <p:cNvPr id="18" name="text">
            <a:extLst>
              <a:ext uri="{FF2B5EF4-FFF2-40B4-BE49-F238E27FC236}">
                <a16:creationId xmlns:a16="http://schemas.microsoft.com/office/drawing/2014/main" id="{9DA34800-3BAB-4F3A-96E2-C6E41AE5E712}"/>
              </a:ext>
            </a:extLst>
          </p:cNvPr>
          <p:cNvSpPr>
            <a:spLocks noGrp="1"/>
          </p:cNvSpPr>
          <p:nvPr/>
        </p:nvSpPr>
        <p:spPr>
          <a:xfrm>
            <a:off x="1562100" y="4276725"/>
            <a:ext cx="9525000" cy="666750"/>
          </a:xfrm>
          <a:prstGeom prst="rect">
            <a:avLst/>
          </a:prstGeom>
          <a:noFill/>
          <a:ln w="0">
            <a:noFill/>
            <a:prstDash val="solid"/>
          </a:ln>
        </p:spPr>
        <p:txBody>
          <a:bodyPr anchor="t">
            <a:normAutofit/>
          </a:bodyPr>
          <a:lstStyle/>
          <a:p>
            <a:pPr algn="l">
              <a:buNone/>
              <a:defRPr sz="1650" b="1" i="0">
                <a:solidFill>
                  <a:srgbClr val="FFFFFF"/>
                </a:solidFill>
                <a:latin typeface="Roboto"/>
                <a:ea typeface="Roboto"/>
                <a:cs typeface="Roboto"/>
              </a:defRPr>
            </a:pPr>
            <a:r>
              <a:rPr sz="1650" b="1" i="0">
                <a:solidFill>
                  <a:srgbClr val="FFFFFF"/>
                </a:solidFill>
                <a:latin typeface="Roboto"/>
                <a:ea typeface="Roboto"/>
                <a:cs typeface="Roboto"/>
              </a:rPr>
              <a:t>Ten sam test wspiera wniosek o odmowę zastosowania mrożenia i powrót do generalnej podstawy GUS.</a:t>
            </a:r>
          </a:p>
        </p:txBody>
      </p:sp>
      <p:sp>
        <p:nvSpPr>
          <p:cNvPr id="19" name="conclusion-sep-3">
            <a:extLst>
              <a:ext uri="{FF2B5EF4-FFF2-40B4-BE49-F238E27FC236}">
                <a16:creationId xmlns:a16="http://schemas.microsoft.com/office/drawing/2014/main" id="{399C14B1-23FE-4C34-A048-73AD20EDBD81}"/>
              </a:ext>
            </a:extLst>
          </p:cNvPr>
          <p:cNvSpPr>
            <a:spLocks noGrp="1"/>
          </p:cNvSpPr>
          <p:nvPr/>
        </p:nvSpPr>
        <p:spPr>
          <a:xfrm>
            <a:off x="1562100" y="5019675"/>
            <a:ext cx="9334500" cy="9525"/>
          </a:xfrm>
          <a:prstGeom prst="rect">
            <a:avLst/>
          </a:prstGeom>
          <a:solidFill>
            <a:srgbClr val="626262"/>
          </a:solidFill>
          <a:ln w="0">
            <a:noFill/>
            <a:prstDash val="solid"/>
          </a:ln>
        </p:spPr>
        <p:txBody>
          <a:bodyPr/>
          <a:lstStyle/>
          <a:p>
            <a:endParaRPr lang="pl-PL"/>
          </a:p>
        </p:txBody>
      </p:sp>
      <p:sp>
        <p:nvSpPr>
          <p:cNvPr id="20" name="text">
            <a:extLst>
              <a:ext uri="{FF2B5EF4-FFF2-40B4-BE49-F238E27FC236}">
                <a16:creationId xmlns:a16="http://schemas.microsoft.com/office/drawing/2014/main" id="{94084193-7124-48AA-85B5-ABB23AE6F143}"/>
              </a:ext>
            </a:extLst>
          </p:cNvPr>
          <p:cNvSpPr>
            <a:spLocks noGrp="1"/>
          </p:cNvSpPr>
          <p:nvPr/>
        </p:nvSpPr>
        <p:spPr>
          <a:xfrm>
            <a:off x="723900" y="5219700"/>
            <a:ext cx="714375" cy="381000"/>
          </a:xfrm>
          <a:prstGeom prst="rect">
            <a:avLst/>
          </a:prstGeom>
          <a:noFill/>
          <a:ln w="0">
            <a:noFill/>
            <a:prstDash val="solid"/>
          </a:ln>
        </p:spPr>
        <p:txBody>
          <a:bodyPr anchor="t">
            <a:normAutofit fontScale="81720"/>
          </a:bodyPr>
          <a:lstStyle/>
          <a:p>
            <a:pPr algn="l">
              <a:buNone/>
              <a:defRPr sz="2325" b="1" i="0">
                <a:solidFill>
                  <a:srgbClr val="F4C514"/>
                </a:solidFill>
                <a:latin typeface="Roboto"/>
                <a:ea typeface="Roboto"/>
                <a:cs typeface="Roboto"/>
              </a:defRPr>
            </a:pPr>
            <a:r>
              <a:rPr sz="2325" b="1" i="0">
                <a:solidFill>
                  <a:srgbClr val="F4C514"/>
                </a:solidFill>
                <a:latin typeface="Roboto"/>
                <a:ea typeface="Roboto"/>
                <a:cs typeface="Roboto"/>
              </a:rPr>
              <a:t>05</a:t>
            </a:r>
          </a:p>
        </p:txBody>
      </p:sp>
      <p:sp>
        <p:nvSpPr>
          <p:cNvPr id="21" name="text">
            <a:extLst>
              <a:ext uri="{FF2B5EF4-FFF2-40B4-BE49-F238E27FC236}">
                <a16:creationId xmlns:a16="http://schemas.microsoft.com/office/drawing/2014/main" id="{D98BED76-C2FC-4BBE-8C32-426BF17CA9DE}"/>
              </a:ext>
            </a:extLst>
          </p:cNvPr>
          <p:cNvSpPr>
            <a:spLocks noGrp="1"/>
          </p:cNvSpPr>
          <p:nvPr/>
        </p:nvSpPr>
        <p:spPr>
          <a:xfrm>
            <a:off x="1562100" y="5210175"/>
            <a:ext cx="9525000" cy="666750"/>
          </a:xfrm>
          <a:prstGeom prst="rect">
            <a:avLst/>
          </a:prstGeom>
          <a:noFill/>
          <a:ln w="0">
            <a:noFill/>
            <a:prstDash val="solid"/>
          </a:ln>
        </p:spPr>
        <p:txBody>
          <a:bodyPr anchor="t">
            <a:normAutofit/>
          </a:bodyPr>
          <a:lstStyle/>
          <a:p>
            <a:pPr algn="l">
              <a:buNone/>
              <a:defRPr sz="1650" b="0" i="0">
                <a:solidFill>
                  <a:srgbClr val="FFFFFF"/>
                </a:solidFill>
                <a:latin typeface="Roboto"/>
                <a:ea typeface="Roboto"/>
                <a:cs typeface="Roboto"/>
              </a:defRPr>
            </a:pPr>
            <a:r>
              <a:rPr sz="1650" b="0" i="0">
                <a:solidFill>
                  <a:srgbClr val="FFFFFF"/>
                </a:solidFill>
                <a:latin typeface="Roboto"/>
                <a:ea typeface="Roboto"/>
                <a:cs typeface="Roboto"/>
              </a:rPr>
              <a:t>Art. 4 ust. 3 pozostaje niezależną ścieżką właścicielską — nie zastępuje zarzutu konstytucyjnego.</a:t>
            </a:r>
          </a:p>
        </p:txBody>
      </p:sp>
    </p:spTree>
    <p:extLst>
      <p:ext uri="{BB962C8B-B14F-4D97-AF65-F5344CB8AC3E}">
        <p14:creationId xmlns:p14="http://schemas.microsoft.com/office/powerpoint/2010/main" val="1777016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take-visual-panel">
            <a:extLst>
              <a:ext uri="{FF2B5EF4-FFF2-40B4-BE49-F238E27FC236}">
                <a16:creationId xmlns:a16="http://schemas.microsoft.com/office/drawing/2014/main" id="{B42F23E5-688E-4792-8F65-911A20946FC2}"/>
              </a:ext>
            </a:extLst>
          </p:cNvPr>
          <p:cNvSpPr>
            <a:spLocks noGrp="1"/>
          </p:cNvSpPr>
          <p:nvPr/>
        </p:nvSpPr>
        <p:spPr>
          <a:xfrm>
            <a:off x="0" y="0"/>
            <a:ext cx="4333875" cy="6477000"/>
          </a:xfrm>
          <a:prstGeom prst="rect">
            <a:avLst/>
          </a:prstGeom>
          <a:solidFill>
            <a:srgbClr val="F4C514"/>
          </a:solidFill>
          <a:ln w="0">
            <a:noFill/>
          </a:ln>
        </p:spPr>
        <p:txBody>
          <a:bodyPr/>
          <a:lstStyle/>
          <a:p>
            <a:endParaRPr lang="pl-PL"/>
          </a:p>
        </p:txBody>
      </p:sp>
      <p:pic>
        <p:nvPicPr>
          <p:cNvPr id="22" name="Obraz 21"/>
          <p:cNvPicPr>
            <a:picLocks noChangeAspect="1"/>
          </p:cNvPicPr>
          <p:nvPr/>
        </p:nvPicPr>
        <p:blipFill>
          <a:blip r:embed="rId3"/>
          <a:stretch/>
        </p:blipFill>
        <p:spPr>
          <a:xfrm>
            <a:off x="500922" y="266700"/>
            <a:ext cx="3341556" cy="6210300"/>
          </a:xfrm>
          <a:prstGeom prst="rect">
            <a:avLst/>
          </a:prstGeom>
        </p:spPr>
      </p:pic>
      <p:sp>
        <p:nvSpPr>
          <p:cNvPr id="3" name="stake-data-panel">
            <a:extLst>
              <a:ext uri="{FF2B5EF4-FFF2-40B4-BE49-F238E27FC236}">
                <a16:creationId xmlns:a16="http://schemas.microsoft.com/office/drawing/2014/main" id="{42FFBFE5-6F9E-4BA7-AD42-601ADA5975D5}"/>
              </a:ext>
            </a:extLst>
          </p:cNvPr>
          <p:cNvSpPr>
            <a:spLocks noGrp="1"/>
          </p:cNvSpPr>
          <p:nvPr/>
        </p:nvSpPr>
        <p:spPr>
          <a:xfrm>
            <a:off x="4333875" y="0"/>
            <a:ext cx="7858125" cy="6477000"/>
          </a:xfrm>
          <a:prstGeom prst="rect">
            <a:avLst/>
          </a:prstGeom>
          <a:solidFill>
            <a:srgbClr val="454545"/>
          </a:solidFill>
          <a:ln w="0">
            <a:noFill/>
          </a:ln>
        </p:spPr>
        <p:txBody>
          <a:bodyPr/>
          <a:lstStyle/>
          <a:p>
            <a:endParaRPr lang="pl-PL"/>
          </a:p>
        </p:txBody>
      </p:sp>
      <p:sp>
        <p:nvSpPr>
          <p:cNvPr id="4" name="Prostokąt 3">
            <a:extLst>
              <a:ext uri="{FF2B5EF4-FFF2-40B4-BE49-F238E27FC236}">
                <a16:creationId xmlns:a16="http://schemas.microsoft.com/office/drawing/2014/main" id="{48CE4A90-CC0C-40F4-8008-50A9FA8DA89F}"/>
              </a:ext>
            </a:extLst>
          </p:cNvPr>
          <p:cNvSpPr>
            <a:spLocks noGrp="1"/>
          </p:cNvSpPr>
          <p:nvPr/>
        </p:nvSpPr>
        <p:spPr>
          <a:xfrm>
            <a:off x="4953000" y="447675"/>
            <a:ext cx="6238875" cy="666750"/>
          </a:xfrm>
          <a:prstGeom prst="rect">
            <a:avLst/>
          </a:prstGeom>
          <a:noFill/>
          <a:ln w="0">
            <a:noFill/>
          </a:ln>
        </p:spPr>
        <p:txBody>
          <a:bodyPr anchor="t">
            <a:noAutofit/>
          </a:bodyPr>
          <a:lstStyle/>
          <a:p>
            <a:pPr algn="l">
              <a:defRPr sz="3225" b="1">
                <a:solidFill>
                  <a:srgbClr val="FFFFFF"/>
                </a:solidFill>
                <a:latin typeface="Roboto"/>
                <a:ea typeface="Roboto"/>
                <a:cs typeface="Roboto"/>
              </a:defRPr>
            </a:pPr>
            <a:r>
              <a:rPr sz="3225" b="1">
                <a:solidFill>
                  <a:srgbClr val="FFFFFF"/>
                </a:solidFill>
                <a:latin typeface="Roboto"/>
                <a:ea typeface="Roboto"/>
                <a:cs typeface="Roboto"/>
              </a:rPr>
              <a:t>Jest o co się bić</a:t>
            </a:r>
          </a:p>
        </p:txBody>
      </p:sp>
      <p:sp>
        <p:nvSpPr>
          <p:cNvPr id="5" name="stake-rule">
            <a:extLst>
              <a:ext uri="{FF2B5EF4-FFF2-40B4-BE49-F238E27FC236}">
                <a16:creationId xmlns:a16="http://schemas.microsoft.com/office/drawing/2014/main" id="{0B3F5A56-38AA-46C6-8A43-13AADC0C9A09}"/>
              </a:ext>
            </a:extLst>
          </p:cNvPr>
          <p:cNvSpPr>
            <a:spLocks noGrp="1"/>
          </p:cNvSpPr>
          <p:nvPr/>
        </p:nvSpPr>
        <p:spPr>
          <a:xfrm>
            <a:off x="4953000" y="1200150"/>
            <a:ext cx="1104900" cy="66675"/>
          </a:xfrm>
          <a:prstGeom prst="rect">
            <a:avLst/>
          </a:prstGeom>
          <a:solidFill>
            <a:srgbClr val="F4C514"/>
          </a:solidFill>
          <a:ln w="0">
            <a:noFill/>
          </a:ln>
        </p:spPr>
        <p:txBody>
          <a:bodyPr/>
          <a:lstStyle/>
          <a:p>
            <a:endParaRPr lang="pl-PL"/>
          </a:p>
        </p:txBody>
      </p:sp>
      <p:sp>
        <p:nvSpPr>
          <p:cNvPr id="6" name="Prostokąt 5">
            <a:extLst>
              <a:ext uri="{FF2B5EF4-FFF2-40B4-BE49-F238E27FC236}">
                <a16:creationId xmlns:a16="http://schemas.microsoft.com/office/drawing/2014/main" id="{29908758-5099-4A79-BC2E-9DB90E1F0CA4}"/>
              </a:ext>
            </a:extLst>
          </p:cNvPr>
          <p:cNvSpPr>
            <a:spLocks noGrp="1"/>
          </p:cNvSpPr>
          <p:nvPr/>
        </p:nvSpPr>
        <p:spPr>
          <a:xfrm>
            <a:off x="4953000" y="1552575"/>
            <a:ext cx="5905500" cy="323850"/>
          </a:xfrm>
          <a:prstGeom prst="rect">
            <a:avLst/>
          </a:prstGeom>
          <a:noFill/>
          <a:ln w="0">
            <a:noFill/>
          </a:ln>
        </p:spPr>
        <p:txBody>
          <a:bodyPr anchor="t">
            <a:noAutofit/>
          </a:bodyPr>
          <a:lstStyle/>
          <a:p>
            <a:pPr algn="l">
              <a:defRPr sz="1350" b="1">
                <a:solidFill>
                  <a:srgbClr val="F4C514"/>
                </a:solidFill>
                <a:latin typeface="Roboto"/>
                <a:ea typeface="Roboto"/>
                <a:cs typeface="Roboto"/>
              </a:defRPr>
            </a:pPr>
            <a:r>
              <a:rPr sz="1350" b="1">
                <a:solidFill>
                  <a:srgbClr val="F4C514"/>
                </a:solidFill>
                <a:latin typeface="Roboto"/>
                <a:ea typeface="Roboto"/>
                <a:cs typeface="Roboto"/>
              </a:rPr>
              <a:t>PRZYKŁAD MODELOWY: MNOŻNIK 5×</a:t>
            </a:r>
          </a:p>
        </p:txBody>
      </p:sp>
      <p:sp>
        <p:nvSpPr>
          <p:cNvPr id="7" name="Prostokąt 6">
            <a:extLst>
              <a:ext uri="{FF2B5EF4-FFF2-40B4-BE49-F238E27FC236}">
                <a16:creationId xmlns:a16="http://schemas.microsoft.com/office/drawing/2014/main" id="{7AFF5F91-B9C3-4B46-BF2C-EE4F73E0A4BF}"/>
              </a:ext>
            </a:extLst>
          </p:cNvPr>
          <p:cNvSpPr>
            <a:spLocks noGrp="1"/>
          </p:cNvSpPr>
          <p:nvPr/>
        </p:nvSpPr>
        <p:spPr>
          <a:xfrm>
            <a:off x="4953000" y="2047875"/>
            <a:ext cx="4095750" cy="704850"/>
          </a:xfrm>
          <a:prstGeom prst="rect">
            <a:avLst/>
          </a:prstGeom>
          <a:noFill/>
          <a:ln w="0">
            <a:noFill/>
          </a:ln>
        </p:spPr>
        <p:txBody>
          <a:bodyPr anchor="t">
            <a:noAutofit/>
          </a:bodyPr>
          <a:lstStyle/>
          <a:p>
            <a:pPr algn="l">
              <a:defRPr sz="4275" b="1">
                <a:solidFill>
                  <a:srgbClr val="FFFFFF"/>
                </a:solidFill>
                <a:latin typeface="Roboto"/>
                <a:ea typeface="Roboto"/>
                <a:cs typeface="Roboto"/>
              </a:defRPr>
            </a:pPr>
            <a:r>
              <a:rPr sz="4275" b="1">
                <a:solidFill>
                  <a:srgbClr val="FFFFFF"/>
                </a:solidFill>
                <a:latin typeface="Roboto"/>
                <a:ea typeface="Roboto"/>
                <a:cs typeface="Roboto"/>
              </a:rPr>
              <a:t>23 462 zł</a:t>
            </a:r>
          </a:p>
        </p:txBody>
      </p:sp>
      <p:sp>
        <p:nvSpPr>
          <p:cNvPr id="8" name="Prostokąt 7">
            <a:extLst>
              <a:ext uri="{FF2B5EF4-FFF2-40B4-BE49-F238E27FC236}">
                <a16:creationId xmlns:a16="http://schemas.microsoft.com/office/drawing/2014/main" id="{01F8F1D3-3440-4429-9736-9C3DAF378725}"/>
              </a:ext>
            </a:extLst>
          </p:cNvPr>
          <p:cNvSpPr>
            <a:spLocks noGrp="1"/>
          </p:cNvSpPr>
          <p:nvPr/>
        </p:nvSpPr>
        <p:spPr>
          <a:xfrm>
            <a:off x="9096375" y="2324100"/>
            <a:ext cx="2047875" cy="361950"/>
          </a:xfrm>
          <a:prstGeom prst="rect">
            <a:avLst/>
          </a:prstGeom>
          <a:noFill/>
          <a:ln w="0">
            <a:noFill/>
          </a:ln>
        </p:spPr>
        <p:txBody>
          <a:bodyPr anchor="t">
            <a:noAutofit/>
          </a:bodyPr>
          <a:lstStyle/>
          <a:p>
            <a:pPr algn="r">
              <a:defRPr sz="1725" b="0">
                <a:solidFill>
                  <a:srgbClr val="DDDDDD"/>
                </a:solidFill>
                <a:latin typeface="Roboto"/>
                <a:ea typeface="Roboto"/>
                <a:cs typeface="Roboto"/>
              </a:defRPr>
            </a:pPr>
            <a:r>
              <a:rPr sz="1725" b="0">
                <a:solidFill>
                  <a:srgbClr val="DDDDDD"/>
                </a:solidFill>
                <a:latin typeface="Roboto"/>
                <a:ea typeface="Roboto"/>
                <a:cs typeface="Roboto"/>
              </a:rPr>
              <a:t>miesięcznie</a:t>
            </a:r>
          </a:p>
        </p:txBody>
      </p:sp>
      <p:sp>
        <p:nvSpPr>
          <p:cNvPr id="9" name="stake-sep-1">
            <a:extLst>
              <a:ext uri="{FF2B5EF4-FFF2-40B4-BE49-F238E27FC236}">
                <a16:creationId xmlns:a16="http://schemas.microsoft.com/office/drawing/2014/main" id="{66D86068-5847-4D51-89F9-5D57324C9D6A}"/>
              </a:ext>
            </a:extLst>
          </p:cNvPr>
          <p:cNvSpPr>
            <a:spLocks noGrp="1"/>
          </p:cNvSpPr>
          <p:nvPr/>
        </p:nvSpPr>
        <p:spPr>
          <a:xfrm>
            <a:off x="4953000" y="2886075"/>
            <a:ext cx="6143625" cy="19050"/>
          </a:xfrm>
          <a:prstGeom prst="rect">
            <a:avLst/>
          </a:prstGeom>
          <a:solidFill>
            <a:srgbClr val="6B6B6B"/>
          </a:solidFill>
          <a:ln w="0">
            <a:noFill/>
          </a:ln>
        </p:spPr>
        <p:txBody>
          <a:bodyPr/>
          <a:lstStyle/>
          <a:p>
            <a:endParaRPr lang="pl-PL"/>
          </a:p>
        </p:txBody>
      </p:sp>
      <p:sp>
        <p:nvSpPr>
          <p:cNvPr id="10" name="Prostokąt 9">
            <a:extLst>
              <a:ext uri="{FF2B5EF4-FFF2-40B4-BE49-F238E27FC236}">
                <a16:creationId xmlns:a16="http://schemas.microsoft.com/office/drawing/2014/main" id="{E4F40EB9-7121-4AC3-8C9B-CE750832A2EE}"/>
              </a:ext>
            </a:extLst>
          </p:cNvPr>
          <p:cNvSpPr>
            <a:spLocks noGrp="1"/>
          </p:cNvSpPr>
          <p:nvPr/>
        </p:nvSpPr>
        <p:spPr>
          <a:xfrm>
            <a:off x="4953000" y="3114675"/>
            <a:ext cx="4095750" cy="657225"/>
          </a:xfrm>
          <a:prstGeom prst="rect">
            <a:avLst/>
          </a:prstGeom>
          <a:noFill/>
          <a:ln w="0">
            <a:noFill/>
          </a:ln>
        </p:spPr>
        <p:txBody>
          <a:bodyPr anchor="t">
            <a:noAutofit/>
          </a:bodyPr>
          <a:lstStyle/>
          <a:p>
            <a:pPr algn="l">
              <a:defRPr sz="3525" b="1">
                <a:solidFill>
                  <a:srgbClr val="F4C514"/>
                </a:solidFill>
                <a:latin typeface="Roboto"/>
                <a:ea typeface="Roboto"/>
                <a:cs typeface="Roboto"/>
              </a:defRPr>
            </a:pPr>
            <a:r>
              <a:rPr sz="3525" b="1">
                <a:solidFill>
                  <a:srgbClr val="F4C514"/>
                </a:solidFill>
                <a:latin typeface="Roboto"/>
                <a:ea typeface="Roboto"/>
                <a:cs typeface="Roboto"/>
              </a:rPr>
              <a:t>281 545 zł</a:t>
            </a:r>
          </a:p>
        </p:txBody>
      </p:sp>
      <p:sp>
        <p:nvSpPr>
          <p:cNvPr id="11" name="Prostokąt 10">
            <a:extLst>
              <a:ext uri="{FF2B5EF4-FFF2-40B4-BE49-F238E27FC236}">
                <a16:creationId xmlns:a16="http://schemas.microsoft.com/office/drawing/2014/main" id="{963B994D-8EC5-4B9D-81EE-111FA7689300}"/>
              </a:ext>
            </a:extLst>
          </p:cNvPr>
          <p:cNvSpPr>
            <a:spLocks noGrp="1"/>
          </p:cNvSpPr>
          <p:nvPr/>
        </p:nvSpPr>
        <p:spPr>
          <a:xfrm>
            <a:off x="9096375" y="3352800"/>
            <a:ext cx="2047875" cy="323850"/>
          </a:xfrm>
          <a:prstGeom prst="rect">
            <a:avLst/>
          </a:prstGeom>
          <a:noFill/>
          <a:ln w="0">
            <a:noFill/>
          </a:ln>
        </p:spPr>
        <p:txBody>
          <a:bodyPr anchor="t">
            <a:noAutofit/>
          </a:bodyPr>
          <a:lstStyle/>
          <a:p>
            <a:pPr algn="r">
              <a:defRPr sz="1650" b="0">
                <a:solidFill>
                  <a:srgbClr val="DDDDDD"/>
                </a:solidFill>
                <a:latin typeface="Roboto"/>
                <a:ea typeface="Roboto"/>
                <a:cs typeface="Roboto"/>
              </a:defRPr>
            </a:pPr>
            <a:r>
              <a:rPr sz="1650" b="0">
                <a:solidFill>
                  <a:srgbClr val="DDDDDD"/>
                </a:solidFill>
                <a:latin typeface="Roboto"/>
                <a:ea typeface="Roboto"/>
                <a:cs typeface="Roboto"/>
              </a:rPr>
              <a:t>rocznie</a:t>
            </a:r>
          </a:p>
        </p:txBody>
      </p:sp>
      <p:sp>
        <p:nvSpPr>
          <p:cNvPr id="12" name="stake-sep-2">
            <a:extLst>
              <a:ext uri="{FF2B5EF4-FFF2-40B4-BE49-F238E27FC236}">
                <a16:creationId xmlns:a16="http://schemas.microsoft.com/office/drawing/2014/main" id="{620616E3-7EA2-4652-B0C5-D0CCF97BADA5}"/>
              </a:ext>
            </a:extLst>
          </p:cNvPr>
          <p:cNvSpPr>
            <a:spLocks noGrp="1"/>
          </p:cNvSpPr>
          <p:nvPr/>
        </p:nvSpPr>
        <p:spPr>
          <a:xfrm>
            <a:off x="4953000" y="3905250"/>
            <a:ext cx="6143625" cy="19050"/>
          </a:xfrm>
          <a:prstGeom prst="rect">
            <a:avLst/>
          </a:prstGeom>
          <a:solidFill>
            <a:srgbClr val="6B6B6B"/>
          </a:solidFill>
          <a:ln w="0">
            <a:noFill/>
          </a:ln>
        </p:spPr>
        <p:txBody>
          <a:bodyPr/>
          <a:lstStyle/>
          <a:p>
            <a:endParaRPr lang="pl-PL"/>
          </a:p>
        </p:txBody>
      </p:sp>
      <p:sp>
        <p:nvSpPr>
          <p:cNvPr id="13" name="Prostokąt 12">
            <a:extLst>
              <a:ext uri="{FF2B5EF4-FFF2-40B4-BE49-F238E27FC236}">
                <a16:creationId xmlns:a16="http://schemas.microsoft.com/office/drawing/2014/main" id="{25176F26-73AF-4702-B297-89824F706CDC}"/>
              </a:ext>
            </a:extLst>
          </p:cNvPr>
          <p:cNvSpPr>
            <a:spLocks noGrp="1"/>
          </p:cNvSpPr>
          <p:nvPr/>
        </p:nvSpPr>
        <p:spPr>
          <a:xfrm>
            <a:off x="4953000" y="4152900"/>
            <a:ext cx="4857750" cy="657225"/>
          </a:xfrm>
          <a:prstGeom prst="rect">
            <a:avLst/>
          </a:prstGeom>
          <a:noFill/>
          <a:ln w="0">
            <a:noFill/>
          </a:ln>
        </p:spPr>
        <p:txBody>
          <a:bodyPr anchor="t">
            <a:noAutofit/>
          </a:bodyPr>
          <a:lstStyle/>
          <a:p>
            <a:pPr algn="l">
              <a:defRPr sz="3525" b="1">
                <a:solidFill>
                  <a:srgbClr val="FFFFFF"/>
                </a:solidFill>
                <a:latin typeface="Roboto"/>
                <a:ea typeface="Roboto"/>
                <a:cs typeface="Roboto"/>
              </a:defRPr>
            </a:pPr>
            <a:r>
              <a:rPr sz="3525" b="1">
                <a:solidFill>
                  <a:srgbClr val="FFFFFF"/>
                </a:solidFill>
                <a:latin typeface="Roboto"/>
                <a:ea typeface="Roboto"/>
                <a:cs typeface="Roboto"/>
              </a:rPr>
              <a:t>1 407 723 zł</a:t>
            </a:r>
          </a:p>
        </p:txBody>
      </p:sp>
      <p:sp>
        <p:nvSpPr>
          <p:cNvPr id="14" name="Prostokąt 13">
            <a:extLst>
              <a:ext uri="{FF2B5EF4-FFF2-40B4-BE49-F238E27FC236}">
                <a16:creationId xmlns:a16="http://schemas.microsoft.com/office/drawing/2014/main" id="{22D2BD12-3B70-48FE-B285-4DC5AA2DE54D}"/>
              </a:ext>
            </a:extLst>
          </p:cNvPr>
          <p:cNvSpPr>
            <a:spLocks noGrp="1"/>
          </p:cNvSpPr>
          <p:nvPr/>
        </p:nvSpPr>
        <p:spPr>
          <a:xfrm>
            <a:off x="9239250" y="4400550"/>
            <a:ext cx="1905000" cy="323850"/>
          </a:xfrm>
          <a:prstGeom prst="rect">
            <a:avLst/>
          </a:prstGeom>
          <a:noFill/>
          <a:ln w="0">
            <a:noFill/>
          </a:ln>
        </p:spPr>
        <p:txBody>
          <a:bodyPr anchor="t">
            <a:noAutofit/>
          </a:bodyPr>
          <a:lstStyle/>
          <a:p>
            <a:pPr algn="r">
              <a:defRPr sz="1650" b="0">
                <a:solidFill>
                  <a:srgbClr val="DDDDDD"/>
                </a:solidFill>
                <a:latin typeface="Roboto"/>
                <a:ea typeface="Roboto"/>
                <a:cs typeface="Roboto"/>
              </a:defRPr>
            </a:pPr>
            <a:r>
              <a:rPr sz="1650" b="0">
                <a:solidFill>
                  <a:srgbClr val="DDDDDD"/>
                </a:solidFill>
                <a:latin typeface="Roboto"/>
                <a:ea typeface="Roboto"/>
                <a:cs typeface="Roboto"/>
              </a:rPr>
              <a:t>w pięć lat</a:t>
            </a:r>
          </a:p>
        </p:txBody>
      </p:sp>
      <p:sp>
        <p:nvSpPr>
          <p:cNvPr id="15" name="Prostokąt 14">
            <a:extLst>
              <a:ext uri="{FF2B5EF4-FFF2-40B4-BE49-F238E27FC236}">
                <a16:creationId xmlns:a16="http://schemas.microsoft.com/office/drawing/2014/main" id="{3937309E-8F35-4320-B0A6-72F381D2F8D8}"/>
              </a:ext>
            </a:extLst>
          </p:cNvPr>
          <p:cNvSpPr>
            <a:spLocks noGrp="1"/>
          </p:cNvSpPr>
          <p:nvPr/>
        </p:nvSpPr>
        <p:spPr>
          <a:xfrm>
            <a:off x="4953000" y="5219700"/>
            <a:ext cx="6096000" cy="571500"/>
          </a:xfrm>
          <a:prstGeom prst="rect">
            <a:avLst/>
          </a:prstGeom>
          <a:noFill/>
          <a:ln w="0">
            <a:noFill/>
          </a:ln>
        </p:spPr>
        <p:txBody>
          <a:bodyPr anchor="t">
            <a:noAutofit/>
          </a:bodyPr>
          <a:lstStyle/>
          <a:p>
            <a:pPr algn="l">
              <a:defRPr sz="1275" b="0">
                <a:solidFill>
                  <a:srgbClr val="D8D8D8"/>
                </a:solidFill>
                <a:latin typeface="Roboto"/>
                <a:ea typeface="Roboto"/>
                <a:cs typeface="Roboto"/>
              </a:defRPr>
            </a:pPr>
            <a:r>
              <a:rPr sz="1275" b="0">
                <a:solidFill>
                  <a:srgbClr val="D8D8D8"/>
                </a:solidFill>
                <a:latin typeface="Roboto"/>
                <a:ea typeface="Roboto"/>
                <a:cs typeface="Roboto"/>
              </a:rPr>
              <a:t>Różnica między podstawą 4 535,89 zł a miernikiem GUS 9 228,30 zł. Bez części zmiennej i odsetek.</a:t>
            </a:r>
          </a:p>
        </p:txBody>
      </p:sp>
      <p:sp>
        <p:nvSpPr>
          <p:cNvPr id="16" name="footer-band">
            <a:extLst>
              <a:ext uri="{FF2B5EF4-FFF2-40B4-BE49-F238E27FC236}">
                <a16:creationId xmlns:a16="http://schemas.microsoft.com/office/drawing/2014/main" id="{3059FA9D-3EC8-43CD-8B40-00A0F995894E}"/>
              </a:ext>
            </a:extLst>
          </p:cNvPr>
          <p:cNvSpPr>
            <a:spLocks noGrp="1"/>
          </p:cNvSpPr>
          <p:nvPr/>
        </p:nvSpPr>
        <p:spPr>
          <a:xfrm>
            <a:off x="0" y="6477000"/>
            <a:ext cx="12192000" cy="381000"/>
          </a:xfrm>
          <a:prstGeom prst="rect">
            <a:avLst/>
          </a:prstGeom>
          <a:solidFill>
            <a:srgbClr val="171717"/>
          </a:solidFill>
          <a:ln w="0">
            <a:noFill/>
          </a:ln>
        </p:spPr>
        <p:txBody>
          <a:bodyPr/>
          <a:lstStyle/>
          <a:p>
            <a:endParaRPr lang="pl-PL"/>
          </a:p>
        </p:txBody>
      </p:sp>
      <p:sp>
        <p:nvSpPr>
          <p:cNvPr id="17" name="Prostokąt 16">
            <a:extLst>
              <a:ext uri="{FF2B5EF4-FFF2-40B4-BE49-F238E27FC236}">
                <a16:creationId xmlns:a16="http://schemas.microsoft.com/office/drawing/2014/main" id="{E277774C-AC96-460F-8154-630077F5F5C8}"/>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E6E6E6"/>
                </a:solidFill>
                <a:latin typeface="Roboto"/>
                <a:ea typeface="Roboto"/>
                <a:cs typeface="Roboto"/>
              </a:defRPr>
            </a:pPr>
            <a:r>
              <a:rPr sz="675" b="0">
                <a:solidFill>
                  <a:srgbClr val="E6E6E6"/>
                </a:solidFill>
                <a:latin typeface="Roboto"/>
                <a:ea typeface="Roboto"/>
                <a:cs typeface="Roboto"/>
              </a:rPr>
              <a:t>www.jedrzejbujny.pl</a:t>
            </a:r>
          </a:p>
        </p:txBody>
      </p:sp>
      <p:sp>
        <p:nvSpPr>
          <p:cNvPr id="18" name="Prostokąt 17">
            <a:extLst>
              <a:ext uri="{FF2B5EF4-FFF2-40B4-BE49-F238E27FC236}">
                <a16:creationId xmlns:a16="http://schemas.microsoft.com/office/drawing/2014/main" id="{2F9777B9-88D7-4221-8B54-282FB8FC7A0F}"/>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E6E6E6"/>
                </a:solidFill>
                <a:latin typeface="Roboto"/>
                <a:ea typeface="Roboto"/>
                <a:cs typeface="Roboto"/>
              </a:defRPr>
            </a:pPr>
            <a:r>
              <a:rPr sz="675" b="0">
                <a:solidFill>
                  <a:srgbClr val="E6E6E6"/>
                </a:solidFill>
                <a:latin typeface="Roboto"/>
                <a:ea typeface="Roboto"/>
                <a:cs typeface="Roboto"/>
              </a:rPr>
              <a:t>BUJNY</a:t>
            </a:r>
          </a:p>
        </p:txBody>
      </p:sp>
      <p:sp>
        <p:nvSpPr>
          <p:cNvPr id="19" name="footer-accent">
            <a:extLst>
              <a:ext uri="{FF2B5EF4-FFF2-40B4-BE49-F238E27FC236}">
                <a16:creationId xmlns:a16="http://schemas.microsoft.com/office/drawing/2014/main" id="{D3A335CF-924E-4325-B3FE-A67755F8E820}"/>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20" name="Prostokąt 19">
            <a:extLst>
              <a:ext uri="{FF2B5EF4-FFF2-40B4-BE49-F238E27FC236}">
                <a16:creationId xmlns:a16="http://schemas.microsoft.com/office/drawing/2014/main" id="{A4C24192-4B89-44B3-8C50-64C4CF6861D3}"/>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E6E6E6"/>
                </a:solidFill>
                <a:latin typeface="Roboto"/>
                <a:ea typeface="Roboto"/>
                <a:cs typeface="Roboto"/>
              </a:defRPr>
            </a:pPr>
            <a:r>
              <a:rPr sz="675" b="0">
                <a:solidFill>
                  <a:srgbClr val="E6E6E6"/>
                </a:solidFill>
                <a:latin typeface="Roboto"/>
                <a:ea typeface="Roboto"/>
                <a:cs typeface="Roboto"/>
              </a:rPr>
              <a:t>27</a:t>
            </a:r>
          </a:p>
        </p:txBody>
      </p:sp>
    </p:spTree>
    <p:extLst>
      <p:ext uri="{BB962C8B-B14F-4D97-AF65-F5344CB8AC3E}">
        <p14:creationId xmlns:p14="http://schemas.microsoft.com/office/powerpoint/2010/main" val="1209607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rostokąt 14">
            <a:extLst>
              <a:ext uri="{FF2B5EF4-FFF2-40B4-BE49-F238E27FC236}">
                <a16:creationId xmlns:a16="http://schemas.microsoft.com/office/drawing/2014/main" id="{87F69D1C-9F5B-4B0E-86A7-0C68E018E255}"/>
              </a:ext>
            </a:extLst>
          </p:cNvPr>
          <p:cNvSpPr>
            <a:spLocks noGrp="1"/>
          </p:cNvSpPr>
          <p:nvPr/>
        </p:nvSpPr>
        <p:spPr>
          <a:xfrm>
            <a:off x="590550" y="400050"/>
            <a:ext cx="10287000" cy="685800"/>
          </a:xfrm>
          <a:prstGeom prst="rect">
            <a:avLst/>
          </a:prstGeom>
          <a:noFill/>
          <a:ln w="0">
            <a:noFill/>
          </a:ln>
        </p:spPr>
        <p:txBody>
          <a:bodyPr anchor="t">
            <a:noAutofit/>
          </a:bodyPr>
          <a:lstStyle/>
          <a:p>
            <a:pPr algn="l">
              <a:defRPr sz="2925" b="1">
                <a:solidFill>
                  <a:srgbClr val="171717"/>
                </a:solidFill>
                <a:latin typeface="Roboto"/>
                <a:ea typeface="Roboto"/>
                <a:cs typeface="Roboto"/>
              </a:defRPr>
            </a:pPr>
            <a:r>
              <a:rPr sz="2925" b="1">
                <a:solidFill>
                  <a:srgbClr val="171717"/>
                </a:solidFill>
                <a:latin typeface="Roboto"/>
                <a:ea typeface="Roboto"/>
                <a:cs typeface="Roboto"/>
              </a:rPr>
              <a:t>Roczna stawka sporu</a:t>
            </a:r>
          </a:p>
        </p:txBody>
      </p:sp>
      <p:sp>
        <p:nvSpPr>
          <p:cNvPr id="2" name="title-rule">
            <a:extLst>
              <a:ext uri="{FF2B5EF4-FFF2-40B4-BE49-F238E27FC236}">
                <a16:creationId xmlns:a16="http://schemas.microsoft.com/office/drawing/2014/main" id="{9FCA6DC5-FF94-4771-937E-9CE5DD14EAD6}"/>
              </a:ext>
            </a:extLst>
          </p:cNvPr>
          <p:cNvSpPr>
            <a:spLocks noGrp="1"/>
          </p:cNvSpPr>
          <p:nvPr/>
        </p:nvSpPr>
        <p:spPr>
          <a:xfrm>
            <a:off x="590550" y="1104900"/>
            <a:ext cx="1104900" cy="66675"/>
          </a:xfrm>
          <a:prstGeom prst="rect">
            <a:avLst/>
          </a:prstGeom>
          <a:solidFill>
            <a:srgbClr val="F4C514"/>
          </a:solidFill>
          <a:ln w="0">
            <a:noFill/>
          </a:ln>
        </p:spPr>
        <p:txBody>
          <a:bodyPr/>
          <a:lstStyle/>
          <a:p>
            <a:endParaRPr lang="pl-PL"/>
          </a:p>
        </p:txBody>
      </p:sp>
      <p:sp>
        <p:nvSpPr>
          <p:cNvPr id="3" name="footer-band">
            <a:extLst>
              <a:ext uri="{FF2B5EF4-FFF2-40B4-BE49-F238E27FC236}">
                <a16:creationId xmlns:a16="http://schemas.microsoft.com/office/drawing/2014/main" id="{FE2D673C-61F6-4B5E-9D85-050207079E1D}"/>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4" name="Prostokąt 3">
            <a:extLst>
              <a:ext uri="{FF2B5EF4-FFF2-40B4-BE49-F238E27FC236}">
                <a16:creationId xmlns:a16="http://schemas.microsoft.com/office/drawing/2014/main" id="{EA076DB3-2D38-42F9-B517-753D4A82EC35}"/>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5" name="Prostokąt 4">
            <a:extLst>
              <a:ext uri="{FF2B5EF4-FFF2-40B4-BE49-F238E27FC236}">
                <a16:creationId xmlns:a16="http://schemas.microsoft.com/office/drawing/2014/main" id="{6D7F5062-FC1F-4212-A25D-00494D063556}"/>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6" name="footer-accent">
            <a:extLst>
              <a:ext uri="{FF2B5EF4-FFF2-40B4-BE49-F238E27FC236}">
                <a16:creationId xmlns:a16="http://schemas.microsoft.com/office/drawing/2014/main" id="{53A685BA-5E64-44B7-815A-A75E8E8ED356}"/>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7" name="Prostokąt 6">
            <a:extLst>
              <a:ext uri="{FF2B5EF4-FFF2-40B4-BE49-F238E27FC236}">
                <a16:creationId xmlns:a16="http://schemas.microsoft.com/office/drawing/2014/main" id="{5FDC5556-318D-4DC5-A167-F2AC1B4400ED}"/>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28</a:t>
            </a:r>
          </a:p>
        </p:txBody>
      </p:sp>
      <p:graphicFrame>
        <p:nvGraphicFramePr>
          <p:cNvPr id="22" name="Chart"/>
          <p:cNvGraphicFramePr/>
          <p:nvPr/>
        </p:nvGraphicFramePr>
        <p:xfrm>
          <a:off x="685800" y="1571625"/>
          <a:ext cx="7810500" cy="4000500"/>
        </p:xfrm>
        <a:graphic>
          <a:graphicData uri="http://schemas.openxmlformats.org/drawingml/2006/chart">
            <c:chart xmlns:c="http://schemas.openxmlformats.org/drawingml/2006/chart" xmlns:r="http://schemas.openxmlformats.org/officeDocument/2006/relationships" r:id="rId3"/>
          </a:graphicData>
        </a:graphic>
      </p:graphicFrame>
      <p:sp>
        <p:nvSpPr>
          <p:cNvPr id="9" name="Prostokąt 8">
            <a:extLst>
              <a:ext uri="{FF2B5EF4-FFF2-40B4-BE49-F238E27FC236}">
                <a16:creationId xmlns:a16="http://schemas.microsoft.com/office/drawing/2014/main" id="{D34343D9-34BE-4714-97E1-DAD36377A775}"/>
              </a:ext>
            </a:extLst>
          </p:cNvPr>
          <p:cNvSpPr>
            <a:spLocks noGrp="1"/>
          </p:cNvSpPr>
          <p:nvPr/>
        </p:nvSpPr>
        <p:spPr>
          <a:xfrm>
            <a:off x="9096375" y="1752600"/>
            <a:ext cx="1762125" cy="666750"/>
          </a:xfrm>
          <a:prstGeom prst="rect">
            <a:avLst/>
          </a:prstGeom>
          <a:noFill/>
          <a:ln w="0">
            <a:noFill/>
          </a:ln>
        </p:spPr>
        <p:txBody>
          <a:bodyPr anchor="t">
            <a:noAutofit/>
          </a:bodyPr>
          <a:lstStyle/>
          <a:p>
            <a:pPr algn="ctr">
              <a:defRPr sz="4350" b="1">
                <a:solidFill>
                  <a:srgbClr val="F4C514"/>
                </a:solidFill>
                <a:latin typeface="Roboto"/>
                <a:ea typeface="Roboto"/>
                <a:cs typeface="Roboto"/>
              </a:defRPr>
            </a:pPr>
            <a:r>
              <a:rPr sz="4350" b="1">
                <a:solidFill>
                  <a:srgbClr val="F4C514"/>
                </a:solidFill>
                <a:latin typeface="Roboto"/>
                <a:ea typeface="Roboto"/>
                <a:cs typeface="Roboto"/>
              </a:rPr>
              <a:t>5×</a:t>
            </a:r>
          </a:p>
        </p:txBody>
      </p:sp>
      <p:sp>
        <p:nvSpPr>
          <p:cNvPr id="10" name="Prostokąt 9">
            <a:extLst>
              <a:ext uri="{FF2B5EF4-FFF2-40B4-BE49-F238E27FC236}">
                <a16:creationId xmlns:a16="http://schemas.microsoft.com/office/drawing/2014/main" id="{140E08C7-4601-4506-B030-C962D381D561}"/>
              </a:ext>
            </a:extLst>
          </p:cNvPr>
          <p:cNvSpPr>
            <a:spLocks noGrp="1"/>
          </p:cNvSpPr>
          <p:nvPr/>
        </p:nvSpPr>
        <p:spPr>
          <a:xfrm>
            <a:off x="8715375" y="2590800"/>
            <a:ext cx="2571750" cy="495300"/>
          </a:xfrm>
          <a:prstGeom prst="rect">
            <a:avLst/>
          </a:prstGeom>
          <a:noFill/>
          <a:ln w="0">
            <a:noFill/>
          </a:ln>
        </p:spPr>
        <p:txBody>
          <a:bodyPr anchor="t">
            <a:noAutofit/>
          </a:bodyPr>
          <a:lstStyle/>
          <a:p>
            <a:pPr algn="ctr">
              <a:defRPr sz="2175" b="1">
                <a:solidFill>
                  <a:srgbClr val="171717"/>
                </a:solidFill>
                <a:latin typeface="Roboto"/>
                <a:ea typeface="Roboto"/>
                <a:cs typeface="Roboto"/>
              </a:defRPr>
            </a:pPr>
            <a:r>
              <a:rPr sz="2175" b="1">
                <a:solidFill>
                  <a:srgbClr val="171717"/>
                </a:solidFill>
                <a:latin typeface="Roboto"/>
                <a:ea typeface="Roboto"/>
                <a:cs typeface="Roboto"/>
              </a:rPr>
              <a:t>blisko 845 tys. zł</a:t>
            </a:r>
          </a:p>
        </p:txBody>
      </p:sp>
      <p:sp>
        <p:nvSpPr>
          <p:cNvPr id="11" name="Prostokąt 10">
            <a:extLst>
              <a:ext uri="{FF2B5EF4-FFF2-40B4-BE49-F238E27FC236}">
                <a16:creationId xmlns:a16="http://schemas.microsoft.com/office/drawing/2014/main" id="{795196FF-4470-4C00-9C0B-E59A91612EF6}"/>
              </a:ext>
            </a:extLst>
          </p:cNvPr>
          <p:cNvSpPr>
            <a:spLocks noGrp="1"/>
          </p:cNvSpPr>
          <p:nvPr/>
        </p:nvSpPr>
        <p:spPr>
          <a:xfrm>
            <a:off x="8858250" y="3105150"/>
            <a:ext cx="2286000" cy="381000"/>
          </a:xfrm>
          <a:prstGeom prst="rect">
            <a:avLst/>
          </a:prstGeom>
          <a:noFill/>
          <a:ln w="0">
            <a:noFill/>
          </a:ln>
        </p:spPr>
        <p:txBody>
          <a:bodyPr anchor="t">
            <a:noAutofit/>
          </a:bodyPr>
          <a:lstStyle/>
          <a:p>
            <a:pPr algn="ctr">
              <a:defRPr sz="1650" b="0">
                <a:solidFill>
                  <a:srgbClr val="454545"/>
                </a:solidFill>
                <a:latin typeface="Roboto"/>
                <a:ea typeface="Roboto"/>
                <a:cs typeface="Roboto"/>
              </a:defRPr>
            </a:pPr>
            <a:r>
              <a:rPr sz="1650" b="0">
                <a:solidFill>
                  <a:srgbClr val="454545"/>
                </a:solidFill>
                <a:latin typeface="Roboto"/>
                <a:ea typeface="Roboto"/>
                <a:cs typeface="Roboto"/>
              </a:rPr>
              <a:t>po trzech latach</a:t>
            </a:r>
          </a:p>
        </p:txBody>
      </p:sp>
      <p:sp>
        <p:nvSpPr>
          <p:cNvPr id="12" name="annual-callout-rule">
            <a:extLst>
              <a:ext uri="{FF2B5EF4-FFF2-40B4-BE49-F238E27FC236}">
                <a16:creationId xmlns:a16="http://schemas.microsoft.com/office/drawing/2014/main" id="{3AC1BDA8-E7E9-4A3B-BA75-72D502A43A6F}"/>
              </a:ext>
            </a:extLst>
          </p:cNvPr>
          <p:cNvSpPr>
            <a:spLocks noGrp="1"/>
          </p:cNvSpPr>
          <p:nvPr/>
        </p:nvSpPr>
        <p:spPr>
          <a:xfrm>
            <a:off x="8810625" y="3714750"/>
            <a:ext cx="2381250" cy="47625"/>
          </a:xfrm>
          <a:prstGeom prst="rect">
            <a:avLst/>
          </a:prstGeom>
          <a:solidFill>
            <a:srgbClr val="F4C514"/>
          </a:solidFill>
          <a:ln w="0">
            <a:noFill/>
          </a:ln>
        </p:spPr>
        <p:txBody>
          <a:bodyPr/>
          <a:lstStyle/>
          <a:p>
            <a:endParaRPr lang="pl-PL"/>
          </a:p>
        </p:txBody>
      </p:sp>
      <p:sp>
        <p:nvSpPr>
          <p:cNvPr id="13" name="Prostokąt 12">
            <a:extLst>
              <a:ext uri="{FF2B5EF4-FFF2-40B4-BE49-F238E27FC236}">
                <a16:creationId xmlns:a16="http://schemas.microsoft.com/office/drawing/2014/main" id="{E9C82DB0-87E6-440E-932B-DE17F7760DCF}"/>
              </a:ext>
            </a:extLst>
          </p:cNvPr>
          <p:cNvSpPr>
            <a:spLocks noGrp="1"/>
          </p:cNvSpPr>
          <p:nvPr/>
        </p:nvSpPr>
        <p:spPr>
          <a:xfrm>
            <a:off x="8667750" y="4048125"/>
            <a:ext cx="2667000" cy="1104900"/>
          </a:xfrm>
          <a:prstGeom prst="rect">
            <a:avLst/>
          </a:prstGeom>
          <a:noFill/>
          <a:ln w="0">
            <a:noFill/>
          </a:ln>
        </p:spPr>
        <p:txBody>
          <a:bodyPr anchor="t">
            <a:noAutofit/>
          </a:bodyPr>
          <a:lstStyle/>
          <a:p>
            <a:pPr algn="ctr">
              <a:defRPr sz="1800" b="1">
                <a:solidFill>
                  <a:srgbClr val="171717"/>
                </a:solidFill>
                <a:latin typeface="Roboto"/>
                <a:ea typeface="Roboto"/>
                <a:cs typeface="Roboto"/>
              </a:defRPr>
            </a:pPr>
            <a:r>
              <a:rPr sz="1800" b="1">
                <a:solidFill>
                  <a:srgbClr val="171717"/>
                </a:solidFill>
                <a:latin typeface="Roboto"/>
                <a:ea typeface="Roboto"/>
                <a:cs typeface="Roboto"/>
              </a:rPr>
              <a:t>Im wyższy mnożnik, tym bardziej mrożenie zmienia ekonomiczną wartość kontraktu menedżerskiego.</a:t>
            </a:r>
          </a:p>
        </p:txBody>
      </p:sp>
      <p:sp>
        <p:nvSpPr>
          <p:cNvPr id="14" name="Prostokąt 13">
            <a:extLst>
              <a:ext uri="{FF2B5EF4-FFF2-40B4-BE49-F238E27FC236}">
                <a16:creationId xmlns:a16="http://schemas.microsoft.com/office/drawing/2014/main" id="{E9A78343-9169-4B3A-9013-77C2B9A84D38}"/>
              </a:ext>
            </a:extLst>
          </p:cNvPr>
          <p:cNvSpPr>
            <a:spLocks noGrp="1"/>
          </p:cNvSpPr>
          <p:nvPr/>
        </p:nvSpPr>
        <p:spPr>
          <a:xfrm>
            <a:off x="904875" y="5810250"/>
            <a:ext cx="7334250" cy="266700"/>
          </a:xfrm>
          <a:prstGeom prst="rect">
            <a:avLst/>
          </a:prstGeom>
          <a:noFill/>
          <a:ln w="0">
            <a:noFill/>
          </a:ln>
        </p:spPr>
        <p:txBody>
          <a:bodyPr anchor="t">
            <a:noAutofit/>
          </a:bodyPr>
          <a:lstStyle/>
          <a:p>
            <a:pPr algn="ctr">
              <a:defRPr sz="1200" b="0">
                <a:solidFill>
                  <a:srgbClr val="777777"/>
                </a:solidFill>
                <a:latin typeface="Roboto"/>
                <a:ea typeface="Roboto"/>
                <a:cs typeface="Roboto"/>
              </a:defRPr>
            </a:pPr>
            <a:r>
              <a:rPr sz="1200" b="0">
                <a:solidFill>
                  <a:srgbClr val="777777"/>
                </a:solidFill>
                <a:latin typeface="Roboto"/>
                <a:ea typeface="Roboto"/>
                <a:cs typeface="Roboto"/>
              </a:rPr>
              <a:t>Różnica roczna brutto. Bez części zmiennej i odsetek.</a:t>
            </a:r>
          </a:p>
        </p:txBody>
      </p:sp>
    </p:spTree>
    <p:extLst>
      <p:ext uri="{BB962C8B-B14F-4D97-AF65-F5344CB8AC3E}">
        <p14:creationId xmlns:p14="http://schemas.microsoft.com/office/powerpoint/2010/main" val="1830643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a:extLst>
              <a:ext uri="{FF2B5EF4-FFF2-40B4-BE49-F238E27FC236}">
                <a16:creationId xmlns:a16="http://schemas.microsoft.com/office/drawing/2014/main" id="{394FC4E0-23C3-4BA5-A5EB-97A7E0B60437}"/>
              </a:ext>
            </a:extLst>
          </p:cNvPr>
          <p:cNvSpPr>
            <a:spLocks noGrp="1"/>
          </p:cNvSpPr>
          <p:nvPr/>
        </p:nvSpPr>
        <p:spPr>
          <a:xfrm>
            <a:off x="590550" y="400050"/>
            <a:ext cx="10287000" cy="685800"/>
          </a:xfrm>
          <a:prstGeom prst="rect">
            <a:avLst/>
          </a:prstGeom>
          <a:noFill/>
          <a:ln w="0">
            <a:noFill/>
          </a:ln>
        </p:spPr>
        <p:txBody>
          <a:bodyPr anchor="t">
            <a:noAutofit/>
          </a:bodyPr>
          <a:lstStyle/>
          <a:p>
            <a:pPr algn="l">
              <a:defRPr sz="2925" b="1">
                <a:solidFill>
                  <a:srgbClr val="171717"/>
                </a:solidFill>
                <a:latin typeface="Roboto"/>
                <a:ea typeface="Roboto"/>
                <a:cs typeface="Roboto"/>
              </a:defRPr>
            </a:pPr>
            <a:r>
              <a:rPr sz="2925" b="1">
                <a:solidFill>
                  <a:srgbClr val="171717"/>
                </a:solidFill>
                <a:latin typeface="Roboto"/>
                <a:ea typeface="Roboto"/>
                <a:cs typeface="Roboto"/>
              </a:rPr>
              <a:t>NIK: ryzyko jest realne</a:t>
            </a:r>
          </a:p>
        </p:txBody>
      </p:sp>
      <p:sp>
        <p:nvSpPr>
          <p:cNvPr id="2" name="title-rule">
            <a:extLst>
              <a:ext uri="{FF2B5EF4-FFF2-40B4-BE49-F238E27FC236}">
                <a16:creationId xmlns:a16="http://schemas.microsoft.com/office/drawing/2014/main" id="{BADFE800-3BA9-484C-8938-4013AF25B6C9}"/>
              </a:ext>
            </a:extLst>
          </p:cNvPr>
          <p:cNvSpPr>
            <a:spLocks noGrp="1"/>
          </p:cNvSpPr>
          <p:nvPr/>
        </p:nvSpPr>
        <p:spPr>
          <a:xfrm>
            <a:off x="590550" y="1104900"/>
            <a:ext cx="1104900" cy="66675"/>
          </a:xfrm>
          <a:prstGeom prst="rect">
            <a:avLst/>
          </a:prstGeom>
          <a:solidFill>
            <a:srgbClr val="F4C514"/>
          </a:solidFill>
          <a:ln w="0">
            <a:noFill/>
          </a:ln>
        </p:spPr>
        <p:txBody>
          <a:bodyPr/>
          <a:lstStyle/>
          <a:p>
            <a:endParaRPr lang="pl-PL"/>
          </a:p>
        </p:txBody>
      </p:sp>
      <p:sp>
        <p:nvSpPr>
          <p:cNvPr id="3" name="footer-band">
            <a:extLst>
              <a:ext uri="{FF2B5EF4-FFF2-40B4-BE49-F238E27FC236}">
                <a16:creationId xmlns:a16="http://schemas.microsoft.com/office/drawing/2014/main" id="{711BDF9C-64C8-42CE-BFDA-CA5D876002FB}"/>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4" name="Prostokąt 3">
            <a:extLst>
              <a:ext uri="{FF2B5EF4-FFF2-40B4-BE49-F238E27FC236}">
                <a16:creationId xmlns:a16="http://schemas.microsoft.com/office/drawing/2014/main" id="{A7666DA4-1922-4876-8E39-5F49449F9308}"/>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5" name="Prostokąt 4">
            <a:extLst>
              <a:ext uri="{FF2B5EF4-FFF2-40B4-BE49-F238E27FC236}">
                <a16:creationId xmlns:a16="http://schemas.microsoft.com/office/drawing/2014/main" id="{9FD714D3-EC18-4D73-8F8E-24D09ED4D827}"/>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6" name="footer-accent">
            <a:extLst>
              <a:ext uri="{FF2B5EF4-FFF2-40B4-BE49-F238E27FC236}">
                <a16:creationId xmlns:a16="http://schemas.microsoft.com/office/drawing/2014/main" id="{4CCD7E94-25E9-4E22-94D8-E18EC263DF9A}"/>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7" name="Prostokąt 6">
            <a:extLst>
              <a:ext uri="{FF2B5EF4-FFF2-40B4-BE49-F238E27FC236}">
                <a16:creationId xmlns:a16="http://schemas.microsoft.com/office/drawing/2014/main" id="{92B83A82-D329-4D1D-9795-6FF9BAAECC3C}"/>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29</a:t>
            </a:r>
          </a:p>
        </p:txBody>
      </p:sp>
      <p:pic>
        <p:nvPicPr>
          <p:cNvPr id="28" name="Obraz 27"/>
          <p:cNvPicPr>
            <a:picLocks noChangeAspect="1"/>
          </p:cNvPicPr>
          <p:nvPr/>
        </p:nvPicPr>
        <p:blipFill>
          <a:blip r:embed="rId3"/>
          <a:stretch/>
        </p:blipFill>
        <p:spPr>
          <a:xfrm>
            <a:off x="1128159" y="1571625"/>
            <a:ext cx="1782283" cy="1285875"/>
          </a:xfrm>
          <a:prstGeom prst="rect">
            <a:avLst/>
          </a:prstGeom>
        </p:spPr>
      </p:pic>
      <p:sp>
        <p:nvSpPr>
          <p:cNvPr id="9" name="Prostokąt 8">
            <a:extLst>
              <a:ext uri="{FF2B5EF4-FFF2-40B4-BE49-F238E27FC236}">
                <a16:creationId xmlns:a16="http://schemas.microsoft.com/office/drawing/2014/main" id="{2D400ADE-8270-46FF-9E0C-3B5971E343EF}"/>
              </a:ext>
            </a:extLst>
          </p:cNvPr>
          <p:cNvSpPr>
            <a:spLocks noGrp="1"/>
          </p:cNvSpPr>
          <p:nvPr/>
        </p:nvSpPr>
        <p:spPr>
          <a:xfrm>
            <a:off x="695325" y="3114675"/>
            <a:ext cx="2857500" cy="723900"/>
          </a:xfrm>
          <a:prstGeom prst="rect">
            <a:avLst/>
          </a:prstGeom>
          <a:noFill/>
          <a:ln w="0">
            <a:noFill/>
          </a:ln>
        </p:spPr>
        <p:txBody>
          <a:bodyPr anchor="t">
            <a:noAutofit/>
          </a:bodyPr>
          <a:lstStyle/>
          <a:p>
            <a:pPr algn="l">
              <a:defRPr sz="4350" b="1">
                <a:solidFill>
                  <a:srgbClr val="F4C514"/>
                </a:solidFill>
                <a:latin typeface="Roboto"/>
                <a:ea typeface="Roboto"/>
                <a:cs typeface="Roboto"/>
              </a:defRPr>
            </a:pPr>
            <a:r>
              <a:rPr sz="4350" b="1">
                <a:solidFill>
                  <a:srgbClr val="F4C514"/>
                </a:solidFill>
                <a:latin typeface="Roboto"/>
                <a:ea typeface="Roboto"/>
                <a:cs typeface="Roboto"/>
              </a:rPr>
              <a:t>15 z 18</a:t>
            </a:r>
          </a:p>
        </p:txBody>
      </p:sp>
      <p:sp>
        <p:nvSpPr>
          <p:cNvPr id="10" name="Prostokąt 9">
            <a:extLst>
              <a:ext uri="{FF2B5EF4-FFF2-40B4-BE49-F238E27FC236}">
                <a16:creationId xmlns:a16="http://schemas.microsoft.com/office/drawing/2014/main" id="{E7FDCF14-4BED-4A13-8538-199BC4791E93}"/>
              </a:ext>
            </a:extLst>
          </p:cNvPr>
          <p:cNvSpPr>
            <a:spLocks noGrp="1"/>
          </p:cNvSpPr>
          <p:nvPr/>
        </p:nvSpPr>
        <p:spPr>
          <a:xfrm>
            <a:off x="714375" y="3876675"/>
            <a:ext cx="2857500" cy="904875"/>
          </a:xfrm>
          <a:prstGeom prst="rect">
            <a:avLst/>
          </a:prstGeom>
          <a:noFill/>
          <a:ln w="0">
            <a:noFill/>
          </a:ln>
        </p:spPr>
        <p:txBody>
          <a:bodyPr anchor="t">
            <a:noAutofit/>
          </a:bodyPr>
          <a:lstStyle/>
          <a:p>
            <a:pPr algn="l">
              <a:defRPr sz="1800" b="1">
                <a:solidFill>
                  <a:srgbClr val="171717"/>
                </a:solidFill>
                <a:latin typeface="Roboto"/>
                <a:ea typeface="Roboto"/>
                <a:cs typeface="Roboto"/>
              </a:defRPr>
            </a:pPr>
            <a:r>
              <a:rPr sz="1800" b="1">
                <a:solidFill>
                  <a:srgbClr val="171717"/>
                </a:solidFill>
                <a:latin typeface="Roboto"/>
                <a:ea typeface="Roboto"/>
                <a:cs typeface="Roboto"/>
              </a:rPr>
              <a:t>spółek z nienależnymi wypłatami według ustaleń NIK</a:t>
            </a:r>
          </a:p>
        </p:txBody>
      </p:sp>
      <p:sp>
        <p:nvSpPr>
          <p:cNvPr id="11" name="nik-vertical-sep">
            <a:extLst>
              <a:ext uri="{FF2B5EF4-FFF2-40B4-BE49-F238E27FC236}">
                <a16:creationId xmlns:a16="http://schemas.microsoft.com/office/drawing/2014/main" id="{919A195B-E56E-4DDF-BC2F-8CD681286C25}"/>
              </a:ext>
            </a:extLst>
          </p:cNvPr>
          <p:cNvSpPr>
            <a:spLocks noGrp="1"/>
          </p:cNvSpPr>
          <p:nvPr/>
        </p:nvSpPr>
        <p:spPr>
          <a:xfrm>
            <a:off x="4000500" y="1571625"/>
            <a:ext cx="19050" cy="3714750"/>
          </a:xfrm>
          <a:prstGeom prst="rect">
            <a:avLst/>
          </a:prstGeom>
          <a:solidFill>
            <a:srgbClr val="EFEFEF"/>
          </a:solidFill>
          <a:ln w="0">
            <a:noFill/>
          </a:ln>
        </p:spPr>
        <p:txBody>
          <a:bodyPr/>
          <a:lstStyle/>
          <a:p>
            <a:endParaRPr lang="pl-PL"/>
          </a:p>
        </p:txBody>
      </p:sp>
      <p:sp>
        <p:nvSpPr>
          <p:cNvPr id="12" name="Prostokąt 11">
            <a:extLst>
              <a:ext uri="{FF2B5EF4-FFF2-40B4-BE49-F238E27FC236}">
                <a16:creationId xmlns:a16="http://schemas.microsoft.com/office/drawing/2014/main" id="{3D5A7759-9A0D-4021-AE9E-E854B3DDBEE6}"/>
              </a:ext>
            </a:extLst>
          </p:cNvPr>
          <p:cNvSpPr>
            <a:spLocks noGrp="1"/>
          </p:cNvSpPr>
          <p:nvPr/>
        </p:nvSpPr>
        <p:spPr>
          <a:xfrm>
            <a:off x="4476750" y="1666875"/>
            <a:ext cx="3048000" cy="628650"/>
          </a:xfrm>
          <a:prstGeom prst="rect">
            <a:avLst/>
          </a:prstGeom>
          <a:noFill/>
          <a:ln w="0">
            <a:noFill/>
          </a:ln>
        </p:spPr>
        <p:txBody>
          <a:bodyPr anchor="t">
            <a:noAutofit/>
          </a:bodyPr>
          <a:lstStyle/>
          <a:p>
            <a:pPr algn="l">
              <a:defRPr sz="3300" b="1">
                <a:solidFill>
                  <a:srgbClr val="171717"/>
                </a:solidFill>
                <a:latin typeface="Roboto"/>
                <a:ea typeface="Roboto"/>
                <a:cs typeface="Roboto"/>
              </a:defRPr>
            </a:pPr>
            <a:r>
              <a:rPr sz="3300" b="1">
                <a:solidFill>
                  <a:srgbClr val="171717"/>
                </a:solidFill>
                <a:latin typeface="Roboto"/>
                <a:ea typeface="Roboto"/>
                <a:cs typeface="Roboto"/>
              </a:rPr>
              <a:t>2,9 mln zł</a:t>
            </a:r>
          </a:p>
        </p:txBody>
      </p:sp>
      <p:sp>
        <p:nvSpPr>
          <p:cNvPr id="13" name="Prostokąt 12">
            <a:extLst>
              <a:ext uri="{FF2B5EF4-FFF2-40B4-BE49-F238E27FC236}">
                <a16:creationId xmlns:a16="http://schemas.microsoft.com/office/drawing/2014/main" id="{A2DF0B8E-34E1-413C-8AF3-5B6937B4EC94}"/>
              </a:ext>
            </a:extLst>
          </p:cNvPr>
          <p:cNvSpPr>
            <a:spLocks noGrp="1"/>
          </p:cNvSpPr>
          <p:nvPr/>
        </p:nvSpPr>
        <p:spPr>
          <a:xfrm>
            <a:off x="4476750" y="2276475"/>
            <a:ext cx="3143250" cy="361950"/>
          </a:xfrm>
          <a:prstGeom prst="rect">
            <a:avLst/>
          </a:prstGeom>
          <a:noFill/>
          <a:ln w="0">
            <a:noFill/>
          </a:ln>
        </p:spPr>
        <p:txBody>
          <a:bodyPr anchor="t">
            <a:noAutofit/>
          </a:bodyPr>
          <a:lstStyle/>
          <a:p>
            <a:pPr algn="l">
              <a:defRPr sz="1500" b="0">
                <a:solidFill>
                  <a:srgbClr val="454545"/>
                </a:solidFill>
                <a:latin typeface="Roboto"/>
                <a:ea typeface="Roboto"/>
                <a:cs typeface="Roboto"/>
              </a:defRPr>
            </a:pPr>
            <a:r>
              <a:rPr sz="1500" b="0">
                <a:solidFill>
                  <a:srgbClr val="454545"/>
                </a:solidFill>
                <a:latin typeface="Roboto"/>
                <a:ea typeface="Roboto"/>
                <a:cs typeface="Roboto"/>
              </a:rPr>
              <a:t>nienależnych wynagrodzeń</a:t>
            </a:r>
          </a:p>
        </p:txBody>
      </p:sp>
      <p:sp>
        <p:nvSpPr>
          <p:cNvPr id="14" name="Prostokąt 13">
            <a:extLst>
              <a:ext uri="{FF2B5EF4-FFF2-40B4-BE49-F238E27FC236}">
                <a16:creationId xmlns:a16="http://schemas.microsoft.com/office/drawing/2014/main" id="{355E96FA-5B88-4351-B159-12D3CA5A1C0D}"/>
              </a:ext>
            </a:extLst>
          </p:cNvPr>
          <p:cNvSpPr>
            <a:spLocks noGrp="1"/>
          </p:cNvSpPr>
          <p:nvPr/>
        </p:nvSpPr>
        <p:spPr>
          <a:xfrm>
            <a:off x="8096250" y="1666875"/>
            <a:ext cx="3048000" cy="628650"/>
          </a:xfrm>
          <a:prstGeom prst="rect">
            <a:avLst/>
          </a:prstGeom>
          <a:noFill/>
          <a:ln w="0">
            <a:noFill/>
          </a:ln>
        </p:spPr>
        <p:txBody>
          <a:bodyPr anchor="t">
            <a:noAutofit/>
          </a:bodyPr>
          <a:lstStyle/>
          <a:p>
            <a:pPr algn="l">
              <a:defRPr sz="3300" b="1">
                <a:solidFill>
                  <a:srgbClr val="171717"/>
                </a:solidFill>
                <a:latin typeface="Roboto"/>
                <a:ea typeface="Roboto"/>
                <a:cs typeface="Roboto"/>
              </a:defRPr>
            </a:pPr>
            <a:r>
              <a:rPr sz="3300" b="1">
                <a:solidFill>
                  <a:srgbClr val="171717"/>
                </a:solidFill>
                <a:latin typeface="Roboto"/>
                <a:ea typeface="Roboto"/>
                <a:cs typeface="Roboto"/>
              </a:rPr>
              <a:t>1,3 mln zł</a:t>
            </a:r>
          </a:p>
        </p:txBody>
      </p:sp>
      <p:sp>
        <p:nvSpPr>
          <p:cNvPr id="15" name="Prostokąt 14">
            <a:extLst>
              <a:ext uri="{FF2B5EF4-FFF2-40B4-BE49-F238E27FC236}">
                <a16:creationId xmlns:a16="http://schemas.microsoft.com/office/drawing/2014/main" id="{83DCFB11-C8A5-4A7A-8693-B9307B01E153}"/>
              </a:ext>
            </a:extLst>
          </p:cNvPr>
          <p:cNvSpPr>
            <a:spLocks noGrp="1"/>
          </p:cNvSpPr>
          <p:nvPr/>
        </p:nvSpPr>
        <p:spPr>
          <a:xfrm>
            <a:off x="8096250" y="2276475"/>
            <a:ext cx="3238500" cy="571500"/>
          </a:xfrm>
          <a:prstGeom prst="rect">
            <a:avLst/>
          </a:prstGeom>
          <a:noFill/>
          <a:ln w="0">
            <a:noFill/>
          </a:ln>
        </p:spPr>
        <p:txBody>
          <a:bodyPr anchor="t">
            <a:noAutofit/>
          </a:bodyPr>
          <a:lstStyle/>
          <a:p>
            <a:pPr algn="l">
              <a:defRPr sz="1500" b="0">
                <a:solidFill>
                  <a:srgbClr val="454545"/>
                </a:solidFill>
                <a:latin typeface="Roboto"/>
                <a:ea typeface="Roboto"/>
                <a:cs typeface="Roboto"/>
              </a:defRPr>
            </a:pPr>
            <a:r>
              <a:rPr sz="1500" b="0">
                <a:solidFill>
                  <a:srgbClr val="454545"/>
                </a:solidFill>
                <a:latin typeface="Roboto"/>
                <a:ea typeface="Roboto"/>
                <a:cs typeface="Roboto"/>
              </a:rPr>
              <a:t>nieprawidłowych świadczeń dodatkowych</a:t>
            </a:r>
          </a:p>
        </p:txBody>
      </p:sp>
      <p:sp>
        <p:nvSpPr>
          <p:cNvPr id="16" name="Prostokąt 15">
            <a:extLst>
              <a:ext uri="{FF2B5EF4-FFF2-40B4-BE49-F238E27FC236}">
                <a16:creationId xmlns:a16="http://schemas.microsoft.com/office/drawing/2014/main" id="{4E3062D8-8A6A-4BC2-9717-063D4894C0AD}"/>
              </a:ext>
            </a:extLst>
          </p:cNvPr>
          <p:cNvSpPr>
            <a:spLocks noGrp="1"/>
          </p:cNvSpPr>
          <p:nvPr/>
        </p:nvSpPr>
        <p:spPr>
          <a:xfrm>
            <a:off x="4476750" y="3143250"/>
            <a:ext cx="1238250" cy="685800"/>
          </a:xfrm>
          <a:prstGeom prst="rect">
            <a:avLst/>
          </a:prstGeom>
          <a:noFill/>
          <a:ln w="0">
            <a:noFill/>
          </a:ln>
        </p:spPr>
        <p:txBody>
          <a:bodyPr anchor="t">
            <a:noAutofit/>
          </a:bodyPr>
          <a:lstStyle/>
          <a:p>
            <a:pPr algn="l">
              <a:defRPr sz="4200" b="1">
                <a:solidFill>
                  <a:srgbClr val="F4C514"/>
                </a:solidFill>
                <a:latin typeface="Roboto"/>
                <a:ea typeface="Roboto"/>
                <a:cs typeface="Roboto"/>
              </a:defRPr>
            </a:pPr>
            <a:r>
              <a:rPr sz="4200" b="1">
                <a:solidFill>
                  <a:srgbClr val="F4C514"/>
                </a:solidFill>
                <a:latin typeface="Roboto"/>
                <a:ea typeface="Roboto"/>
                <a:cs typeface="Roboto"/>
              </a:rPr>
              <a:t>3</a:t>
            </a:r>
          </a:p>
        </p:txBody>
      </p:sp>
      <p:sp>
        <p:nvSpPr>
          <p:cNvPr id="17" name="Prostokąt 16">
            <a:extLst>
              <a:ext uri="{FF2B5EF4-FFF2-40B4-BE49-F238E27FC236}">
                <a16:creationId xmlns:a16="http://schemas.microsoft.com/office/drawing/2014/main" id="{C179E994-CDF7-4DDE-9FCB-246633B70DA6}"/>
              </a:ext>
            </a:extLst>
          </p:cNvPr>
          <p:cNvSpPr>
            <a:spLocks noGrp="1"/>
          </p:cNvSpPr>
          <p:nvPr/>
        </p:nvSpPr>
        <p:spPr>
          <a:xfrm>
            <a:off x="5476875" y="3333750"/>
            <a:ext cx="3000375" cy="476250"/>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powiadomienia do prokuratury</a:t>
            </a:r>
          </a:p>
        </p:txBody>
      </p:sp>
      <p:sp>
        <p:nvSpPr>
          <p:cNvPr id="18" name="nik-warning-rule">
            <a:extLst>
              <a:ext uri="{FF2B5EF4-FFF2-40B4-BE49-F238E27FC236}">
                <a16:creationId xmlns:a16="http://schemas.microsoft.com/office/drawing/2014/main" id="{432D38AE-C0B6-4CA2-B95B-2F42E0166F86}"/>
              </a:ext>
            </a:extLst>
          </p:cNvPr>
          <p:cNvSpPr>
            <a:spLocks noGrp="1"/>
          </p:cNvSpPr>
          <p:nvPr/>
        </p:nvSpPr>
        <p:spPr>
          <a:xfrm>
            <a:off x="4476750" y="4095750"/>
            <a:ext cx="6572250" cy="38100"/>
          </a:xfrm>
          <a:prstGeom prst="rect">
            <a:avLst/>
          </a:prstGeom>
          <a:solidFill>
            <a:srgbClr val="F4C514"/>
          </a:solidFill>
          <a:ln w="0">
            <a:noFill/>
          </a:ln>
        </p:spPr>
        <p:txBody>
          <a:bodyPr/>
          <a:lstStyle/>
          <a:p>
            <a:endParaRPr lang="pl-PL"/>
          </a:p>
        </p:txBody>
      </p:sp>
      <p:sp>
        <p:nvSpPr>
          <p:cNvPr id="19" name="Prostokąt 18">
            <a:extLst>
              <a:ext uri="{FF2B5EF4-FFF2-40B4-BE49-F238E27FC236}">
                <a16:creationId xmlns:a16="http://schemas.microsoft.com/office/drawing/2014/main" id="{446D828D-49E2-4210-8FE5-7B1EB9D2AD73}"/>
              </a:ext>
            </a:extLst>
          </p:cNvPr>
          <p:cNvSpPr>
            <a:spLocks noGrp="1"/>
          </p:cNvSpPr>
          <p:nvPr/>
        </p:nvSpPr>
        <p:spPr>
          <a:xfrm>
            <a:off x="4476750" y="4381500"/>
            <a:ext cx="6572250" cy="876300"/>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NIK uznała niestosowanie przepisów mrożących za nieprawidłowość. Krytycznie oceniła także próby następczego sankcjonowania wypłat.</a:t>
            </a:r>
          </a:p>
        </p:txBody>
      </p:sp>
      <p:sp>
        <p:nvSpPr>
          <p:cNvPr id="20" name="Prostokąt 19">
            <a:extLst>
              <a:ext uri="{FF2B5EF4-FFF2-40B4-BE49-F238E27FC236}">
                <a16:creationId xmlns:a16="http://schemas.microsoft.com/office/drawing/2014/main" id="{65607F12-2CF9-41C6-AF28-6F41D1621036}"/>
              </a:ext>
            </a:extLst>
          </p:cNvPr>
          <p:cNvSpPr>
            <a:spLocks noGrp="1"/>
          </p:cNvSpPr>
          <p:nvPr/>
        </p:nvSpPr>
        <p:spPr>
          <a:xfrm>
            <a:off x="1143000" y="5572125"/>
            <a:ext cx="9906000" cy="457200"/>
          </a:xfrm>
          <a:prstGeom prst="rect">
            <a:avLst/>
          </a:prstGeom>
          <a:noFill/>
          <a:ln w="0">
            <a:noFill/>
          </a:ln>
        </p:spPr>
        <p:txBody>
          <a:bodyPr anchor="t">
            <a:noAutofit/>
          </a:bodyPr>
          <a:lstStyle/>
          <a:p>
            <a:pPr algn="ctr">
              <a:defRPr sz="1875" b="1">
                <a:solidFill>
                  <a:srgbClr val="171717"/>
                </a:solidFill>
                <a:latin typeface="Roboto"/>
                <a:ea typeface="Roboto"/>
                <a:cs typeface="Roboto"/>
              </a:defRPr>
            </a:pPr>
            <a:r>
              <a:rPr sz="1875" b="1">
                <a:solidFill>
                  <a:srgbClr val="171717"/>
                </a:solidFill>
                <a:latin typeface="Roboto"/>
                <a:ea typeface="Roboto"/>
                <a:cs typeface="Roboto"/>
              </a:rPr>
              <a:t>Argument konstytucyjny wymaga przygotowanego sporu sądowego, a nie swobodnego naliczenia wypłaty.</a:t>
            </a:r>
          </a:p>
        </p:txBody>
      </p:sp>
    </p:spTree>
    <p:extLst>
      <p:ext uri="{BB962C8B-B14F-4D97-AF65-F5344CB8AC3E}">
        <p14:creationId xmlns:p14="http://schemas.microsoft.com/office/powerpoint/2010/main" val="404221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Obraz 23"/>
          <p:cNvPicPr>
            <a:picLocks noChangeAspect="1"/>
          </p:cNvPicPr>
          <p:nvPr/>
        </p:nvPicPr>
        <p:blipFill>
          <a:blip r:embed="rId3"/>
          <a:srcRect l="24833" r="24833"/>
          <a:stretch>
            <a:fillRect/>
          </a:stretch>
        </p:blipFill>
        <p:spPr>
          <a:xfrm>
            <a:off x="0" y="0"/>
            <a:ext cx="5810250" cy="6477000"/>
          </a:xfrm>
          <a:prstGeom prst="rect">
            <a:avLst/>
          </a:prstGeom>
        </p:spPr>
      </p:pic>
      <p:sp>
        <p:nvSpPr>
          <p:cNvPr id="2" name="strategy-panel">
            <a:extLst>
              <a:ext uri="{FF2B5EF4-FFF2-40B4-BE49-F238E27FC236}">
                <a16:creationId xmlns:a16="http://schemas.microsoft.com/office/drawing/2014/main" id="{D1DB10A9-E92B-472E-939B-71DD7A17B1C4}"/>
              </a:ext>
            </a:extLst>
          </p:cNvPr>
          <p:cNvSpPr>
            <a:spLocks noGrp="1"/>
          </p:cNvSpPr>
          <p:nvPr/>
        </p:nvSpPr>
        <p:spPr>
          <a:xfrm>
            <a:off x="5810250" y="0"/>
            <a:ext cx="6381750" cy="6477000"/>
          </a:xfrm>
          <a:prstGeom prst="rect">
            <a:avLst/>
          </a:prstGeom>
          <a:solidFill>
            <a:srgbClr val="FFFFFF"/>
          </a:solidFill>
          <a:ln w="0">
            <a:noFill/>
          </a:ln>
        </p:spPr>
        <p:txBody>
          <a:bodyPr/>
          <a:lstStyle/>
          <a:p>
            <a:endParaRPr lang="pl-PL"/>
          </a:p>
        </p:txBody>
      </p:sp>
      <p:sp>
        <p:nvSpPr>
          <p:cNvPr id="3" name="Prostokąt 2">
            <a:extLst>
              <a:ext uri="{FF2B5EF4-FFF2-40B4-BE49-F238E27FC236}">
                <a16:creationId xmlns:a16="http://schemas.microsoft.com/office/drawing/2014/main" id="{473ECD38-6ECA-4286-BBEB-3176373011FF}"/>
              </a:ext>
            </a:extLst>
          </p:cNvPr>
          <p:cNvSpPr>
            <a:spLocks noGrp="1"/>
          </p:cNvSpPr>
          <p:nvPr/>
        </p:nvSpPr>
        <p:spPr>
          <a:xfrm>
            <a:off x="6334125" y="438150"/>
            <a:ext cx="5191125" cy="800100"/>
          </a:xfrm>
          <a:prstGeom prst="rect">
            <a:avLst/>
          </a:prstGeom>
          <a:noFill/>
          <a:ln w="0">
            <a:noFill/>
          </a:ln>
        </p:spPr>
        <p:txBody>
          <a:bodyPr anchor="t">
            <a:noAutofit/>
          </a:bodyPr>
          <a:lstStyle/>
          <a:p>
            <a:pPr algn="l">
              <a:defRPr sz="2700" b="1">
                <a:solidFill>
                  <a:srgbClr val="171717"/>
                </a:solidFill>
                <a:latin typeface="Roboto"/>
                <a:ea typeface="Roboto"/>
                <a:cs typeface="Roboto"/>
              </a:defRPr>
            </a:pPr>
            <a:r>
              <a:rPr sz="2700" b="1">
                <a:solidFill>
                  <a:srgbClr val="171717"/>
                </a:solidFill>
                <a:latin typeface="Roboto"/>
                <a:ea typeface="Roboto"/>
                <a:cs typeface="Roboto"/>
              </a:rPr>
              <a:t>Strategia sporu kontrolowanego</a:t>
            </a:r>
          </a:p>
        </p:txBody>
      </p:sp>
      <p:sp>
        <p:nvSpPr>
          <p:cNvPr id="4" name="strategy-rule">
            <a:extLst>
              <a:ext uri="{FF2B5EF4-FFF2-40B4-BE49-F238E27FC236}">
                <a16:creationId xmlns:a16="http://schemas.microsoft.com/office/drawing/2014/main" id="{D12BAB65-8573-4639-8EB8-48A6D624E456}"/>
              </a:ext>
            </a:extLst>
          </p:cNvPr>
          <p:cNvSpPr>
            <a:spLocks noGrp="1"/>
          </p:cNvSpPr>
          <p:nvPr/>
        </p:nvSpPr>
        <p:spPr>
          <a:xfrm>
            <a:off x="6334125" y="1295400"/>
            <a:ext cx="1104900" cy="66675"/>
          </a:xfrm>
          <a:prstGeom prst="rect">
            <a:avLst/>
          </a:prstGeom>
          <a:solidFill>
            <a:srgbClr val="F4C514"/>
          </a:solidFill>
          <a:ln w="0">
            <a:noFill/>
          </a:ln>
        </p:spPr>
        <p:txBody>
          <a:bodyPr/>
          <a:lstStyle/>
          <a:p>
            <a:endParaRPr lang="pl-PL"/>
          </a:p>
        </p:txBody>
      </p:sp>
      <p:sp>
        <p:nvSpPr>
          <p:cNvPr id="5" name="Prostokąt 4">
            <a:extLst>
              <a:ext uri="{FF2B5EF4-FFF2-40B4-BE49-F238E27FC236}">
                <a16:creationId xmlns:a16="http://schemas.microsoft.com/office/drawing/2014/main" id="{374AB6FD-20D6-44CF-AD49-105DF5DCF688}"/>
              </a:ext>
            </a:extLst>
          </p:cNvPr>
          <p:cNvSpPr>
            <a:spLocks noGrp="1"/>
          </p:cNvSpPr>
          <p:nvPr/>
        </p:nvSpPr>
        <p:spPr>
          <a:xfrm>
            <a:off x="6334125" y="1695450"/>
            <a:ext cx="609600" cy="381000"/>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01</a:t>
            </a:r>
          </a:p>
        </p:txBody>
      </p:sp>
      <p:sp>
        <p:nvSpPr>
          <p:cNvPr id="6" name="Prostokąt 5">
            <a:extLst>
              <a:ext uri="{FF2B5EF4-FFF2-40B4-BE49-F238E27FC236}">
                <a16:creationId xmlns:a16="http://schemas.microsoft.com/office/drawing/2014/main" id="{12341587-97B8-42AC-8F5D-CF5954CF39C9}"/>
              </a:ext>
            </a:extLst>
          </p:cNvPr>
          <p:cNvSpPr>
            <a:spLocks noGrp="1"/>
          </p:cNvSpPr>
          <p:nvPr/>
        </p:nvSpPr>
        <p:spPr>
          <a:xfrm>
            <a:off x="7067550" y="1695450"/>
            <a:ext cx="4286250" cy="333375"/>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Audyt dokumentów</a:t>
            </a:r>
          </a:p>
        </p:txBody>
      </p:sp>
      <p:sp>
        <p:nvSpPr>
          <p:cNvPr id="7" name="Prostokąt 6">
            <a:extLst>
              <a:ext uri="{FF2B5EF4-FFF2-40B4-BE49-F238E27FC236}">
                <a16:creationId xmlns:a16="http://schemas.microsoft.com/office/drawing/2014/main" id="{383A5853-484E-4EC4-9AB2-F367DBC8FE29}"/>
              </a:ext>
            </a:extLst>
          </p:cNvPr>
          <p:cNvSpPr>
            <a:spLocks noGrp="1"/>
          </p:cNvSpPr>
          <p:nvPr/>
        </p:nvSpPr>
        <p:spPr>
          <a:xfrm>
            <a:off x="7067550" y="2057400"/>
            <a:ext cx="4238625" cy="514350"/>
          </a:xfrm>
          <a:prstGeom prst="rect">
            <a:avLst/>
          </a:prstGeom>
          <a:noFill/>
          <a:ln w="0">
            <a:noFill/>
          </a:ln>
        </p:spPr>
        <p:txBody>
          <a:bodyPr anchor="t">
            <a:noAutofit/>
          </a:bodyPr>
          <a:lstStyle/>
          <a:p>
            <a:pPr algn="l">
              <a:defRPr sz="1275" b="0">
                <a:solidFill>
                  <a:srgbClr val="454545"/>
                </a:solidFill>
                <a:latin typeface="Roboto"/>
                <a:ea typeface="Roboto"/>
                <a:cs typeface="Roboto"/>
              </a:defRPr>
            </a:pPr>
            <a:r>
              <a:rPr sz="1275" b="0">
                <a:solidFill>
                  <a:srgbClr val="454545"/>
                </a:solidFill>
                <a:latin typeface="Roboto"/>
                <a:ea typeface="Roboto"/>
                <a:cs typeface="Roboto"/>
              </a:rPr>
              <a:t>uchwały, umowa o zarządzanie, mnożnik,</a:t>
            </a:r>
          </a:p>
          <a:p>
            <a:pPr algn="l">
              <a:defRPr sz="1275" b="0">
                <a:solidFill>
                  <a:srgbClr val="454545"/>
                </a:solidFill>
                <a:latin typeface="Roboto"/>
                <a:ea typeface="Roboto"/>
                <a:cs typeface="Roboto"/>
              </a:defRPr>
            </a:pPr>
            <a:r>
              <a:rPr sz="1275" b="0">
                <a:solidFill>
                  <a:srgbClr val="454545"/>
                </a:solidFill>
                <a:latin typeface="Roboto"/>
                <a:ea typeface="Roboto"/>
                <a:cs typeface="Roboto"/>
              </a:rPr>
              <a:t>świadczenia i cele</a:t>
            </a:r>
          </a:p>
        </p:txBody>
      </p:sp>
      <p:sp>
        <p:nvSpPr>
          <p:cNvPr id="8" name="Prostokąt 7">
            <a:extLst>
              <a:ext uri="{FF2B5EF4-FFF2-40B4-BE49-F238E27FC236}">
                <a16:creationId xmlns:a16="http://schemas.microsoft.com/office/drawing/2014/main" id="{2E5851F6-559B-4749-8C68-2AC531A9D972}"/>
              </a:ext>
            </a:extLst>
          </p:cNvPr>
          <p:cNvSpPr>
            <a:spLocks noGrp="1"/>
          </p:cNvSpPr>
          <p:nvPr/>
        </p:nvSpPr>
        <p:spPr>
          <a:xfrm>
            <a:off x="6334125" y="2609850"/>
            <a:ext cx="609600" cy="381000"/>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02</a:t>
            </a:r>
          </a:p>
        </p:txBody>
      </p:sp>
      <p:sp>
        <p:nvSpPr>
          <p:cNvPr id="9" name="Prostokąt 8">
            <a:extLst>
              <a:ext uri="{FF2B5EF4-FFF2-40B4-BE49-F238E27FC236}">
                <a16:creationId xmlns:a16="http://schemas.microsoft.com/office/drawing/2014/main" id="{39D5D4AC-2A79-481E-B092-1504F99ACC99}"/>
              </a:ext>
            </a:extLst>
          </p:cNvPr>
          <p:cNvSpPr>
            <a:spLocks noGrp="1"/>
          </p:cNvSpPr>
          <p:nvPr/>
        </p:nvSpPr>
        <p:spPr>
          <a:xfrm>
            <a:off x="7067550" y="2609850"/>
            <a:ext cx="4286250" cy="333375"/>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Decyzja właściwego organu</a:t>
            </a:r>
          </a:p>
        </p:txBody>
      </p:sp>
      <p:sp>
        <p:nvSpPr>
          <p:cNvPr id="10" name="Prostokąt 9">
            <a:extLst>
              <a:ext uri="{FF2B5EF4-FFF2-40B4-BE49-F238E27FC236}">
                <a16:creationId xmlns:a16="http://schemas.microsoft.com/office/drawing/2014/main" id="{D978231B-8BA5-448A-8DAD-EB6CA0FA7879}"/>
              </a:ext>
            </a:extLst>
          </p:cNvPr>
          <p:cNvSpPr>
            <a:spLocks noGrp="1"/>
          </p:cNvSpPr>
          <p:nvPr/>
        </p:nvSpPr>
        <p:spPr>
          <a:xfrm>
            <a:off x="7067550" y="2971800"/>
            <a:ext cx="4238625" cy="514350"/>
          </a:xfrm>
          <a:prstGeom prst="rect">
            <a:avLst/>
          </a:prstGeom>
          <a:noFill/>
          <a:ln w="0">
            <a:noFill/>
          </a:ln>
        </p:spPr>
        <p:txBody>
          <a:bodyPr anchor="t">
            <a:noAutofit/>
          </a:bodyPr>
          <a:lstStyle/>
          <a:p>
            <a:pPr algn="l">
              <a:defRPr sz="1275" b="0">
                <a:solidFill>
                  <a:srgbClr val="454545"/>
                </a:solidFill>
                <a:latin typeface="Roboto"/>
                <a:ea typeface="Roboto"/>
                <a:cs typeface="Roboto"/>
              </a:defRPr>
            </a:pPr>
            <a:r>
              <a:rPr sz="1275" b="0">
                <a:solidFill>
                  <a:srgbClr val="454545"/>
                </a:solidFill>
                <a:latin typeface="Roboto"/>
                <a:ea typeface="Roboto"/>
                <a:cs typeface="Roboto"/>
              </a:rPr>
              <a:t>konkretna kwota i pisemne uzasadnienie,</a:t>
            </a:r>
          </a:p>
          <a:p>
            <a:pPr algn="l">
              <a:defRPr sz="1275" b="0">
                <a:solidFill>
                  <a:srgbClr val="454545"/>
                </a:solidFill>
                <a:latin typeface="Roboto"/>
                <a:ea typeface="Roboto"/>
                <a:cs typeface="Roboto"/>
              </a:defRPr>
            </a:pPr>
            <a:r>
              <a:rPr sz="1275" b="0">
                <a:solidFill>
                  <a:srgbClr val="454545"/>
                </a:solidFill>
                <a:latin typeface="Roboto"/>
                <a:ea typeface="Roboto"/>
                <a:cs typeface="Roboto"/>
              </a:rPr>
              <a:t>wyłączenie konfliktu interesów</a:t>
            </a:r>
          </a:p>
        </p:txBody>
      </p:sp>
      <p:sp>
        <p:nvSpPr>
          <p:cNvPr id="11" name="Prostokąt 10">
            <a:extLst>
              <a:ext uri="{FF2B5EF4-FFF2-40B4-BE49-F238E27FC236}">
                <a16:creationId xmlns:a16="http://schemas.microsoft.com/office/drawing/2014/main" id="{6F24AC3B-FE7F-4420-AD9D-69788081ED90}"/>
              </a:ext>
            </a:extLst>
          </p:cNvPr>
          <p:cNvSpPr>
            <a:spLocks noGrp="1"/>
          </p:cNvSpPr>
          <p:nvPr/>
        </p:nvSpPr>
        <p:spPr>
          <a:xfrm>
            <a:off x="6334125" y="3524250"/>
            <a:ext cx="609600" cy="381000"/>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03</a:t>
            </a:r>
          </a:p>
        </p:txBody>
      </p:sp>
      <p:sp>
        <p:nvSpPr>
          <p:cNvPr id="12" name="Prostokąt 11">
            <a:extLst>
              <a:ext uri="{FF2B5EF4-FFF2-40B4-BE49-F238E27FC236}">
                <a16:creationId xmlns:a16="http://schemas.microsoft.com/office/drawing/2014/main" id="{8A9CDDF2-F8DE-4110-93A5-5E232019F879}"/>
              </a:ext>
            </a:extLst>
          </p:cNvPr>
          <p:cNvSpPr>
            <a:spLocks noGrp="1"/>
          </p:cNvSpPr>
          <p:nvPr/>
        </p:nvSpPr>
        <p:spPr>
          <a:xfrm>
            <a:off x="7067550" y="3524250"/>
            <a:ext cx="4286250" cy="333375"/>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Rozdzielenie problemów</a:t>
            </a:r>
          </a:p>
        </p:txBody>
      </p:sp>
      <p:sp>
        <p:nvSpPr>
          <p:cNvPr id="13" name="Prostokąt 12">
            <a:extLst>
              <a:ext uri="{FF2B5EF4-FFF2-40B4-BE49-F238E27FC236}">
                <a16:creationId xmlns:a16="http://schemas.microsoft.com/office/drawing/2014/main" id="{E76B5C24-B980-4B7D-AF48-A93EAA584203}"/>
              </a:ext>
            </a:extLst>
          </p:cNvPr>
          <p:cNvSpPr>
            <a:spLocks noGrp="1"/>
          </p:cNvSpPr>
          <p:nvPr/>
        </p:nvSpPr>
        <p:spPr>
          <a:xfrm>
            <a:off x="7067550" y="3886200"/>
            <a:ext cx="4238625" cy="514350"/>
          </a:xfrm>
          <a:prstGeom prst="rect">
            <a:avLst/>
          </a:prstGeom>
          <a:noFill/>
          <a:ln w="0">
            <a:noFill/>
          </a:ln>
        </p:spPr>
        <p:txBody>
          <a:bodyPr anchor="t">
            <a:noAutofit/>
          </a:bodyPr>
          <a:lstStyle/>
          <a:p>
            <a:pPr algn="l">
              <a:defRPr sz="1275" b="0">
                <a:solidFill>
                  <a:srgbClr val="454545"/>
                </a:solidFill>
                <a:latin typeface="Roboto"/>
                <a:ea typeface="Roboto"/>
                <a:cs typeface="Roboto"/>
              </a:defRPr>
            </a:pPr>
            <a:r>
              <a:rPr sz="1275" b="0">
                <a:solidFill>
                  <a:srgbClr val="454545"/>
                </a:solidFill>
                <a:latin typeface="Roboto"/>
                <a:ea typeface="Roboto"/>
                <a:cs typeface="Roboto"/>
              </a:rPr>
              <a:t>podstawa wymiaru osobno,</a:t>
            </a:r>
          </a:p>
          <a:p>
            <a:pPr algn="l">
              <a:defRPr sz="1275" b="0">
                <a:solidFill>
                  <a:srgbClr val="454545"/>
                </a:solidFill>
                <a:latin typeface="Roboto"/>
                <a:ea typeface="Roboto"/>
                <a:cs typeface="Roboto"/>
              </a:defRPr>
            </a:pPr>
            <a:r>
              <a:rPr sz="1275" b="0">
                <a:solidFill>
                  <a:srgbClr val="454545"/>
                </a:solidFill>
                <a:latin typeface="Roboto"/>
                <a:ea typeface="Roboto"/>
                <a:cs typeface="Roboto"/>
              </a:rPr>
              <a:t>pozostałe świadczenia z pełną podstawą formalną</a:t>
            </a:r>
          </a:p>
        </p:txBody>
      </p:sp>
      <p:sp>
        <p:nvSpPr>
          <p:cNvPr id="14" name="Prostokąt 13">
            <a:extLst>
              <a:ext uri="{FF2B5EF4-FFF2-40B4-BE49-F238E27FC236}">
                <a16:creationId xmlns:a16="http://schemas.microsoft.com/office/drawing/2014/main" id="{F83B5126-2A70-41DC-8AEC-591A60C4730E}"/>
              </a:ext>
            </a:extLst>
          </p:cNvPr>
          <p:cNvSpPr>
            <a:spLocks noGrp="1"/>
          </p:cNvSpPr>
          <p:nvPr/>
        </p:nvSpPr>
        <p:spPr>
          <a:xfrm>
            <a:off x="6334125" y="4438650"/>
            <a:ext cx="609600" cy="381000"/>
          </a:xfrm>
          <a:prstGeom prst="rect">
            <a:avLst/>
          </a:prstGeom>
          <a:noFill/>
          <a:ln w="0">
            <a:noFill/>
          </a:ln>
        </p:spPr>
        <p:txBody>
          <a:bodyPr anchor="t">
            <a:noAutofit/>
          </a:bodyPr>
          <a:lstStyle/>
          <a:p>
            <a:pPr algn="l">
              <a:defRPr sz="2025" b="1">
                <a:solidFill>
                  <a:srgbClr val="F4C514"/>
                </a:solidFill>
                <a:latin typeface="Roboto"/>
                <a:ea typeface="Roboto"/>
                <a:cs typeface="Roboto"/>
              </a:defRPr>
            </a:pPr>
            <a:r>
              <a:rPr sz="2025" b="1">
                <a:solidFill>
                  <a:srgbClr val="F4C514"/>
                </a:solidFill>
                <a:latin typeface="Roboto"/>
                <a:ea typeface="Roboto"/>
                <a:cs typeface="Roboto"/>
              </a:rPr>
              <a:t>04</a:t>
            </a:r>
          </a:p>
        </p:txBody>
      </p:sp>
      <p:sp>
        <p:nvSpPr>
          <p:cNvPr id="15" name="Prostokąt 14">
            <a:extLst>
              <a:ext uri="{FF2B5EF4-FFF2-40B4-BE49-F238E27FC236}">
                <a16:creationId xmlns:a16="http://schemas.microsoft.com/office/drawing/2014/main" id="{D48C70A9-8544-403C-9ACC-5F08453F2C79}"/>
              </a:ext>
            </a:extLst>
          </p:cNvPr>
          <p:cNvSpPr>
            <a:spLocks noGrp="1"/>
          </p:cNvSpPr>
          <p:nvPr/>
        </p:nvSpPr>
        <p:spPr>
          <a:xfrm>
            <a:off x="7067550" y="4438650"/>
            <a:ext cx="4286250" cy="333375"/>
          </a:xfrm>
          <a:prstGeom prst="rect">
            <a:avLst/>
          </a:prstGeom>
          <a:noFill/>
          <a:ln w="0">
            <a:noFill/>
          </a:ln>
        </p:spPr>
        <p:txBody>
          <a:bodyPr anchor="t">
            <a:noAutofit/>
          </a:bodyPr>
          <a:lstStyle/>
          <a:p>
            <a:pPr algn="l">
              <a:defRPr sz="1725" b="1">
                <a:solidFill>
                  <a:srgbClr val="171717"/>
                </a:solidFill>
                <a:latin typeface="Roboto"/>
                <a:ea typeface="Roboto"/>
                <a:cs typeface="Roboto"/>
              </a:defRPr>
            </a:pPr>
            <a:r>
              <a:rPr sz="1725" b="1">
                <a:solidFill>
                  <a:srgbClr val="171717"/>
                </a:solidFill>
                <a:latin typeface="Roboto"/>
                <a:ea typeface="Roboto"/>
                <a:cs typeface="Roboto"/>
              </a:rPr>
              <a:t>Gotowość procesowa</a:t>
            </a:r>
          </a:p>
        </p:txBody>
      </p:sp>
      <p:sp>
        <p:nvSpPr>
          <p:cNvPr id="16" name="Prostokąt 15">
            <a:extLst>
              <a:ext uri="{FF2B5EF4-FFF2-40B4-BE49-F238E27FC236}">
                <a16:creationId xmlns:a16="http://schemas.microsoft.com/office/drawing/2014/main" id="{50698420-0DA8-46C6-968E-880F83871C8F}"/>
              </a:ext>
            </a:extLst>
          </p:cNvPr>
          <p:cNvSpPr>
            <a:spLocks noGrp="1"/>
          </p:cNvSpPr>
          <p:nvPr/>
        </p:nvSpPr>
        <p:spPr>
          <a:xfrm>
            <a:off x="7067550" y="4800600"/>
            <a:ext cx="4238625" cy="514350"/>
          </a:xfrm>
          <a:prstGeom prst="rect">
            <a:avLst/>
          </a:prstGeom>
          <a:noFill/>
          <a:ln w="0">
            <a:noFill/>
          </a:ln>
        </p:spPr>
        <p:txBody>
          <a:bodyPr anchor="t">
            <a:noAutofit/>
          </a:bodyPr>
          <a:lstStyle/>
          <a:p>
            <a:pPr algn="l">
              <a:defRPr sz="1275" b="0">
                <a:solidFill>
                  <a:srgbClr val="454545"/>
                </a:solidFill>
                <a:latin typeface="Roboto"/>
                <a:ea typeface="Roboto"/>
                <a:cs typeface="Roboto"/>
              </a:defRPr>
            </a:pPr>
            <a:r>
              <a:rPr sz="1275" b="0">
                <a:solidFill>
                  <a:srgbClr val="454545"/>
                </a:solidFill>
                <a:latin typeface="Roboto"/>
                <a:ea typeface="Roboto"/>
                <a:cs typeface="Roboto"/>
              </a:rPr>
              <a:t>droga sądowa dobrana do umowy i roszczenia,</a:t>
            </a:r>
          </a:p>
          <a:p>
            <a:pPr algn="l">
              <a:defRPr sz="1275" b="0">
                <a:solidFill>
                  <a:srgbClr val="454545"/>
                </a:solidFill>
                <a:latin typeface="Roboto"/>
                <a:ea typeface="Roboto"/>
                <a:cs typeface="Roboto"/>
              </a:defRPr>
            </a:pPr>
            <a:r>
              <a:rPr sz="1275" b="0">
                <a:solidFill>
                  <a:srgbClr val="454545"/>
                </a:solidFill>
                <a:latin typeface="Roboto"/>
                <a:ea typeface="Roboto"/>
                <a:cs typeface="Roboto"/>
              </a:rPr>
              <a:t>zarzut konstytucyjny in concreto</a:t>
            </a:r>
          </a:p>
        </p:txBody>
      </p:sp>
      <p:sp>
        <p:nvSpPr>
          <p:cNvPr id="17" name="strategy-bottom-sep">
            <a:extLst>
              <a:ext uri="{FF2B5EF4-FFF2-40B4-BE49-F238E27FC236}">
                <a16:creationId xmlns:a16="http://schemas.microsoft.com/office/drawing/2014/main" id="{C79DE053-39AF-4263-85BA-F1616E6FB5DB}"/>
              </a:ext>
            </a:extLst>
          </p:cNvPr>
          <p:cNvSpPr>
            <a:spLocks noGrp="1"/>
          </p:cNvSpPr>
          <p:nvPr/>
        </p:nvSpPr>
        <p:spPr>
          <a:xfrm>
            <a:off x="6334125" y="5476875"/>
            <a:ext cx="4953000" cy="19050"/>
          </a:xfrm>
          <a:prstGeom prst="rect">
            <a:avLst/>
          </a:prstGeom>
          <a:solidFill>
            <a:srgbClr val="EFEFEF"/>
          </a:solidFill>
          <a:ln w="0">
            <a:noFill/>
          </a:ln>
        </p:spPr>
        <p:txBody>
          <a:bodyPr/>
          <a:lstStyle/>
          <a:p>
            <a:endParaRPr lang="pl-PL"/>
          </a:p>
        </p:txBody>
      </p:sp>
      <p:sp>
        <p:nvSpPr>
          <p:cNvPr id="18" name="Prostokąt 17">
            <a:extLst>
              <a:ext uri="{FF2B5EF4-FFF2-40B4-BE49-F238E27FC236}">
                <a16:creationId xmlns:a16="http://schemas.microsoft.com/office/drawing/2014/main" id="{91E5CBA3-0B6F-42AC-AFAD-AD1A63C2615D}"/>
              </a:ext>
            </a:extLst>
          </p:cNvPr>
          <p:cNvSpPr>
            <a:spLocks noGrp="1"/>
          </p:cNvSpPr>
          <p:nvPr/>
        </p:nvSpPr>
        <p:spPr>
          <a:xfrm>
            <a:off x="6334125" y="5676900"/>
            <a:ext cx="4953000" cy="476250"/>
          </a:xfrm>
          <a:prstGeom prst="rect">
            <a:avLst/>
          </a:prstGeom>
          <a:noFill/>
          <a:ln w="0">
            <a:noFill/>
          </a:ln>
        </p:spPr>
        <p:txBody>
          <a:bodyPr anchor="t">
            <a:noAutofit/>
          </a:bodyPr>
          <a:lstStyle/>
          <a:p>
            <a:pPr algn="ctr">
              <a:defRPr sz="1875" b="1">
                <a:solidFill>
                  <a:srgbClr val="171717"/>
                </a:solidFill>
                <a:latin typeface="Roboto"/>
                <a:ea typeface="Roboto"/>
                <a:cs typeface="Roboto"/>
              </a:defRPr>
            </a:pPr>
            <a:r>
              <a:rPr sz="1875" b="1">
                <a:solidFill>
                  <a:srgbClr val="171717"/>
                </a:solidFill>
                <a:latin typeface="Roboto"/>
                <a:ea typeface="Roboto"/>
                <a:cs typeface="Roboto"/>
              </a:rPr>
              <a:t>Najpierw porządek korporacyjny. Potem spór o podstawę.</a:t>
            </a:r>
          </a:p>
        </p:txBody>
      </p:sp>
      <p:sp>
        <p:nvSpPr>
          <p:cNvPr id="19" name="footer-band">
            <a:extLst>
              <a:ext uri="{FF2B5EF4-FFF2-40B4-BE49-F238E27FC236}">
                <a16:creationId xmlns:a16="http://schemas.microsoft.com/office/drawing/2014/main" id="{C84907F3-DC87-4E41-9526-AC414E963AB1}"/>
              </a:ext>
            </a:extLst>
          </p:cNvPr>
          <p:cNvSpPr>
            <a:spLocks noGrp="1"/>
          </p:cNvSpPr>
          <p:nvPr/>
        </p:nvSpPr>
        <p:spPr>
          <a:xfrm>
            <a:off x="0" y="6477000"/>
            <a:ext cx="12192000" cy="381000"/>
          </a:xfrm>
          <a:prstGeom prst="rect">
            <a:avLst/>
          </a:prstGeom>
          <a:solidFill>
            <a:srgbClr val="F1F1F1"/>
          </a:solidFill>
          <a:ln w="0">
            <a:noFill/>
          </a:ln>
        </p:spPr>
        <p:txBody>
          <a:bodyPr/>
          <a:lstStyle/>
          <a:p>
            <a:endParaRPr lang="pl-PL"/>
          </a:p>
        </p:txBody>
      </p:sp>
      <p:sp>
        <p:nvSpPr>
          <p:cNvPr id="20" name="Prostokąt 19">
            <a:extLst>
              <a:ext uri="{FF2B5EF4-FFF2-40B4-BE49-F238E27FC236}">
                <a16:creationId xmlns:a16="http://schemas.microsoft.com/office/drawing/2014/main" id="{F46C3BE5-31D9-46B2-AD8F-3666A193AD8B}"/>
              </a:ext>
            </a:extLst>
          </p:cNvPr>
          <p:cNvSpPr>
            <a:spLocks noGrp="1"/>
          </p:cNvSpPr>
          <p:nvPr/>
        </p:nvSpPr>
        <p:spPr>
          <a:xfrm>
            <a:off x="323850" y="6657975"/>
            <a:ext cx="2381250" cy="171450"/>
          </a:xfrm>
          <a:prstGeom prst="rect">
            <a:avLst/>
          </a:prstGeom>
          <a:noFill/>
          <a:ln w="0">
            <a:noFill/>
          </a:ln>
        </p:spPr>
        <p:txBody>
          <a:bodyPr anchor="t">
            <a:noAutofit/>
          </a:bodyPr>
          <a:lstStyle/>
          <a:p>
            <a:pPr algn="l">
              <a:defRPr sz="675" b="0">
                <a:solidFill>
                  <a:srgbClr val="777777"/>
                </a:solidFill>
                <a:latin typeface="Roboto"/>
                <a:ea typeface="Roboto"/>
                <a:cs typeface="Roboto"/>
              </a:defRPr>
            </a:pPr>
            <a:r>
              <a:rPr sz="675" b="0">
                <a:solidFill>
                  <a:srgbClr val="777777"/>
                </a:solidFill>
                <a:latin typeface="Roboto"/>
                <a:ea typeface="Roboto"/>
                <a:cs typeface="Roboto"/>
              </a:rPr>
              <a:t>www.jedrzejbujny.pl</a:t>
            </a:r>
          </a:p>
        </p:txBody>
      </p:sp>
      <p:sp>
        <p:nvSpPr>
          <p:cNvPr id="21" name="Prostokąt 20">
            <a:extLst>
              <a:ext uri="{FF2B5EF4-FFF2-40B4-BE49-F238E27FC236}">
                <a16:creationId xmlns:a16="http://schemas.microsoft.com/office/drawing/2014/main" id="{BC125CDA-264B-4FCB-B626-31DA9FE7EBBD}"/>
              </a:ext>
            </a:extLst>
          </p:cNvPr>
          <p:cNvSpPr>
            <a:spLocks noGrp="1"/>
          </p:cNvSpPr>
          <p:nvPr/>
        </p:nvSpPr>
        <p:spPr>
          <a:xfrm>
            <a:off x="9667875" y="6657975"/>
            <a:ext cx="15240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BUJNY</a:t>
            </a:r>
          </a:p>
        </p:txBody>
      </p:sp>
      <p:sp>
        <p:nvSpPr>
          <p:cNvPr id="22" name="footer-accent">
            <a:extLst>
              <a:ext uri="{FF2B5EF4-FFF2-40B4-BE49-F238E27FC236}">
                <a16:creationId xmlns:a16="http://schemas.microsoft.com/office/drawing/2014/main" id="{C521EB6A-7501-4D0A-B799-D872D666CB3A}"/>
              </a:ext>
            </a:extLst>
          </p:cNvPr>
          <p:cNvSpPr>
            <a:spLocks noGrp="1"/>
          </p:cNvSpPr>
          <p:nvPr/>
        </p:nvSpPr>
        <p:spPr>
          <a:xfrm>
            <a:off x="11220450" y="6619875"/>
            <a:ext cx="57150" cy="190500"/>
          </a:xfrm>
          <a:prstGeom prst="rect">
            <a:avLst/>
          </a:prstGeom>
          <a:solidFill>
            <a:srgbClr val="F4C514"/>
          </a:solidFill>
          <a:ln w="0">
            <a:noFill/>
          </a:ln>
        </p:spPr>
        <p:txBody>
          <a:bodyPr/>
          <a:lstStyle/>
          <a:p>
            <a:endParaRPr lang="pl-PL"/>
          </a:p>
        </p:txBody>
      </p:sp>
      <p:sp>
        <p:nvSpPr>
          <p:cNvPr id="23" name="Prostokąt 22">
            <a:extLst>
              <a:ext uri="{FF2B5EF4-FFF2-40B4-BE49-F238E27FC236}">
                <a16:creationId xmlns:a16="http://schemas.microsoft.com/office/drawing/2014/main" id="{B2F1342F-78FF-4766-BACE-1488C9EF9197}"/>
              </a:ext>
            </a:extLst>
          </p:cNvPr>
          <p:cNvSpPr>
            <a:spLocks noGrp="1"/>
          </p:cNvSpPr>
          <p:nvPr/>
        </p:nvSpPr>
        <p:spPr>
          <a:xfrm>
            <a:off x="11334750" y="6657975"/>
            <a:ext cx="495300" cy="171450"/>
          </a:xfrm>
          <a:prstGeom prst="rect">
            <a:avLst/>
          </a:prstGeom>
          <a:noFill/>
          <a:ln w="0">
            <a:noFill/>
          </a:ln>
        </p:spPr>
        <p:txBody>
          <a:bodyPr anchor="t">
            <a:noAutofit/>
          </a:bodyPr>
          <a:lstStyle/>
          <a:p>
            <a:pPr algn="r">
              <a:defRPr sz="675" b="0">
                <a:solidFill>
                  <a:srgbClr val="777777"/>
                </a:solidFill>
                <a:latin typeface="Roboto"/>
                <a:ea typeface="Roboto"/>
                <a:cs typeface="Roboto"/>
              </a:defRPr>
            </a:pPr>
            <a:r>
              <a:rPr sz="675" b="0">
                <a:solidFill>
                  <a:srgbClr val="777777"/>
                </a:solidFill>
                <a:latin typeface="Roboto"/>
                <a:ea typeface="Roboto"/>
                <a:cs typeface="Roboto"/>
              </a:rPr>
              <a:t>30</a:t>
            </a:r>
          </a:p>
        </p:txBody>
      </p:sp>
    </p:spTree>
    <p:extLst>
      <p:ext uri="{BB962C8B-B14F-4D97-AF65-F5344CB8AC3E}">
        <p14:creationId xmlns:p14="http://schemas.microsoft.com/office/powerpoint/2010/main" val="148201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4C514"/>
        </a:solidFill>
        <a:effectLst/>
      </p:bgPr>
    </p:bg>
    <p:spTree>
      <p:nvGrpSpPr>
        <p:cNvPr id="1" name=""/>
        <p:cNvGrpSpPr/>
        <p:nvPr/>
      </p:nvGrpSpPr>
      <p:grpSpPr>
        <a:xfrm>
          <a:off x="0" y="0"/>
          <a:ext cx="0" cy="0"/>
          <a:chOff x="0" y="0"/>
          <a:chExt cx="0" cy="0"/>
        </a:xfrm>
      </p:grpSpPr>
      <p:sp>
        <p:nvSpPr>
          <p:cNvPr id="9" name="closing-left">
            <a:extLst>
              <a:ext uri="{FF2B5EF4-FFF2-40B4-BE49-F238E27FC236}">
                <a16:creationId xmlns:a16="http://schemas.microsoft.com/office/drawing/2014/main" id="{784C9ABE-C7BC-42FD-A569-CFAB230BE91B}"/>
              </a:ext>
            </a:extLst>
          </p:cNvPr>
          <p:cNvSpPr>
            <a:spLocks noGrp="1"/>
          </p:cNvSpPr>
          <p:nvPr/>
        </p:nvSpPr>
        <p:spPr>
          <a:xfrm>
            <a:off x="0" y="0"/>
            <a:ext cx="7239000" cy="6858000"/>
          </a:xfrm>
          <a:prstGeom prst="rect">
            <a:avLst/>
          </a:prstGeom>
          <a:solidFill>
            <a:srgbClr val="F4C514"/>
          </a:solidFill>
          <a:ln w="0">
            <a:noFill/>
            <a:prstDash val="solid"/>
          </a:ln>
        </p:spPr>
        <p:txBody>
          <a:bodyPr/>
          <a:lstStyle/>
          <a:p>
            <a:endParaRPr lang="pl-PL"/>
          </a:p>
        </p:txBody>
      </p:sp>
      <p:sp>
        <p:nvSpPr>
          <p:cNvPr id="2" name="text">
            <a:extLst>
              <a:ext uri="{FF2B5EF4-FFF2-40B4-BE49-F238E27FC236}">
                <a16:creationId xmlns:a16="http://schemas.microsoft.com/office/drawing/2014/main" id="{F26657D5-09B1-441C-AE40-7DB0838FD623}"/>
              </a:ext>
            </a:extLst>
          </p:cNvPr>
          <p:cNvSpPr>
            <a:spLocks noGrp="1"/>
          </p:cNvSpPr>
          <p:nvPr/>
        </p:nvSpPr>
        <p:spPr>
          <a:xfrm>
            <a:off x="628650" y="762000"/>
            <a:ext cx="5572125" cy="857250"/>
          </a:xfrm>
          <a:prstGeom prst="rect">
            <a:avLst/>
          </a:prstGeom>
          <a:noFill/>
          <a:ln w="0">
            <a:noFill/>
            <a:prstDash val="solid"/>
          </a:ln>
        </p:spPr>
        <p:txBody>
          <a:bodyPr anchor="t">
            <a:normAutofit/>
          </a:bodyPr>
          <a:lstStyle/>
          <a:p>
            <a:pPr algn="l">
              <a:buNone/>
              <a:defRPr sz="4950" b="1" i="0">
                <a:solidFill>
                  <a:srgbClr val="171717"/>
                </a:solidFill>
                <a:latin typeface="Roboto"/>
                <a:ea typeface="Roboto"/>
                <a:cs typeface="Roboto"/>
              </a:defRPr>
            </a:pPr>
            <a:r>
              <a:rPr sz="4950" b="1" i="0">
                <a:solidFill>
                  <a:srgbClr val="171717"/>
                </a:solidFill>
                <a:latin typeface="Roboto"/>
                <a:ea typeface="Roboto"/>
                <a:cs typeface="Roboto"/>
              </a:rPr>
              <a:t>Dyskusja</a:t>
            </a:r>
          </a:p>
        </p:txBody>
      </p:sp>
      <p:sp>
        <p:nvSpPr>
          <p:cNvPr id="3" name="text">
            <a:extLst>
              <a:ext uri="{FF2B5EF4-FFF2-40B4-BE49-F238E27FC236}">
                <a16:creationId xmlns:a16="http://schemas.microsoft.com/office/drawing/2014/main" id="{E11C811B-D06E-489A-BB83-B6F669FF55F5}"/>
              </a:ext>
            </a:extLst>
          </p:cNvPr>
          <p:cNvSpPr>
            <a:spLocks noGrp="1"/>
          </p:cNvSpPr>
          <p:nvPr/>
        </p:nvSpPr>
        <p:spPr>
          <a:xfrm>
            <a:off x="666750" y="1695450"/>
            <a:ext cx="4953000" cy="419100"/>
          </a:xfrm>
          <a:prstGeom prst="rect">
            <a:avLst/>
          </a:prstGeom>
          <a:noFill/>
          <a:ln w="0">
            <a:noFill/>
            <a:prstDash val="solid"/>
          </a:ln>
        </p:spPr>
        <p:txBody>
          <a:bodyPr anchor="t">
            <a:normAutofit/>
          </a:bodyPr>
          <a:lstStyle/>
          <a:p>
            <a:pPr algn="l">
              <a:buNone/>
              <a:defRPr sz="2025" b="0" i="0">
                <a:solidFill>
                  <a:srgbClr val="454545"/>
                </a:solidFill>
                <a:latin typeface="Roboto"/>
                <a:ea typeface="Roboto"/>
                <a:cs typeface="Roboto"/>
              </a:defRPr>
            </a:pPr>
            <a:r>
              <a:rPr sz="2025" b="0" i="0">
                <a:solidFill>
                  <a:srgbClr val="454545"/>
                </a:solidFill>
                <a:latin typeface="Roboto"/>
                <a:ea typeface="Roboto"/>
                <a:cs typeface="Roboto"/>
              </a:rPr>
              <a:t>Dziękuję za uwagę</a:t>
            </a:r>
          </a:p>
        </p:txBody>
      </p:sp>
      <p:sp>
        <p:nvSpPr>
          <p:cNvPr id="4" name="closing-rule">
            <a:extLst>
              <a:ext uri="{FF2B5EF4-FFF2-40B4-BE49-F238E27FC236}">
                <a16:creationId xmlns:a16="http://schemas.microsoft.com/office/drawing/2014/main" id="{510EC4C5-D1E5-4BE1-A574-F5686FC3491D}"/>
              </a:ext>
            </a:extLst>
          </p:cNvPr>
          <p:cNvSpPr>
            <a:spLocks noGrp="1"/>
          </p:cNvSpPr>
          <p:nvPr/>
        </p:nvSpPr>
        <p:spPr>
          <a:xfrm>
            <a:off x="666750" y="2419350"/>
            <a:ext cx="1409700" cy="66675"/>
          </a:xfrm>
          <a:prstGeom prst="rect">
            <a:avLst/>
          </a:prstGeom>
          <a:solidFill>
            <a:srgbClr val="171717"/>
          </a:solidFill>
          <a:ln w="0">
            <a:noFill/>
            <a:prstDash val="solid"/>
          </a:ln>
        </p:spPr>
        <p:txBody>
          <a:bodyPr/>
          <a:lstStyle/>
          <a:p>
            <a:endParaRPr lang="pl-PL"/>
          </a:p>
        </p:txBody>
      </p:sp>
      <p:sp>
        <p:nvSpPr>
          <p:cNvPr id="5" name="text">
            <a:extLst>
              <a:ext uri="{FF2B5EF4-FFF2-40B4-BE49-F238E27FC236}">
                <a16:creationId xmlns:a16="http://schemas.microsoft.com/office/drawing/2014/main" id="{805D98D2-0533-4AB5-AF00-5479DED22A1A}"/>
              </a:ext>
            </a:extLst>
          </p:cNvPr>
          <p:cNvSpPr>
            <a:spLocks noGrp="1"/>
          </p:cNvSpPr>
          <p:nvPr/>
        </p:nvSpPr>
        <p:spPr>
          <a:xfrm>
            <a:off x="666750" y="3200400"/>
            <a:ext cx="4953000" cy="457200"/>
          </a:xfrm>
          <a:prstGeom prst="rect">
            <a:avLst/>
          </a:prstGeom>
          <a:noFill/>
          <a:ln w="0">
            <a:noFill/>
            <a:prstDash val="solid"/>
          </a:ln>
        </p:spPr>
        <p:txBody>
          <a:bodyPr anchor="t">
            <a:normAutofit/>
          </a:bodyPr>
          <a:lstStyle/>
          <a:p>
            <a:pPr algn="l">
              <a:buNone/>
              <a:defRPr sz="2325" b="1" i="0">
                <a:solidFill>
                  <a:srgbClr val="171717"/>
                </a:solidFill>
                <a:latin typeface="Roboto"/>
                <a:ea typeface="Roboto"/>
                <a:cs typeface="Roboto"/>
              </a:defRPr>
            </a:pPr>
            <a:r>
              <a:rPr sz="2325" b="1" i="0">
                <a:solidFill>
                  <a:srgbClr val="171717"/>
                </a:solidFill>
                <a:latin typeface="Roboto"/>
                <a:ea typeface="Roboto"/>
                <a:cs typeface="Roboto"/>
              </a:rPr>
              <a:t>mec. dr Jędrzej Bujny</a:t>
            </a:r>
          </a:p>
        </p:txBody>
      </p:sp>
      <p:sp>
        <p:nvSpPr>
          <p:cNvPr id="6" name="text">
            <a:extLst>
              <a:ext uri="{FF2B5EF4-FFF2-40B4-BE49-F238E27FC236}">
                <a16:creationId xmlns:a16="http://schemas.microsoft.com/office/drawing/2014/main" id="{C68E03E3-80CF-4B27-A232-851751EB611D}"/>
              </a:ext>
            </a:extLst>
          </p:cNvPr>
          <p:cNvSpPr>
            <a:spLocks noGrp="1"/>
          </p:cNvSpPr>
          <p:nvPr/>
        </p:nvSpPr>
        <p:spPr>
          <a:xfrm>
            <a:off x="666750" y="3819525"/>
            <a:ext cx="4953000" cy="857250"/>
          </a:xfrm>
          <a:prstGeom prst="rect">
            <a:avLst/>
          </a:prstGeom>
          <a:noFill/>
          <a:ln w="0">
            <a:noFill/>
            <a:prstDash val="solid"/>
          </a:ln>
        </p:spPr>
        <p:txBody>
          <a:bodyPr anchor="t">
            <a:normAutofit/>
          </a:bodyPr>
          <a:lstStyle/>
          <a:p>
            <a:pPr algn="l">
              <a:buNone/>
              <a:defRPr sz="1725" b="0" i="0">
                <a:solidFill>
                  <a:srgbClr val="454545"/>
                </a:solidFill>
                <a:latin typeface="Roboto"/>
                <a:ea typeface="Roboto"/>
                <a:cs typeface="Roboto"/>
              </a:defRPr>
            </a:pPr>
            <a:r>
              <a:rPr sz="1725" b="0" i="0">
                <a:solidFill>
                  <a:srgbClr val="454545"/>
                </a:solidFill>
                <a:latin typeface="Roboto"/>
                <a:ea typeface="Roboto"/>
                <a:cs typeface="Roboto"/>
              </a:rPr>
              <a:t>kontakt@jedrzejbujny.pl</a:t>
            </a:r>
          </a:p>
          <a:p>
            <a:pPr algn="l">
              <a:buNone/>
              <a:defRPr sz="1725" b="0" i="0">
                <a:solidFill>
                  <a:srgbClr val="454545"/>
                </a:solidFill>
                <a:latin typeface="Roboto"/>
                <a:ea typeface="Roboto"/>
                <a:cs typeface="Roboto"/>
              </a:defRPr>
            </a:pPr>
            <a:r>
              <a:rPr sz="1725" b="0" i="0">
                <a:solidFill>
                  <a:srgbClr val="454545"/>
                </a:solidFill>
                <a:latin typeface="Roboto"/>
                <a:ea typeface="Roboto"/>
                <a:cs typeface="Roboto"/>
              </a:rPr>
              <a:t>www.jedrzejbujny.pl</a:t>
            </a:r>
          </a:p>
        </p:txBody>
      </p:sp>
      <p:sp>
        <p:nvSpPr>
          <p:cNvPr id="7" name="text">
            <a:extLst>
              <a:ext uri="{FF2B5EF4-FFF2-40B4-BE49-F238E27FC236}">
                <a16:creationId xmlns:a16="http://schemas.microsoft.com/office/drawing/2014/main" id="{BE424200-27F8-4E00-94FF-B9D679A59CBC}"/>
              </a:ext>
            </a:extLst>
          </p:cNvPr>
          <p:cNvSpPr>
            <a:spLocks noGrp="1"/>
          </p:cNvSpPr>
          <p:nvPr/>
        </p:nvSpPr>
        <p:spPr>
          <a:xfrm>
            <a:off x="666750" y="5391150"/>
            <a:ext cx="3429000" cy="619125"/>
          </a:xfrm>
          <a:prstGeom prst="rect">
            <a:avLst/>
          </a:prstGeom>
          <a:noFill/>
          <a:ln w="0">
            <a:noFill/>
            <a:prstDash val="solid"/>
          </a:ln>
        </p:spPr>
        <p:txBody>
          <a:bodyPr anchor="t">
            <a:normAutofit/>
          </a:bodyPr>
          <a:lstStyle/>
          <a:p>
            <a:pPr algn="l">
              <a:buNone/>
              <a:defRPr sz="3450" b="0" i="0">
                <a:solidFill>
                  <a:srgbClr val="171717"/>
                </a:solidFill>
                <a:latin typeface="Roboto"/>
                <a:ea typeface="Roboto"/>
                <a:cs typeface="Roboto"/>
              </a:defRPr>
            </a:pPr>
            <a:r>
              <a:rPr sz="3450" b="0" i="0">
                <a:solidFill>
                  <a:srgbClr val="171717"/>
                </a:solidFill>
                <a:latin typeface="Roboto"/>
                <a:ea typeface="Roboto"/>
                <a:cs typeface="Roboto"/>
              </a:rPr>
              <a:t>BUJNY</a:t>
            </a:r>
          </a:p>
        </p:txBody>
      </p:sp>
      <p:pic>
        <p:nvPicPr>
          <p:cNvPr id="18" name="Obraz 17"/>
          <p:cNvPicPr>
            <a:picLocks noChangeAspect="1"/>
          </p:cNvPicPr>
          <p:nvPr/>
        </p:nvPicPr>
        <p:blipFill>
          <a:blip r:embed="rId3"/>
          <a:srcRect t="3813" b="3813"/>
          <a:stretch>
            <a:fillRect/>
          </a:stretch>
        </p:blipFill>
        <p:spPr>
          <a:xfrm>
            <a:off x="7239000" y="0"/>
            <a:ext cx="4953000" cy="6858000"/>
          </a:xfrm>
          <a:prstGeom prst="rect">
            <a:avLst/>
          </a:prstGeom>
        </p:spPr>
      </p:pic>
    </p:spTree>
    <p:extLst>
      <p:ext uri="{BB962C8B-B14F-4D97-AF65-F5344CB8AC3E}">
        <p14:creationId xmlns:p14="http://schemas.microsoft.com/office/powerpoint/2010/main" val="152906422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4636</Words>
  <Application>Microsoft Office PowerPoint</Application>
  <DocSecurity>0</DocSecurity>
  <PresentationFormat>Panoramiczny</PresentationFormat>
  <Paragraphs>553</Paragraphs>
  <Slides>31</Slides>
  <Notes>31</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31</vt:i4>
      </vt:variant>
    </vt:vector>
  </HeadingPairs>
  <TitlesOfParts>
    <vt:vector size="34" baseType="lpstr">
      <vt:lpstr>Calibri</vt:lpstr>
      <vt:lpstr>Roboto</vt:lpstr>
      <vt:lpstr>ChatGPT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Krajowe Forum</cp:lastModifiedBy>
  <cp:revision>1</cp:revision>
  <dcterms:created xsi:type="dcterms:W3CDTF">2026-09-15T21:17:50Z</dcterms:created>
  <dcterms:modified xsi:type="dcterms:W3CDTF">2026-09-16T08:13:00Z</dcterms:modified>
</cp:coreProperties>
</file>