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66" r:id="rId3"/>
    <p:sldId id="257" r:id="rId4"/>
    <p:sldId id="258" r:id="rId5"/>
    <p:sldId id="259" r:id="rId6"/>
    <p:sldId id="260" r:id="rId7"/>
    <p:sldId id="268" r:id="rId8"/>
    <p:sldId id="273" r:id="rId9"/>
    <p:sldId id="261" r:id="rId10"/>
    <p:sldId id="271" r:id="rId11"/>
    <p:sldId id="280" r:id="rId12"/>
    <p:sldId id="272" r:id="rId13"/>
    <p:sldId id="274" r:id="rId14"/>
    <p:sldId id="262" r:id="rId15"/>
    <p:sldId id="275" r:id="rId16"/>
    <p:sldId id="276" r:id="rId17"/>
    <p:sldId id="279" r:id="rId18"/>
    <p:sldId id="263" r:id="rId19"/>
    <p:sldId id="270" r:id="rId20"/>
    <p:sldId id="264" r:id="rId21"/>
    <p:sldId id="277" r:id="rId22"/>
    <p:sldId id="265" r:id="rId23"/>
  </p:sldIdLst>
  <p:sldSz cx="12192000" cy="6858000"/>
  <p:notesSz cx="6858000" cy="9144000"/>
  <p:embeddedFontLst>
    <p:embeddedFont>
      <p:font typeface="Lato" panose="020F0502020204030203" pitchFamily="34" charset="0"/>
      <p:regular r:id="rId25"/>
      <p:bold r:id="rId26"/>
      <p:italic r:id="rId27"/>
      <p:boldItalic r:id="rId28"/>
    </p:embeddedFont>
    <p:embeddedFont>
      <p:font typeface="Montserrat" panose="00000500000000000000" pitchFamily="2" charset="-18"/>
      <p:regular r:id="rId29"/>
      <p:bold r:id="rId30"/>
      <p:italic r:id="rId31"/>
      <p:boldItalic r:id="rId32"/>
    </p:embeddedFont>
    <p:embeddedFont>
      <p:font typeface="Montserrat SemiBold" panose="00000700000000000000" pitchFamily="2" charset="-18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82" y="26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Zeszyt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\Documents\A_TESKO\Zaklady%20i%20dzialanosci\Odpady\Statystyki\2025_Odpady_statystyk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\Documents\A_TESKO\Zaklady%20i%20dzialanosci\Odpady\Statystyki\2025_Odpady_statystyk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\Documents\A_TESKO\Zaklady%20i%20dzialanosci\Odpady\Statystyki\2025_Odpady_statystyk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\Documents\A_TESKO\Zaklady%20i%20dzialanosci\Odpady\Statystyki\2025_Odpady_statystyk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b="1">
                <a:solidFill>
                  <a:schemeClr val="accent1">
                    <a:lumMod val="50000"/>
                  </a:schemeClr>
                </a:solidFill>
              </a:rPr>
              <a:t>Struktura przychodów Spółki w 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0555555555555555E-2"/>
          <c:y val="0.17171296296296296"/>
          <c:w val="0.96944444444444444"/>
          <c:h val="0.5597663312919218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D09-42B6-979F-8DDDB07D9A5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D09-42B6-979F-8DDDB07D9A5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D09-42B6-979F-8DDDB07D9A5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D09-42B6-979F-8DDDB07D9A5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CD09-42B6-979F-8DDDB07D9A5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CD09-42B6-979F-8DDDB07D9A5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CD09-42B6-979F-8DDDB07D9A5C}"/>
              </c:ext>
            </c:extLst>
          </c:dPt>
          <c:dLbls>
            <c:dLbl>
              <c:idx val="0"/>
              <c:layout>
                <c:manualLayout>
                  <c:x val="3.6837650283768941E-4"/>
                  <c:y val="-0.104914333624963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D09-42B6-979F-8DDDB07D9A5C}"/>
                </c:ext>
              </c:extLst>
            </c:dLbl>
            <c:dLbl>
              <c:idx val="1"/>
              <c:layout>
                <c:manualLayout>
                  <c:x val="-2.1339921703265895E-2"/>
                  <c:y val="-1.3364319043452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D09-42B6-979F-8DDDB07D9A5C}"/>
                </c:ext>
              </c:extLst>
            </c:dLbl>
            <c:dLbl>
              <c:idx val="3"/>
              <c:layout>
                <c:manualLayout>
                  <c:x val="-3.3849267760996497E-2"/>
                  <c:y val="-2.0643044619422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D09-42B6-979F-8DDDB07D9A5C}"/>
                </c:ext>
              </c:extLst>
            </c:dLbl>
            <c:dLbl>
              <c:idx val="4"/>
              <c:layout>
                <c:manualLayout>
                  <c:x val="-7.0521434820647419E-2"/>
                  <c:y val="2.650554097404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D09-42B6-979F-8DDDB07D9A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Arkusz1!$A$2:$A$8</c:f>
              <c:strCache>
                <c:ptCount val="7"/>
                <c:pt idx="0">
                  <c:v>Odbiór odpadów komunalnych</c:v>
                </c:pt>
                <c:pt idx="1">
                  <c:v>Transport miejski</c:v>
                </c:pt>
                <c:pt idx="2">
                  <c:v>PSZOK</c:v>
                </c:pt>
                <c:pt idx="3">
                  <c:v>Usługi drogowe</c:v>
                </c:pt>
                <c:pt idx="4">
                  <c:v>Usługi dzierżawy</c:v>
                </c:pt>
                <c:pt idx="5">
                  <c:v>Pozostałe usługi</c:v>
                </c:pt>
                <c:pt idx="6">
                  <c:v>Sprzedaż materiałów</c:v>
                </c:pt>
              </c:strCache>
            </c:strRef>
          </c:cat>
          <c:val>
            <c:numRef>
              <c:f>Arkusz1!$B$2:$B$8</c:f>
              <c:numCache>
                <c:formatCode>0.00%</c:formatCode>
                <c:ptCount val="7"/>
                <c:pt idx="0">
                  <c:v>0.5</c:v>
                </c:pt>
                <c:pt idx="1">
                  <c:v>0.2122</c:v>
                </c:pt>
                <c:pt idx="2">
                  <c:v>4.4499999999999998E-2</c:v>
                </c:pt>
                <c:pt idx="3">
                  <c:v>0.22320000000000001</c:v>
                </c:pt>
                <c:pt idx="4">
                  <c:v>7.7999999999999996E-3</c:v>
                </c:pt>
                <c:pt idx="5">
                  <c:v>1.0999999999999999E-2</c:v>
                </c:pt>
                <c:pt idx="6">
                  <c:v>1.4E-3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D09-42B6-979F-8DDDB07D9A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022309711286082E-2"/>
          <c:y val="0.78703484981044036"/>
          <c:w val="0.97473315835520558"/>
          <c:h val="0.185187372411781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Akcja zbiórki</a:t>
            </a:r>
            <a:r>
              <a:rPr lang="pl-PL" b="1"/>
              <a:t> odpady problemowe,</a:t>
            </a:r>
            <a:r>
              <a:rPr lang="en-US" b="1"/>
              <a:t> gabaryty</a:t>
            </a:r>
            <a:r>
              <a:rPr lang="pl-PL" b="1"/>
              <a:t> i tekstylia</a:t>
            </a:r>
            <a:r>
              <a:rPr lang="en-US" b="1"/>
              <a:t> [Mg]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'Ilosci odpady'!$A$71</c:f>
              <c:strCache>
                <c:ptCount val="1"/>
                <c:pt idx="0">
                  <c:v>Akcja zbiórki gabaryty [Mg]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'Ilosci odpady'!$C$71:$N$71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'Ilosci odpady'!$C$84:$N$84</c:f>
              <c:numCache>
                <c:formatCode>General</c:formatCode>
                <c:ptCount val="12"/>
                <c:pt idx="0">
                  <c:v>103.9</c:v>
                </c:pt>
                <c:pt idx="1">
                  <c:v>155.48000000000002</c:v>
                </c:pt>
                <c:pt idx="2">
                  <c:v>240.70000000000002</c:v>
                </c:pt>
                <c:pt idx="3">
                  <c:v>359.26</c:v>
                </c:pt>
                <c:pt idx="4">
                  <c:v>542.83699999999999</c:v>
                </c:pt>
                <c:pt idx="5" formatCode="#,##0.00">
                  <c:v>653.22</c:v>
                </c:pt>
                <c:pt idx="6">
                  <c:v>673.86</c:v>
                </c:pt>
                <c:pt idx="7">
                  <c:v>290.68</c:v>
                </c:pt>
                <c:pt idx="8">
                  <c:v>269.02</c:v>
                </c:pt>
                <c:pt idx="9">
                  <c:v>212.5</c:v>
                </c:pt>
                <c:pt idx="10">
                  <c:v>214.22000000000003</c:v>
                </c:pt>
                <c:pt idx="11">
                  <c:v>264.94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C3-40EC-8D74-9B118FC05E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1652943"/>
        <c:axId val="1471652463"/>
      </c:barChart>
      <c:catAx>
        <c:axId val="1471652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71652463"/>
        <c:crosses val="autoZero"/>
        <c:auto val="1"/>
        <c:lblAlgn val="ctr"/>
        <c:lblOffset val="100"/>
        <c:noMultiLvlLbl val="0"/>
      </c:catAx>
      <c:valAx>
        <c:axId val="14716524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71652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b="1" dirty="0"/>
              <a:t>Odpady odebrane od właścicieli nieruchomości [</a:t>
            </a:r>
            <a:r>
              <a:rPr lang="pl-PL" b="1" dirty="0" err="1"/>
              <a:t>Mg</a:t>
            </a:r>
            <a:r>
              <a:rPr lang="pl-PL" b="1" dirty="0"/>
              <a:t>]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'Ilosci odpady'!$A$87</c:f>
              <c:strCache>
                <c:ptCount val="1"/>
                <c:pt idx="0">
                  <c:v>Odpady odebrane od właścicieli [Mg]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'Ilosci odpady'!$C$87:$N$87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'Ilosci odpady'!$C$100:$N$100</c:f>
              <c:numCache>
                <c:formatCode>#,##0.00</c:formatCode>
                <c:ptCount val="12"/>
                <c:pt idx="0">
                  <c:v>13475.84</c:v>
                </c:pt>
                <c:pt idx="1">
                  <c:v>13848.679999999997</c:v>
                </c:pt>
                <c:pt idx="2">
                  <c:v>15063.740000000002</c:v>
                </c:pt>
                <c:pt idx="3">
                  <c:v>17211.989999999998</c:v>
                </c:pt>
                <c:pt idx="4">
                  <c:v>18603.962</c:v>
                </c:pt>
                <c:pt idx="5">
                  <c:v>17957.66</c:v>
                </c:pt>
                <c:pt idx="6">
                  <c:v>15747.94</c:v>
                </c:pt>
                <c:pt idx="7">
                  <c:v>13933.1</c:v>
                </c:pt>
                <c:pt idx="8">
                  <c:v>14716.940000000002</c:v>
                </c:pt>
                <c:pt idx="9">
                  <c:v>14144.55</c:v>
                </c:pt>
                <c:pt idx="10">
                  <c:v>14247.88</c:v>
                </c:pt>
                <c:pt idx="11">
                  <c:v>13237.25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C5-466C-B3AB-06590D60D5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1652943"/>
        <c:axId val="1471652463"/>
      </c:barChart>
      <c:catAx>
        <c:axId val="1471652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71652463"/>
        <c:crosses val="autoZero"/>
        <c:auto val="1"/>
        <c:lblAlgn val="ctr"/>
        <c:lblOffset val="100"/>
        <c:noMultiLvlLbl val="0"/>
      </c:catAx>
      <c:valAx>
        <c:axId val="14716524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71652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pl-PL" sz="1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Calibri" panose="020F0502020204030204"/>
              </a:rPr>
              <a:t>Dynamika zbórki odpadów komunalnych w poszczególnych miesiącach 2025 r. [Mg]</a:t>
            </a:r>
            <a:endParaRPr lang="pl-PL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'Zestawienie m-ce'!$A$336</c:f>
              <c:strCache>
                <c:ptCount val="1"/>
                <c:pt idx="0">
                  <c:v>RAZEM 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'Zestawienie m-ce'!$BF$320:$BQ$320</c:f>
              <c:strCache>
                <c:ptCount val="12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  <c:pt idx="6">
                  <c:v>VII</c:v>
                </c:pt>
                <c:pt idx="7">
                  <c:v>VIII</c:v>
                </c:pt>
                <c:pt idx="8">
                  <c:v>IX</c:v>
                </c:pt>
                <c:pt idx="9">
                  <c:v>X</c:v>
                </c:pt>
                <c:pt idx="10">
                  <c:v>XI</c:v>
                </c:pt>
                <c:pt idx="11">
                  <c:v>XII</c:v>
                </c:pt>
              </c:strCache>
            </c:strRef>
          </c:cat>
          <c:val>
            <c:numRef>
              <c:f>'Zestawienie m-ce'!$BF$336:$BQ$336</c:f>
              <c:numCache>
                <c:formatCode>#,##0.00</c:formatCode>
                <c:ptCount val="12"/>
                <c:pt idx="0">
                  <c:v>1331.64</c:v>
                </c:pt>
                <c:pt idx="1">
                  <c:v>1128.9799999999998</c:v>
                </c:pt>
                <c:pt idx="2">
                  <c:v>1069.6600000000001</c:v>
                </c:pt>
                <c:pt idx="3">
                  <c:v>940.69999999999993</c:v>
                </c:pt>
                <c:pt idx="4">
                  <c:v>946.76</c:v>
                </c:pt>
                <c:pt idx="5">
                  <c:v>1063.08</c:v>
                </c:pt>
                <c:pt idx="6">
                  <c:v>1294.46</c:v>
                </c:pt>
                <c:pt idx="7">
                  <c:v>1309.7400000000002</c:v>
                </c:pt>
                <c:pt idx="8">
                  <c:v>1258.2399999999998</c:v>
                </c:pt>
                <c:pt idx="9">
                  <c:v>1125.92</c:v>
                </c:pt>
                <c:pt idx="10">
                  <c:v>923.82</c:v>
                </c:pt>
                <c:pt idx="11">
                  <c:v>1109.19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E3-4F9F-82A8-28ABF23667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668333503"/>
        <c:axId val="632961327"/>
      </c:barChart>
      <c:catAx>
        <c:axId val="6683335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32961327"/>
        <c:crosses val="autoZero"/>
        <c:auto val="1"/>
        <c:lblAlgn val="ctr"/>
        <c:lblOffset val="100"/>
        <c:noMultiLvlLbl val="0"/>
      </c:catAx>
      <c:valAx>
        <c:axId val="632961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683335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200" b="1" dirty="0"/>
              <a:t>Struktura odebranych</a:t>
            </a:r>
            <a:r>
              <a:rPr lang="pl-PL" sz="1200" b="1" baseline="0" dirty="0"/>
              <a:t> odpadów w </a:t>
            </a:r>
            <a:r>
              <a:rPr lang="pl-PL" sz="1200" b="1" dirty="0"/>
              <a:t>2025 r. wagowo [</a:t>
            </a:r>
            <a:r>
              <a:rPr lang="pl-PL" sz="1200" b="1" dirty="0" err="1"/>
              <a:t>Mg</a:t>
            </a:r>
            <a:r>
              <a:rPr lang="pl-PL" sz="1200" b="1" dirty="0"/>
              <a:t>]</a:t>
            </a:r>
          </a:p>
        </c:rich>
      </c:tx>
      <c:layout>
        <c:manualLayout>
          <c:xMode val="edge"/>
          <c:yMode val="edge"/>
          <c:x val="0.13348425297210864"/>
          <c:y val="3.2664931110003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6F5-4948-8A58-491C3E35926F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6F5-4948-8A58-491C3E35926F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6F5-4948-8A58-491C3E35926F}"/>
              </c:ext>
            </c:extLst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6F5-4948-8A58-491C3E35926F}"/>
              </c:ext>
            </c:extLst>
          </c:dPt>
          <c:dPt>
            <c:idx val="4"/>
            <c:bubble3D val="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6F5-4948-8A58-491C3E35926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'Zestawienie m-ce'!$AQ$322:$AQ$326</c:f>
              <c:strCache>
                <c:ptCount val="5"/>
                <c:pt idx="0">
                  <c:v>zmieszane</c:v>
                </c:pt>
                <c:pt idx="1">
                  <c:v>papier</c:v>
                </c:pt>
                <c:pt idx="2">
                  <c:v>plastik</c:v>
                </c:pt>
                <c:pt idx="3">
                  <c:v>szkło</c:v>
                </c:pt>
                <c:pt idx="4">
                  <c:v>bioodpady</c:v>
                </c:pt>
              </c:strCache>
            </c:strRef>
          </c:cat>
          <c:val>
            <c:numRef>
              <c:f>'Zestawienie m-ce'!$AP$322:$AP$326</c:f>
              <c:numCache>
                <c:formatCode>0.00%</c:formatCode>
                <c:ptCount val="5"/>
                <c:pt idx="0">
                  <c:v>0.71668731724240464</c:v>
                </c:pt>
                <c:pt idx="1">
                  <c:v>4.3066553310890925E-2</c:v>
                </c:pt>
                <c:pt idx="2">
                  <c:v>8.9195237532453148E-2</c:v>
                </c:pt>
                <c:pt idx="3">
                  <c:v>9.6449498858181992E-2</c:v>
                </c:pt>
                <c:pt idx="4">
                  <c:v>5.4601393056069168E-2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6F5-4948-8A58-491C3E35926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4ED22AEE-C504-DA72-5CE3-FDBDAB997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4D8C78E5-517D-E6A7-032F-9A91734587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D3259F9D-6440-D1BE-7AE8-9D21C348D3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023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>
          <a:extLst>
            <a:ext uri="{FF2B5EF4-FFF2-40B4-BE49-F238E27FC236}">
              <a16:creationId xmlns:a16="http://schemas.microsoft.com/office/drawing/2014/main" id="{3D22A2CE-F63A-BCC6-F45B-9793961F5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>
            <a:extLst>
              <a:ext uri="{FF2B5EF4-FFF2-40B4-BE49-F238E27FC236}">
                <a16:creationId xmlns:a16="http://schemas.microsoft.com/office/drawing/2014/main" id="{7FE31D9E-C02B-C8A9-0DE9-484380573D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5:notes">
            <a:extLst>
              <a:ext uri="{FF2B5EF4-FFF2-40B4-BE49-F238E27FC236}">
                <a16:creationId xmlns:a16="http://schemas.microsoft.com/office/drawing/2014/main" id="{ED1232F1-FD51-ACA0-9590-405EDCD17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2320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>
          <a:extLst>
            <a:ext uri="{FF2B5EF4-FFF2-40B4-BE49-F238E27FC236}">
              <a16:creationId xmlns:a16="http://schemas.microsoft.com/office/drawing/2014/main" id="{F75DF7F6-9033-553D-E94D-6D0559E28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>
            <a:extLst>
              <a:ext uri="{FF2B5EF4-FFF2-40B4-BE49-F238E27FC236}">
                <a16:creationId xmlns:a16="http://schemas.microsoft.com/office/drawing/2014/main" id="{D9AE58AE-BC61-7B82-E4E4-4D2ECCF3D0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5:notes">
            <a:extLst>
              <a:ext uri="{FF2B5EF4-FFF2-40B4-BE49-F238E27FC236}">
                <a16:creationId xmlns:a16="http://schemas.microsoft.com/office/drawing/2014/main" id="{4FFC9B09-F064-8F4D-FF4B-B1D60BAA94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0054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291E586C-DD9A-DE11-C1EB-7810EF2C1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>
            <a:extLst>
              <a:ext uri="{FF2B5EF4-FFF2-40B4-BE49-F238E27FC236}">
                <a16:creationId xmlns:a16="http://schemas.microsoft.com/office/drawing/2014/main" id="{56469EE2-7AFF-D04B-777F-F8BE469E46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6:notes">
            <a:extLst>
              <a:ext uri="{FF2B5EF4-FFF2-40B4-BE49-F238E27FC236}">
                <a16:creationId xmlns:a16="http://schemas.microsoft.com/office/drawing/2014/main" id="{D41B1242-3423-DC23-2988-56D70EBEE9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0632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A0D9D1C2-6373-A3A2-7D83-BC930CCB1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>
            <a:extLst>
              <a:ext uri="{FF2B5EF4-FFF2-40B4-BE49-F238E27FC236}">
                <a16:creationId xmlns:a16="http://schemas.microsoft.com/office/drawing/2014/main" id="{D6CE8522-0698-CD63-B868-A2AA02D1B5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6:notes">
            <a:extLst>
              <a:ext uri="{FF2B5EF4-FFF2-40B4-BE49-F238E27FC236}">
                <a16:creationId xmlns:a16="http://schemas.microsoft.com/office/drawing/2014/main" id="{DB462C9B-8CDE-63E5-AFE5-427D5AEEFC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61364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B04DAFA8-1AD5-EDF0-5FE2-DB163DF9C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>
            <a:extLst>
              <a:ext uri="{FF2B5EF4-FFF2-40B4-BE49-F238E27FC236}">
                <a16:creationId xmlns:a16="http://schemas.microsoft.com/office/drawing/2014/main" id="{71947199-0DA3-4098-FC2F-0ABC168F82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6:notes">
            <a:extLst>
              <a:ext uri="{FF2B5EF4-FFF2-40B4-BE49-F238E27FC236}">
                <a16:creationId xmlns:a16="http://schemas.microsoft.com/office/drawing/2014/main" id="{A6AE04AA-FB73-4E19-777E-B1D14FC725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7080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770F0CD7-093C-FCAF-93DD-5F22240FB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:notes">
            <a:extLst>
              <a:ext uri="{FF2B5EF4-FFF2-40B4-BE49-F238E27FC236}">
                <a16:creationId xmlns:a16="http://schemas.microsoft.com/office/drawing/2014/main" id="{82CEF0D3-D9C2-D99D-AD42-AD4A6FA5F0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7:notes">
            <a:extLst>
              <a:ext uri="{FF2B5EF4-FFF2-40B4-BE49-F238E27FC236}">
                <a16:creationId xmlns:a16="http://schemas.microsoft.com/office/drawing/2014/main" id="{7D820A58-8B41-B574-D9D9-6A601AFAF2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79417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B79F83AE-D91C-8C9B-2FBA-F4536DB65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:notes">
            <a:extLst>
              <a:ext uri="{FF2B5EF4-FFF2-40B4-BE49-F238E27FC236}">
                <a16:creationId xmlns:a16="http://schemas.microsoft.com/office/drawing/2014/main" id="{F3DCE1C3-D01D-9481-65ED-86EEA108FE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7:notes">
            <a:extLst>
              <a:ext uri="{FF2B5EF4-FFF2-40B4-BE49-F238E27FC236}">
                <a16:creationId xmlns:a16="http://schemas.microsoft.com/office/drawing/2014/main" id="{C7ED429E-DA19-609B-7DAA-05B5A673E4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6444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9D6F98B3-A3A6-0A5F-443E-B503D3229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:notes">
            <a:extLst>
              <a:ext uri="{FF2B5EF4-FFF2-40B4-BE49-F238E27FC236}">
                <a16:creationId xmlns:a16="http://schemas.microsoft.com/office/drawing/2014/main" id="{A149792A-3458-D505-0659-DC405EE349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7:notes">
            <a:extLst>
              <a:ext uri="{FF2B5EF4-FFF2-40B4-BE49-F238E27FC236}">
                <a16:creationId xmlns:a16="http://schemas.microsoft.com/office/drawing/2014/main" id="{E8411542-68E8-36A3-A6B4-4BEFBDF945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2327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D156F50D-07D2-30C5-2AF4-B700F2A8E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:notes">
            <a:extLst>
              <a:ext uri="{FF2B5EF4-FFF2-40B4-BE49-F238E27FC236}">
                <a16:creationId xmlns:a16="http://schemas.microsoft.com/office/drawing/2014/main" id="{C93B308E-0F26-1C20-788C-75B25FC88C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7:notes">
            <a:extLst>
              <a:ext uri="{FF2B5EF4-FFF2-40B4-BE49-F238E27FC236}">
                <a16:creationId xmlns:a16="http://schemas.microsoft.com/office/drawing/2014/main" id="{2BF789EC-D627-D714-CED5-867B4AF51A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08452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91D8C791-BC3C-B090-1116-90C6302C5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8:notes">
            <a:extLst>
              <a:ext uri="{FF2B5EF4-FFF2-40B4-BE49-F238E27FC236}">
                <a16:creationId xmlns:a16="http://schemas.microsoft.com/office/drawing/2014/main" id="{990D1CBF-0E71-BDF5-1922-5D91A9C07D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8:notes">
            <a:extLst>
              <a:ext uri="{FF2B5EF4-FFF2-40B4-BE49-F238E27FC236}">
                <a16:creationId xmlns:a16="http://schemas.microsoft.com/office/drawing/2014/main" id="{28A263E4-37FD-3693-E1DA-0B2B682B1B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74338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>
          <a:extLst>
            <a:ext uri="{FF2B5EF4-FFF2-40B4-BE49-F238E27FC236}">
              <a16:creationId xmlns:a16="http://schemas.microsoft.com/office/drawing/2014/main" id="{F12F30BC-6B73-B686-3DC1-89E01D5EB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>
            <a:extLst>
              <a:ext uri="{FF2B5EF4-FFF2-40B4-BE49-F238E27FC236}">
                <a16:creationId xmlns:a16="http://schemas.microsoft.com/office/drawing/2014/main" id="{CD519B25-C209-C998-AB2C-BB19AAB64B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9:notes">
            <a:extLst>
              <a:ext uri="{FF2B5EF4-FFF2-40B4-BE49-F238E27FC236}">
                <a16:creationId xmlns:a16="http://schemas.microsoft.com/office/drawing/2014/main" id="{72A4FA7D-A789-BC58-0439-8F78F9A462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14689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3.jpeg"/><Relationship Id="rId5" Type="http://schemas.openxmlformats.org/officeDocument/2006/relationships/image" Target="../media/image2.png"/><Relationship Id="rId10" Type="http://schemas.openxmlformats.org/officeDocument/2006/relationships/image" Target="../media/image3.jpg"/><Relationship Id="rId4" Type="http://schemas.openxmlformats.org/officeDocument/2006/relationships/image" Target="../media/image8.jp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3.jp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21.png"/><Relationship Id="rId10" Type="http://schemas.openxmlformats.org/officeDocument/2006/relationships/image" Target="../media/image6.png"/><Relationship Id="rId4" Type="http://schemas.openxmlformats.org/officeDocument/2006/relationships/image" Target="../media/image20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1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3.jp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1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3.jpg"/><Relationship Id="rId4" Type="http://schemas.openxmlformats.org/officeDocument/2006/relationships/image" Target="../media/image2.png"/><Relationship Id="rId9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2.png"/><Relationship Id="rId10" Type="http://schemas.openxmlformats.org/officeDocument/2006/relationships/image" Target="../media/image3.jpg"/><Relationship Id="rId4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8.png"/><Relationship Id="rId10" Type="http://schemas.openxmlformats.org/officeDocument/2006/relationships/image" Target="../media/image51.jpeg"/><Relationship Id="rId4" Type="http://schemas.openxmlformats.org/officeDocument/2006/relationships/image" Target="../media/image47.png"/><Relationship Id="rId9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1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2.png"/><Relationship Id="rId10" Type="http://schemas.openxmlformats.org/officeDocument/2006/relationships/image" Target="../media/image56.jpeg"/><Relationship Id="rId4" Type="http://schemas.openxmlformats.org/officeDocument/2006/relationships/image" Target="../media/image52.png"/><Relationship Id="rId9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png"/><Relationship Id="rId4" Type="http://schemas.openxmlformats.org/officeDocument/2006/relationships/image" Target="../media/image3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1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12" Type="http://schemas.openxmlformats.org/officeDocument/2006/relationships/image" Target="../media/image6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3.jpg"/><Relationship Id="rId5" Type="http://schemas.openxmlformats.org/officeDocument/2006/relationships/image" Target="../media/image63.png"/><Relationship Id="rId10" Type="http://schemas.openxmlformats.org/officeDocument/2006/relationships/image" Target="../media/image67.png"/><Relationship Id="rId4" Type="http://schemas.openxmlformats.org/officeDocument/2006/relationships/image" Target="../media/image62.png"/><Relationship Id="rId9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1794387" y="1498718"/>
            <a:ext cx="8603225" cy="1320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900" b="1" i="1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„TESKO” Tatrzańska Komunalna Grupa Kapitałowa Sp. z o.o.</a:t>
            </a:r>
            <a:endParaRPr i="1" dirty="0">
              <a:latin typeface="+mj-lt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Zjazd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Krajowego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Forum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Dyrektorów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ZOM | Zakopane,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Wrzesień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2026 r.</a:t>
            </a:r>
            <a:endParaRPr dirty="0"/>
          </a:p>
        </p:txBody>
      </p:sp>
      <p:sp>
        <p:nvSpPr>
          <p:cNvPr id="92" name="Google Shape;92;p13"/>
          <p:cNvSpPr txBox="1"/>
          <p:nvPr/>
        </p:nvSpPr>
        <p:spPr>
          <a:xfrm>
            <a:off x="9391650" y="6486525"/>
            <a:ext cx="2038350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 1: Informacje ogólne | Slajd 1</a:t>
            </a:r>
            <a:endParaRPr/>
          </a:p>
        </p:txBody>
      </p:sp>
      <p:pic>
        <p:nvPicPr>
          <p:cNvPr id="102" name="Google Shape;102;p13"/>
          <p:cNvPicPr preferRelativeResize="0">
            <a:picLocks noChangeAspect="1"/>
          </p:cNvPicPr>
          <p:nvPr/>
        </p:nvPicPr>
        <p:blipFill>
          <a:blip r:embed="rId5">
            <a:alphaModFix/>
          </a:blip>
          <a:srcRect/>
          <a:stretch/>
        </p:blipFill>
        <p:spPr>
          <a:xfrm>
            <a:off x="4136997" y="3429000"/>
            <a:ext cx="3918006" cy="1989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7CB45C9C-1B75-3021-2272-ED35253F1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>
            <a:extLst>
              <a:ext uri="{FF2B5EF4-FFF2-40B4-BE49-F238E27FC236}">
                <a16:creationId xmlns:a16="http://schemas.microsoft.com/office/drawing/2014/main" id="{FE446DBC-35F6-F29E-E69B-92B54329716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>
            <a:extLst>
              <a:ext uri="{FF2B5EF4-FFF2-40B4-BE49-F238E27FC236}">
                <a16:creationId xmlns:a16="http://schemas.microsoft.com/office/drawing/2014/main" id="{4812A792-244D-A8EA-6D7E-D8B61B36E87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3306067"/>
            <a:ext cx="3333750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descr="image.png">
            <a:extLst>
              <a:ext uri="{FF2B5EF4-FFF2-40B4-BE49-F238E27FC236}">
                <a16:creationId xmlns:a16="http://schemas.microsoft.com/office/drawing/2014/main" id="{DC70FDAE-D826-DFCE-5CAA-A51F994D0D6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29125" y="3306067"/>
            <a:ext cx="3333750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 descr="image.png">
            <a:extLst>
              <a:ext uri="{FF2B5EF4-FFF2-40B4-BE49-F238E27FC236}">
                <a16:creationId xmlns:a16="http://schemas.microsoft.com/office/drawing/2014/main" id="{D8E1A316-FB25-B773-1DF4-ECADBD4CCB1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01000" y="3306067"/>
            <a:ext cx="3333750" cy="216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 descr="image.png">
            <a:extLst>
              <a:ext uri="{FF2B5EF4-FFF2-40B4-BE49-F238E27FC236}">
                <a16:creationId xmlns:a16="http://schemas.microsoft.com/office/drawing/2014/main" id="{823BE24A-0318-6266-2BC4-4CCCDE14DB8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>
            <a:extLst>
              <a:ext uri="{FF2B5EF4-FFF2-40B4-BE49-F238E27FC236}">
                <a16:creationId xmlns:a16="http://schemas.microsoft.com/office/drawing/2014/main" id="{F6603801-8A00-66C4-B0F2-9C1DE441E61E}"/>
              </a:ext>
            </a:extLst>
          </p:cNvPr>
          <p:cNvSpPr txBox="1"/>
          <p:nvPr/>
        </p:nvSpPr>
        <p:spPr>
          <a:xfrm>
            <a:off x="857250" y="1145202"/>
            <a:ext cx="104775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10000"/>
              </a:lnSpc>
            </a:pPr>
            <a:r>
              <a:rPr lang="en-US" sz="3000" b="1" i="1" dirty="0">
                <a:solidFill>
                  <a:srgbClr val="475569"/>
                </a:solidFill>
                <a:ea typeface="Lato"/>
                <a:cs typeface="Lato"/>
                <a:sym typeface="Lato"/>
              </a:rPr>
              <a:t>„TESKO” </a:t>
            </a:r>
            <a:r>
              <a:rPr lang="en-US" sz="3000" b="1" i="1" dirty="0" err="1">
                <a:solidFill>
                  <a:srgbClr val="475569"/>
                </a:solidFill>
                <a:ea typeface="Lato"/>
                <a:cs typeface="Lato"/>
                <a:sym typeface="Lato"/>
              </a:rPr>
              <a:t>Tatrzańska</a:t>
            </a:r>
            <a:r>
              <a:rPr lang="en-US" sz="3000" b="1" i="1" dirty="0">
                <a:solidFill>
                  <a:srgbClr val="475569"/>
                </a:solidFill>
                <a:ea typeface="Lato"/>
                <a:cs typeface="Lato"/>
                <a:sym typeface="Lato"/>
              </a:rPr>
              <a:t> </a:t>
            </a:r>
            <a:r>
              <a:rPr lang="en-US" sz="3000" b="1" i="1" dirty="0" err="1">
                <a:solidFill>
                  <a:srgbClr val="475569"/>
                </a:solidFill>
                <a:ea typeface="Lato"/>
                <a:cs typeface="Lato"/>
                <a:sym typeface="Lato"/>
              </a:rPr>
              <a:t>Komunalna</a:t>
            </a:r>
            <a:r>
              <a:rPr lang="en-US" sz="3000" b="1" i="1" dirty="0">
                <a:solidFill>
                  <a:srgbClr val="475569"/>
                </a:solidFill>
                <a:ea typeface="Lato"/>
                <a:cs typeface="Lato"/>
                <a:sym typeface="Lato"/>
              </a:rPr>
              <a:t> </a:t>
            </a:r>
            <a:endParaRPr lang="pl-PL" sz="3000" b="1" i="1" dirty="0">
              <a:solidFill>
                <a:srgbClr val="475569"/>
              </a:solidFill>
              <a:ea typeface="Lato"/>
              <a:cs typeface="Lato"/>
              <a:sym typeface="Lato"/>
            </a:endParaRPr>
          </a:p>
          <a:p>
            <a:pPr lvl="0" algn="ctr">
              <a:lnSpc>
                <a:spcPct val="110000"/>
              </a:lnSpc>
            </a:pPr>
            <a:r>
              <a:rPr lang="en-US" sz="3000" b="1" i="1" dirty="0">
                <a:solidFill>
                  <a:srgbClr val="475569"/>
                </a:solidFill>
                <a:ea typeface="Lato"/>
                <a:cs typeface="Lato"/>
                <a:sym typeface="Lato"/>
              </a:rPr>
              <a:t>Grupa </a:t>
            </a:r>
            <a:r>
              <a:rPr lang="en-US" sz="3000" b="1" i="1" dirty="0" err="1">
                <a:solidFill>
                  <a:srgbClr val="475569"/>
                </a:solidFill>
                <a:ea typeface="Lato"/>
                <a:cs typeface="Lato"/>
                <a:sym typeface="Lato"/>
              </a:rPr>
              <a:t>Kapitałowa</a:t>
            </a:r>
            <a:r>
              <a:rPr lang="en-US" sz="3000" b="1" i="1" dirty="0">
                <a:solidFill>
                  <a:srgbClr val="475569"/>
                </a:solidFill>
                <a:ea typeface="Lato"/>
                <a:cs typeface="Lato"/>
                <a:sym typeface="Lato"/>
              </a:rPr>
              <a:t> Sp. z </a:t>
            </a:r>
            <a:r>
              <a:rPr lang="en-US" sz="3000" b="1" i="1" dirty="0" err="1">
                <a:solidFill>
                  <a:srgbClr val="475569"/>
                </a:solidFill>
                <a:ea typeface="Lato"/>
                <a:cs typeface="Lato"/>
                <a:sym typeface="Lato"/>
              </a:rPr>
              <a:t>o.o.</a:t>
            </a:r>
            <a:endParaRPr sz="3000" b="1" i="1" dirty="0">
              <a:latin typeface="+mj-lt"/>
            </a:endParaRPr>
          </a:p>
        </p:txBody>
      </p:sp>
      <p:sp>
        <p:nvSpPr>
          <p:cNvPr id="90" name="Google Shape;90;p13">
            <a:extLst>
              <a:ext uri="{FF2B5EF4-FFF2-40B4-BE49-F238E27FC236}">
                <a16:creationId xmlns:a16="http://schemas.microsoft.com/office/drawing/2014/main" id="{5AE27476-4876-3F1F-618F-2CE0E5DA07D1}"/>
              </a:ext>
            </a:extLst>
          </p:cNvPr>
          <p:cNvSpPr txBox="1"/>
          <p:nvPr/>
        </p:nvSpPr>
        <p:spPr>
          <a:xfrm>
            <a:off x="1571625" y="2267842"/>
            <a:ext cx="90487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nowoczesn</a:t>
            </a:r>
            <a:r>
              <a:rPr lang="pl-PL" sz="15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e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pl-PL" sz="15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przedsiebiorstwo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usług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użyteczności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publicznej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pod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Giewontem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, </a:t>
            </a:r>
            <a:endParaRPr lang="pl-PL" sz="1500" b="0" i="0" u="none" strike="noStrike" cap="none" dirty="0">
              <a:solidFill>
                <a:srgbClr val="475569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5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kompleksowo 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wspierając</a:t>
            </a:r>
            <a:r>
              <a:rPr lang="pl-PL" sz="15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e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pl-PL" sz="15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M</a:t>
            </a:r>
            <a:r>
              <a:rPr lang="en-US" sz="15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iasto</a:t>
            </a:r>
            <a:r>
              <a:rPr lang="en-US" sz="15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Zakopane.</a:t>
            </a:r>
            <a:endParaRPr dirty="0">
              <a:latin typeface="+mj-lt"/>
            </a:endParaRPr>
          </a:p>
        </p:txBody>
      </p:sp>
      <p:sp>
        <p:nvSpPr>
          <p:cNvPr id="91" name="Google Shape;91;p13">
            <a:extLst>
              <a:ext uri="{FF2B5EF4-FFF2-40B4-BE49-F238E27FC236}">
                <a16:creationId xmlns:a16="http://schemas.microsoft.com/office/drawing/2014/main" id="{1BF90333-FD35-FA5A-1A0B-9B8E1CFA7BC7}"/>
              </a:ext>
            </a:extLst>
          </p:cNvPr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92" name="Google Shape;92;p13">
            <a:extLst>
              <a:ext uri="{FF2B5EF4-FFF2-40B4-BE49-F238E27FC236}">
                <a16:creationId xmlns:a16="http://schemas.microsoft.com/office/drawing/2014/main" id="{20C61B8D-6552-5A5D-D252-9FAB707E0E4B}"/>
              </a:ext>
            </a:extLst>
          </p:cNvPr>
          <p:cNvSpPr txBox="1"/>
          <p:nvPr/>
        </p:nvSpPr>
        <p:spPr>
          <a:xfrm>
            <a:off x="9391650" y="6486525"/>
            <a:ext cx="2038350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1: Informacje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ogólne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</a:t>
            </a:r>
            <a:endParaRPr dirty="0"/>
          </a:p>
        </p:txBody>
      </p:sp>
      <p:sp>
        <p:nvSpPr>
          <p:cNvPr id="93" name="Google Shape;93;p13">
            <a:extLst>
              <a:ext uri="{FF2B5EF4-FFF2-40B4-BE49-F238E27FC236}">
                <a16:creationId xmlns:a16="http://schemas.microsoft.com/office/drawing/2014/main" id="{1EA25F9E-E1E2-A3F5-0D47-EEC185BCEA44}"/>
              </a:ext>
            </a:extLst>
          </p:cNvPr>
          <p:cNvSpPr txBox="1"/>
          <p:nvPr/>
        </p:nvSpPr>
        <p:spPr>
          <a:xfrm>
            <a:off x="1083944" y="4258567"/>
            <a:ext cx="288036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b="1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Odbiór o</a:t>
            </a: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dpad</a:t>
            </a:r>
            <a:r>
              <a:rPr lang="pl-PL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ów</a:t>
            </a:r>
            <a:endParaRPr sz="1600" dirty="0">
              <a:latin typeface="+mj-lt"/>
            </a:endParaRPr>
          </a:p>
        </p:txBody>
      </p:sp>
      <p:sp>
        <p:nvSpPr>
          <p:cNvPr id="94" name="Google Shape;94;p13">
            <a:extLst>
              <a:ext uri="{FF2B5EF4-FFF2-40B4-BE49-F238E27FC236}">
                <a16:creationId xmlns:a16="http://schemas.microsoft.com/office/drawing/2014/main" id="{DC616E08-C873-625A-9D40-C115D17003C3}"/>
              </a:ext>
            </a:extLst>
          </p:cNvPr>
          <p:cNvSpPr txBox="1"/>
          <p:nvPr/>
        </p:nvSpPr>
        <p:spPr>
          <a:xfrm>
            <a:off x="1152525" y="4572892"/>
            <a:ext cx="274320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Niezawodny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system </a:t>
            </a: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zbiórki</a:t>
            </a:r>
            <a:r>
              <a:rPr lang="pl-PL" sz="1300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                  i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transportu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pl-PL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odpadów komunalnych</a:t>
            </a:r>
            <a:endParaRPr sz="1300" dirty="0">
              <a:latin typeface="+mj-lt"/>
            </a:endParaRPr>
          </a:p>
        </p:txBody>
      </p:sp>
      <p:sp>
        <p:nvSpPr>
          <p:cNvPr id="95" name="Google Shape;95;p13">
            <a:extLst>
              <a:ext uri="{FF2B5EF4-FFF2-40B4-BE49-F238E27FC236}">
                <a16:creationId xmlns:a16="http://schemas.microsoft.com/office/drawing/2014/main" id="{976E44F9-86C4-ADF1-8A78-5EDD7D35F865}"/>
              </a:ext>
            </a:extLst>
          </p:cNvPr>
          <p:cNvSpPr txBox="1"/>
          <p:nvPr/>
        </p:nvSpPr>
        <p:spPr>
          <a:xfrm>
            <a:off x="4655820" y="4258567"/>
            <a:ext cx="288036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Utrzymanie</a:t>
            </a:r>
            <a:r>
              <a:rPr lang="en-US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l-PL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d</a:t>
            </a: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róg</a:t>
            </a:r>
            <a:endParaRPr sz="1600" dirty="0">
              <a:latin typeface="+mj-lt"/>
            </a:endParaRPr>
          </a:p>
        </p:txBody>
      </p:sp>
      <p:sp>
        <p:nvSpPr>
          <p:cNvPr id="96" name="Google Shape;96;p13">
            <a:extLst>
              <a:ext uri="{FF2B5EF4-FFF2-40B4-BE49-F238E27FC236}">
                <a16:creationId xmlns:a16="http://schemas.microsoft.com/office/drawing/2014/main" id="{946C1154-EAA4-9BFE-4C5D-A45A87C3DFA7}"/>
              </a:ext>
            </a:extLst>
          </p:cNvPr>
          <p:cNvSpPr txBox="1"/>
          <p:nvPr/>
        </p:nvSpPr>
        <p:spPr>
          <a:xfrm>
            <a:off x="4724400" y="4572892"/>
            <a:ext cx="2743200" cy="90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Całoroczna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dbałość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o </a:t>
            </a: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przejezdność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dróg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, </a:t>
            </a: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chodników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i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placów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w </a:t>
            </a: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surowym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klimacie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górskim</a:t>
            </a:r>
            <a:endParaRPr sz="1300" dirty="0">
              <a:latin typeface="+mj-lt"/>
            </a:endParaRPr>
          </a:p>
        </p:txBody>
      </p:sp>
      <p:sp>
        <p:nvSpPr>
          <p:cNvPr id="97" name="Google Shape;97;p13">
            <a:extLst>
              <a:ext uri="{FF2B5EF4-FFF2-40B4-BE49-F238E27FC236}">
                <a16:creationId xmlns:a16="http://schemas.microsoft.com/office/drawing/2014/main" id="{7CE9B52E-6435-1639-1015-5E321534749A}"/>
              </a:ext>
            </a:extLst>
          </p:cNvPr>
          <p:cNvSpPr txBox="1"/>
          <p:nvPr/>
        </p:nvSpPr>
        <p:spPr>
          <a:xfrm>
            <a:off x="8227695" y="4258567"/>
            <a:ext cx="288036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Komunikacja</a:t>
            </a:r>
            <a:r>
              <a:rPr lang="en-US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Miejska</a:t>
            </a:r>
            <a:endParaRPr sz="1600" dirty="0">
              <a:latin typeface="+mj-lt"/>
            </a:endParaRPr>
          </a:p>
        </p:txBody>
      </p:sp>
      <p:sp>
        <p:nvSpPr>
          <p:cNvPr id="98" name="Google Shape;98;p13">
            <a:extLst>
              <a:ext uri="{FF2B5EF4-FFF2-40B4-BE49-F238E27FC236}">
                <a16:creationId xmlns:a16="http://schemas.microsoft.com/office/drawing/2014/main" id="{CBD00478-3D54-2813-DAD3-517F4B8A40E0}"/>
              </a:ext>
            </a:extLst>
          </p:cNvPr>
          <p:cNvSpPr txBox="1"/>
          <p:nvPr/>
        </p:nvSpPr>
        <p:spPr>
          <a:xfrm>
            <a:off x="8296275" y="4572892"/>
            <a:ext cx="2743200" cy="90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Ekologiczny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, </a:t>
            </a: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niskoemisyjny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transport </a:t>
            </a: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pasażerski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łączący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Zakopane </a:t>
            </a:r>
            <a:r>
              <a:rPr lang="pl-PL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         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z</a:t>
            </a:r>
            <a:r>
              <a:rPr lang="pl-PL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tatrzańskimi</a:t>
            </a:r>
            <a:r>
              <a:rPr lang="en-US" sz="13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3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szlakami</a:t>
            </a:r>
            <a:endParaRPr sz="1300" dirty="0">
              <a:latin typeface="+mj-lt"/>
            </a:endParaRPr>
          </a:p>
        </p:txBody>
      </p:sp>
      <p:pic>
        <p:nvPicPr>
          <p:cNvPr id="99" name="Google Shape;99;p13" descr="image.png">
            <a:extLst>
              <a:ext uri="{FF2B5EF4-FFF2-40B4-BE49-F238E27FC236}">
                <a16:creationId xmlns:a16="http://schemas.microsoft.com/office/drawing/2014/main" id="{AE42B249-E83D-3128-1935-031F757A673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71712" y="3677542"/>
            <a:ext cx="50482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 descr="image.png">
            <a:extLst>
              <a:ext uri="{FF2B5EF4-FFF2-40B4-BE49-F238E27FC236}">
                <a16:creationId xmlns:a16="http://schemas.microsoft.com/office/drawing/2014/main" id="{D162534E-134A-1C74-D839-0D928660D4A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43587" y="3677542"/>
            <a:ext cx="50482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 descr="image.png">
            <a:extLst>
              <a:ext uri="{FF2B5EF4-FFF2-40B4-BE49-F238E27FC236}">
                <a16:creationId xmlns:a16="http://schemas.microsoft.com/office/drawing/2014/main" id="{56186964-1CA4-54C3-12EF-C9C495F538F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91662" y="3677542"/>
            <a:ext cx="35242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>
            <a:extLst>
              <a:ext uri="{FF2B5EF4-FFF2-40B4-BE49-F238E27FC236}">
                <a16:creationId xmlns:a16="http://schemas.microsoft.com/office/drawing/2014/main" id="{B336E815-E319-9C0D-7B09-E061F1814D6F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5158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7103398" y="2826282"/>
            <a:ext cx="4692405" cy="3289746"/>
          </a:xfrm>
          <a:prstGeom prst="rect">
            <a:avLst/>
          </a:prstGeom>
          <a:noFill/>
          <a:ln>
            <a:noFill/>
          </a:ln>
          <a:effectLst>
            <a:softEdge rad="0"/>
          </a:effectLst>
        </p:spPr>
      </p:pic>
      <p:pic>
        <p:nvPicPr>
          <p:cNvPr id="109" name="Google Shape;109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PONAD 30 LAT TRADYCJI I ROZWOJU</a:t>
            </a:r>
            <a:endParaRPr b="1" dirty="0">
              <a:latin typeface="+mj-lt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762000" y="571500"/>
            <a:ext cx="76200" cy="38859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113" name="Google Shape;113;p14"/>
          <p:cNvSpPr txBox="1"/>
          <p:nvPr/>
        </p:nvSpPr>
        <p:spPr>
          <a:xfrm>
            <a:off x="9372600" y="6486525"/>
            <a:ext cx="2057400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1: Informacje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ogólne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dirty="0"/>
          </a:p>
        </p:txBody>
      </p:sp>
      <p:sp>
        <p:nvSpPr>
          <p:cNvPr id="115" name="Google Shape;115;p14"/>
          <p:cNvSpPr txBox="1"/>
          <p:nvPr/>
        </p:nvSpPr>
        <p:spPr>
          <a:xfrm>
            <a:off x="1053333" y="2838069"/>
            <a:ext cx="5875696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Październik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1991 r.: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Uchwała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Rady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Miasta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Zakopane o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przekształceniu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Miejskiego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Przedsiębiorstwa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Gospodarki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Komunalnej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i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Mieszkaniowej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w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spółkę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handlową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.</a:t>
            </a:r>
            <a:endParaRPr sz="1200" dirty="0">
              <a:latin typeface="+mj-lt"/>
            </a:endParaRPr>
          </a:p>
        </p:txBody>
      </p:sp>
      <p:sp>
        <p:nvSpPr>
          <p:cNvPr id="116" name="Google Shape;116;p14"/>
          <p:cNvSpPr txBox="1"/>
          <p:nvPr/>
        </p:nvSpPr>
        <p:spPr>
          <a:xfrm>
            <a:off x="1053333" y="3661981"/>
            <a:ext cx="5364419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Styczeń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1992 r.: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pl-PL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akt założycielski i rejestracja spółki, rozpoczęcie działalności w nowej formule prawnej (20.01.1992)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.</a:t>
            </a:r>
            <a:endParaRPr sz="1200" dirty="0">
              <a:latin typeface="+mj-lt"/>
            </a:endParaRPr>
          </a:p>
        </p:txBody>
      </p:sp>
      <p:sp>
        <p:nvSpPr>
          <p:cNvPr id="117" name="Google Shape;117;p14"/>
          <p:cNvSpPr txBox="1"/>
          <p:nvPr/>
        </p:nvSpPr>
        <p:spPr>
          <a:xfrm>
            <a:off x="1053332" y="4471936"/>
            <a:ext cx="5241131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Październik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2005 r.: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pl-PL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r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ejestracja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Tatrzańskiej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Komunalnej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Grupy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Kapitałowej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z TESKO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jako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spółką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dominującą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posiadającą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udziały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w SEWIK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i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TBS.</a:t>
            </a:r>
            <a:endParaRPr sz="1200" dirty="0">
              <a:latin typeface="+mj-lt"/>
            </a:endParaRPr>
          </a:p>
        </p:txBody>
      </p:sp>
      <p:sp>
        <p:nvSpPr>
          <p:cNvPr id="118" name="Google Shape;118;p14"/>
          <p:cNvSpPr txBox="1"/>
          <p:nvPr/>
        </p:nvSpPr>
        <p:spPr>
          <a:xfrm>
            <a:off x="1053333" y="5233756"/>
            <a:ext cx="5526881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Działalność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oparta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o KSH ze 100%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udziałem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Gminy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Miasto Zakopane. </a:t>
            </a:r>
            <a:endParaRPr lang="pl-PL" sz="1200" b="0" i="0" u="none" strike="noStrike" cap="none" dirty="0">
              <a:solidFill>
                <a:srgbClr val="334155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Kapitał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zakładowy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spółki</a:t>
            </a:r>
            <a:r>
              <a:rPr lang="pl-PL" sz="1200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: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68.555.000 </a:t>
            </a:r>
            <a:r>
              <a:rPr lang="en-US" sz="1200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zł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.</a:t>
            </a:r>
            <a:endParaRPr sz="1200" dirty="0">
              <a:latin typeface="+mj-lt"/>
            </a:endParaRPr>
          </a:p>
        </p:txBody>
      </p:sp>
      <p:pic>
        <p:nvPicPr>
          <p:cNvPr id="119" name="Google Shape;119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9958" y="2871406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9958" y="3729742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2333" y="4541920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7514" y="5249407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4"/>
          <p:cNvPicPr preferRelativeResize="0"/>
          <p:nvPr/>
        </p:nvPicPr>
        <p:blipFill>
          <a:blip r:embed="rId10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897267E-506C-84AA-D72A-61014D23875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473" t="36768" b="34725"/>
          <a:stretch>
            <a:fillRect/>
          </a:stretch>
        </p:blipFill>
        <p:spPr>
          <a:xfrm>
            <a:off x="672333" y="1214859"/>
            <a:ext cx="6619875" cy="146627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513558"/>
            <a:ext cx="3397299" cy="274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97424" y="2513558"/>
            <a:ext cx="3397299" cy="274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32849" y="2513558"/>
            <a:ext cx="3397299" cy="274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MISJA I WARTOŚCI SPÓŁKI</a:t>
            </a:r>
            <a:endParaRPr b="1" dirty="0">
              <a:latin typeface="+mj-lt"/>
            </a:endParaRPr>
          </a:p>
        </p:txBody>
      </p:sp>
      <p:sp>
        <p:nvSpPr>
          <p:cNvPr id="134" name="Google Shape;134;p15"/>
          <p:cNvSpPr/>
          <p:nvPr/>
        </p:nvSpPr>
        <p:spPr>
          <a:xfrm>
            <a:off x="762000" y="571500"/>
            <a:ext cx="76200" cy="38859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5"/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136" name="Google Shape;136;p15"/>
          <p:cNvSpPr txBox="1"/>
          <p:nvPr/>
        </p:nvSpPr>
        <p:spPr>
          <a:xfrm>
            <a:off x="9372600" y="6486525"/>
            <a:ext cx="2057400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1: Informacje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ogólne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</a:t>
            </a:r>
            <a:endParaRPr dirty="0"/>
          </a:p>
        </p:txBody>
      </p:sp>
      <p:sp>
        <p:nvSpPr>
          <p:cNvPr id="137" name="Google Shape;137;p15"/>
          <p:cNvSpPr txBox="1"/>
          <p:nvPr/>
        </p:nvSpPr>
        <p:spPr>
          <a:xfrm>
            <a:off x="987106" y="3466058"/>
            <a:ext cx="294708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Ochrona</a:t>
            </a:r>
            <a:r>
              <a:rPr lang="en-US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Ekosystemu</a:t>
            </a:r>
            <a:r>
              <a:rPr lang="en-US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Tatr</a:t>
            </a:r>
            <a:endParaRPr sz="1600" dirty="0">
              <a:latin typeface="+mj-lt"/>
            </a:endParaRPr>
          </a:p>
        </p:txBody>
      </p:sp>
      <p:sp>
        <p:nvSpPr>
          <p:cNvPr id="138" name="Google Shape;138;p15"/>
          <p:cNvSpPr txBox="1"/>
          <p:nvPr/>
        </p:nvSpPr>
        <p:spPr>
          <a:xfrm>
            <a:off x="987106" y="3780383"/>
            <a:ext cx="2947087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Ochrona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unikalnego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dziedzictwa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przyrodniczego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Podhala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i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bezpośredniego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sąsiedztwa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TPN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poprzez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redukcj</a:t>
            </a:r>
            <a:r>
              <a:rPr lang="pl-PL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ę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wpływu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procesów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komunalnych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na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środowisko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.</a:t>
            </a:r>
            <a:endParaRPr sz="1200" dirty="0">
              <a:latin typeface="+mj-lt"/>
            </a:endParaRPr>
          </a:p>
        </p:txBody>
      </p:sp>
      <p:sp>
        <p:nvSpPr>
          <p:cNvPr id="139" name="Google Shape;139;p15"/>
          <p:cNvSpPr txBox="1"/>
          <p:nvPr/>
        </p:nvSpPr>
        <p:spPr>
          <a:xfrm>
            <a:off x="4622530" y="3466058"/>
            <a:ext cx="294708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Społeczna</a:t>
            </a:r>
            <a:r>
              <a:rPr lang="en-US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l-PL" sz="1600" b="1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o</a:t>
            </a: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dpowiedzialność</a:t>
            </a:r>
            <a:endParaRPr sz="1600" dirty="0">
              <a:latin typeface="+mj-lt"/>
            </a:endParaRPr>
          </a:p>
        </p:txBody>
      </p:sp>
      <p:sp>
        <p:nvSpPr>
          <p:cNvPr id="140" name="Google Shape;140;p15"/>
          <p:cNvSpPr txBox="1"/>
          <p:nvPr/>
        </p:nvSpPr>
        <p:spPr>
          <a:xfrm>
            <a:off x="4622531" y="3780383"/>
            <a:ext cx="294708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Odpowiedzialny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pracodawca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pod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Tatrami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.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Średnioroczne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zatrudnienie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w 2025 r.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wyniosło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1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135,5 </a:t>
            </a:r>
            <a:r>
              <a:rPr lang="en-US" sz="1200" b="1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etatu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,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skupiając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141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pracowników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na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koniec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roku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.</a:t>
            </a:r>
            <a:endParaRPr sz="1200" dirty="0">
              <a:latin typeface="+mj-lt"/>
            </a:endParaRPr>
          </a:p>
        </p:txBody>
      </p:sp>
      <p:sp>
        <p:nvSpPr>
          <p:cNvPr id="141" name="Google Shape;141;p15"/>
          <p:cNvSpPr txBox="1"/>
          <p:nvPr/>
        </p:nvSpPr>
        <p:spPr>
          <a:xfrm>
            <a:off x="8257955" y="3466058"/>
            <a:ext cx="294708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Inwestycje</a:t>
            </a:r>
            <a:r>
              <a:rPr lang="en-US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w </a:t>
            </a:r>
            <a:r>
              <a:rPr lang="pl-PL" sz="1600" b="1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n</a:t>
            </a: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owoczesność</a:t>
            </a:r>
            <a:endParaRPr sz="1600" dirty="0">
              <a:latin typeface="+mj-lt"/>
            </a:endParaRPr>
          </a:p>
        </p:txBody>
      </p:sp>
      <p:sp>
        <p:nvSpPr>
          <p:cNvPr id="142" name="Google Shape;142;p15"/>
          <p:cNvSpPr txBox="1"/>
          <p:nvPr/>
        </p:nvSpPr>
        <p:spPr>
          <a:xfrm>
            <a:off x="8257956" y="3780383"/>
            <a:ext cx="2946938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Systematyczna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modernizacja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parku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maszynowego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. W 2025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roku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zrealizowaliśmy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inwestycje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o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łącznej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wartości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1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3,03 </a:t>
            </a:r>
            <a:r>
              <a:rPr lang="en-US" sz="1200" b="1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mln</a:t>
            </a:r>
            <a:r>
              <a:rPr lang="en-US" sz="1200" b="1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PLN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wyłącznie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ze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środków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własnych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.</a:t>
            </a:r>
            <a:endParaRPr sz="1200" dirty="0">
              <a:latin typeface="+mj-lt"/>
            </a:endParaRPr>
          </a:p>
        </p:txBody>
      </p:sp>
      <p:pic>
        <p:nvPicPr>
          <p:cNvPr id="143" name="Google Shape;143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08162" y="2885033"/>
            <a:ext cx="50482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843587" y="2885033"/>
            <a:ext cx="50482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531399" y="2885033"/>
            <a:ext cx="400050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/>
          <p:cNvPicPr preferRelativeResize="0"/>
          <p:nvPr/>
        </p:nvPicPr>
        <p:blipFill>
          <a:blip r:embed="rId11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6" descr="image.png"/>
          <p:cNvPicPr preferRelativeResize="0"/>
          <p:nvPr/>
        </p:nvPicPr>
        <p:blipFill rotWithShape="1">
          <a:blip r:embed="rId4">
            <a:alphaModFix/>
          </a:blip>
          <a:srcRect r="35503"/>
          <a:stretch>
            <a:fillRect/>
          </a:stretch>
        </p:blipFill>
        <p:spPr>
          <a:xfrm>
            <a:off x="5682852" y="1450627"/>
            <a:ext cx="5814848" cy="234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97328" y="4104145"/>
            <a:ext cx="4331493" cy="2109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WYNIKI FINANSOWE I ZATRUDNIENIE ZA 2025 R.</a:t>
            </a:r>
            <a:endParaRPr lang="pl-PL" b="1" dirty="0">
              <a:latin typeface="+mj-lt"/>
            </a:endParaRPr>
          </a:p>
        </p:txBody>
      </p:sp>
      <p:sp>
        <p:nvSpPr>
          <p:cNvPr id="156" name="Google Shape;156;p16"/>
          <p:cNvSpPr/>
          <p:nvPr/>
        </p:nvSpPr>
        <p:spPr>
          <a:xfrm>
            <a:off x="762000" y="571500"/>
            <a:ext cx="76200" cy="77718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6"/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9363075" y="6486525"/>
            <a:ext cx="2066925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1: Informacje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ogólne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 dirty="0"/>
          </a:p>
        </p:txBody>
      </p:sp>
      <p:sp>
        <p:nvSpPr>
          <p:cNvPr id="159" name="Google Shape;159;p16"/>
          <p:cNvSpPr txBox="1"/>
          <p:nvPr/>
        </p:nvSpPr>
        <p:spPr>
          <a:xfrm>
            <a:off x="7540228" y="4204237"/>
            <a:ext cx="3645693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141</a:t>
            </a:r>
            <a:endParaRPr b="1" dirty="0">
              <a:latin typeface="+mj-lt"/>
            </a:endParaRPr>
          </a:p>
        </p:txBody>
      </p:sp>
      <p:sp>
        <p:nvSpPr>
          <p:cNvPr id="160" name="Google Shape;160;p16"/>
          <p:cNvSpPr txBox="1"/>
          <p:nvPr/>
        </p:nvSpPr>
        <p:spPr>
          <a:xfrm>
            <a:off x="7540228" y="4947187"/>
            <a:ext cx="364569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PRACOWNIKÓW NA KONIEC 2025 R.</a:t>
            </a:r>
            <a:endParaRPr dirty="0">
              <a:latin typeface="+mj-lt"/>
            </a:endParaRPr>
          </a:p>
        </p:txBody>
      </p:sp>
      <p:sp>
        <p:nvSpPr>
          <p:cNvPr id="161" name="Google Shape;161;p16"/>
          <p:cNvSpPr txBox="1"/>
          <p:nvPr/>
        </p:nvSpPr>
        <p:spPr>
          <a:xfrm>
            <a:off x="7540228" y="5271037"/>
            <a:ext cx="3645693" cy="727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Trzon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operacyjny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Spółki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stanowią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pracownicy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fizyczni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pl-PL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      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(11</a:t>
            </a:r>
            <a:r>
              <a:rPr lang="pl-PL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3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osób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),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przy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wsparciu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2</a:t>
            </a:r>
            <a:r>
              <a:rPr lang="pl-PL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2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wykwalifikowanych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pracowników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biurowych</a:t>
            </a:r>
            <a:r>
              <a:rPr lang="pl-PL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oraz 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6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pracowników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050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warsztatu</a:t>
            </a:r>
            <a:r>
              <a:rPr lang="en-US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.</a:t>
            </a:r>
            <a:endParaRPr dirty="0">
              <a:latin typeface="+mj-lt"/>
            </a:endParaRPr>
          </a:p>
        </p:txBody>
      </p:sp>
      <p:pic>
        <p:nvPicPr>
          <p:cNvPr id="162" name="Google Shape;162;p16"/>
          <p:cNvPicPr preferRelativeResize="0"/>
          <p:nvPr/>
        </p:nvPicPr>
        <p:blipFill>
          <a:blip r:embed="rId7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52BFD78B-2AF4-9061-5C97-FA22E02A77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7515496"/>
              </p:ext>
            </p:extLst>
          </p:nvPr>
        </p:nvGraphicFramePr>
        <p:xfrm>
          <a:off x="1263252" y="3667125"/>
          <a:ext cx="530571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6" name="Google Shape;99;p13" descr="image.png">
            <a:extLst>
              <a:ext uri="{FF2B5EF4-FFF2-40B4-BE49-F238E27FC236}">
                <a16:creationId xmlns:a16="http://schemas.microsoft.com/office/drawing/2014/main" id="{4BB020F0-8822-A8AE-94A0-A8EC8DD77BD3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384291" y="4541490"/>
            <a:ext cx="50482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00;p13" descr="image.png">
            <a:extLst>
              <a:ext uri="{FF2B5EF4-FFF2-40B4-BE49-F238E27FC236}">
                <a16:creationId xmlns:a16="http://schemas.microsoft.com/office/drawing/2014/main" id="{96B35542-A833-750E-EDAA-81AFB87F1763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296841" y="4209136"/>
            <a:ext cx="50482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1;p13" descr="image.png">
            <a:extLst>
              <a:ext uri="{FF2B5EF4-FFF2-40B4-BE49-F238E27FC236}">
                <a16:creationId xmlns:a16="http://schemas.microsoft.com/office/drawing/2014/main" id="{123D3647-0707-A3C6-6D8E-8CA6C409CE7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373040" y="4841063"/>
            <a:ext cx="35242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53;p16" descr="image.png">
            <a:extLst>
              <a:ext uri="{FF2B5EF4-FFF2-40B4-BE49-F238E27FC236}">
                <a16:creationId xmlns:a16="http://schemas.microsoft.com/office/drawing/2014/main" id="{AE34F352-B252-B950-CDD4-AB93C1BD999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0107" y="1450627"/>
            <a:ext cx="4331493" cy="18082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59;p16">
            <a:extLst>
              <a:ext uri="{FF2B5EF4-FFF2-40B4-BE49-F238E27FC236}">
                <a16:creationId xmlns:a16="http://schemas.microsoft.com/office/drawing/2014/main" id="{D24E0E39-FF1C-356C-466E-AD2DDFB978A3}"/>
              </a:ext>
            </a:extLst>
          </p:cNvPr>
          <p:cNvSpPr txBox="1"/>
          <p:nvPr/>
        </p:nvSpPr>
        <p:spPr>
          <a:xfrm>
            <a:off x="1082567" y="1831627"/>
            <a:ext cx="3905986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510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68 555 000</a:t>
            </a:r>
            <a:endParaRPr b="1" dirty="0">
              <a:latin typeface="+mj-lt"/>
            </a:endParaRPr>
          </a:p>
        </p:txBody>
      </p:sp>
      <p:sp>
        <p:nvSpPr>
          <p:cNvPr id="16" name="Google Shape;160;p16">
            <a:extLst>
              <a:ext uri="{FF2B5EF4-FFF2-40B4-BE49-F238E27FC236}">
                <a16:creationId xmlns:a16="http://schemas.microsoft.com/office/drawing/2014/main" id="{743A45EA-983F-30D8-4FCA-CFC0CE364218}"/>
              </a:ext>
            </a:extLst>
          </p:cNvPr>
          <p:cNvSpPr txBox="1"/>
          <p:nvPr/>
        </p:nvSpPr>
        <p:spPr>
          <a:xfrm>
            <a:off x="1193007" y="2574577"/>
            <a:ext cx="364569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b="1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mln zł</a:t>
            </a:r>
            <a:endParaRPr dirty="0">
              <a:latin typeface="+mj-lt"/>
            </a:endParaRPr>
          </a:p>
        </p:txBody>
      </p:sp>
      <p:sp>
        <p:nvSpPr>
          <p:cNvPr id="18" name="Google Shape;161;p16">
            <a:extLst>
              <a:ext uri="{FF2B5EF4-FFF2-40B4-BE49-F238E27FC236}">
                <a16:creationId xmlns:a16="http://schemas.microsoft.com/office/drawing/2014/main" id="{F11C2396-7E77-2D06-FAF4-E74E8B96ADDF}"/>
              </a:ext>
            </a:extLst>
          </p:cNvPr>
          <p:cNvSpPr txBox="1"/>
          <p:nvPr/>
        </p:nvSpPr>
        <p:spPr>
          <a:xfrm>
            <a:off x="1193007" y="2898427"/>
            <a:ext cx="3645693" cy="242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Kapitał zakładowy</a:t>
            </a: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7"/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ODBIÓR ODPADÓW KOMUNALNYCH</a:t>
            </a:r>
            <a:endParaRPr b="1" dirty="0">
              <a:latin typeface="+mj-lt"/>
            </a:endParaRPr>
          </a:p>
        </p:txBody>
      </p:sp>
      <p:sp>
        <p:nvSpPr>
          <p:cNvPr id="171" name="Google Shape;171;p17"/>
          <p:cNvSpPr/>
          <p:nvPr/>
        </p:nvSpPr>
        <p:spPr>
          <a:xfrm>
            <a:off x="762000" y="571500"/>
            <a:ext cx="76200" cy="77718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7"/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173" name="Google Shape;173;p17"/>
          <p:cNvSpPr txBox="1"/>
          <p:nvPr/>
        </p:nvSpPr>
        <p:spPr>
          <a:xfrm>
            <a:off x="9086850" y="6486525"/>
            <a:ext cx="2343150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2: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Gospodarka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odpadami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</a:t>
            </a:r>
            <a:endParaRPr dirty="0"/>
          </a:p>
        </p:txBody>
      </p:sp>
      <p:sp>
        <p:nvSpPr>
          <p:cNvPr id="174" name="Google Shape;174;p17"/>
          <p:cNvSpPr/>
          <p:nvPr/>
        </p:nvSpPr>
        <p:spPr>
          <a:xfrm>
            <a:off x="3128962" y="3031777"/>
            <a:ext cx="1714500" cy="171450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17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CAA1F83-33A1-9146-C5E3-ABF5EDC0AF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06" t="2313" r="32492" b="46395"/>
          <a:stretch/>
        </p:blipFill>
        <p:spPr>
          <a:xfrm>
            <a:off x="1119472" y="1194797"/>
            <a:ext cx="3531185" cy="475448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9BA811D1-1D4F-1898-0DC9-07834F7682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404" y="2294106"/>
            <a:ext cx="4860668" cy="36455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6">
          <a:extLst>
            <a:ext uri="{FF2B5EF4-FFF2-40B4-BE49-F238E27FC236}">
              <a16:creationId xmlns:a16="http://schemas.microsoft.com/office/drawing/2014/main" id="{F2D107FF-A2B7-040A-05D8-13A1A3CCE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7" descr="image.png">
            <a:extLst>
              <a:ext uri="{FF2B5EF4-FFF2-40B4-BE49-F238E27FC236}">
                <a16:creationId xmlns:a16="http://schemas.microsoft.com/office/drawing/2014/main" id="{182A71FD-7018-53B7-6724-E170B9FAE0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7" descr="image.png">
            <a:extLst>
              <a:ext uri="{FF2B5EF4-FFF2-40B4-BE49-F238E27FC236}">
                <a16:creationId xmlns:a16="http://schemas.microsoft.com/office/drawing/2014/main" id="{248F308C-721B-A1A5-44FA-D43FFFB049B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6408263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7">
            <a:extLst>
              <a:ext uri="{FF2B5EF4-FFF2-40B4-BE49-F238E27FC236}">
                <a16:creationId xmlns:a16="http://schemas.microsoft.com/office/drawing/2014/main" id="{EC71F7AC-B8A0-7B54-11D4-6D2783E7044D}"/>
              </a:ext>
            </a:extLst>
          </p:cNvPr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ILOŚCI</a:t>
            </a:r>
            <a:r>
              <a:rPr lang="en-US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 ODEBRANYCH ODPADÓW</a:t>
            </a:r>
            <a:r>
              <a:rPr lang="pl-PL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 KOMUNALNYCH</a:t>
            </a:r>
            <a:endParaRPr b="1" dirty="0">
              <a:latin typeface="+mj-lt"/>
            </a:endParaRPr>
          </a:p>
        </p:txBody>
      </p:sp>
      <p:sp>
        <p:nvSpPr>
          <p:cNvPr id="171" name="Google Shape;171;p17">
            <a:extLst>
              <a:ext uri="{FF2B5EF4-FFF2-40B4-BE49-F238E27FC236}">
                <a16:creationId xmlns:a16="http://schemas.microsoft.com/office/drawing/2014/main" id="{EEF4E2E1-CD4C-DB9B-68C2-E9D2F9462320}"/>
              </a:ext>
            </a:extLst>
          </p:cNvPr>
          <p:cNvSpPr/>
          <p:nvPr/>
        </p:nvSpPr>
        <p:spPr>
          <a:xfrm>
            <a:off x="762000" y="571500"/>
            <a:ext cx="76200" cy="77718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7">
            <a:extLst>
              <a:ext uri="{FF2B5EF4-FFF2-40B4-BE49-F238E27FC236}">
                <a16:creationId xmlns:a16="http://schemas.microsoft.com/office/drawing/2014/main" id="{00D03F45-0CFE-AF90-985B-644E036CCCC8}"/>
              </a:ext>
            </a:extLst>
          </p:cNvPr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173" name="Google Shape;173;p17">
            <a:extLst>
              <a:ext uri="{FF2B5EF4-FFF2-40B4-BE49-F238E27FC236}">
                <a16:creationId xmlns:a16="http://schemas.microsoft.com/office/drawing/2014/main" id="{B892303D-CA1E-4D4E-55E8-6F8B910DCA25}"/>
              </a:ext>
            </a:extLst>
          </p:cNvPr>
          <p:cNvSpPr txBox="1"/>
          <p:nvPr/>
        </p:nvSpPr>
        <p:spPr>
          <a:xfrm>
            <a:off x="9086850" y="6486525"/>
            <a:ext cx="2343150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2: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Gospodarka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odpadami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7</a:t>
            </a:r>
            <a:endParaRPr dirty="0"/>
          </a:p>
        </p:txBody>
      </p:sp>
      <p:sp>
        <p:nvSpPr>
          <p:cNvPr id="174" name="Google Shape;174;p17">
            <a:extLst>
              <a:ext uri="{FF2B5EF4-FFF2-40B4-BE49-F238E27FC236}">
                <a16:creationId xmlns:a16="http://schemas.microsoft.com/office/drawing/2014/main" id="{EFAA8CBB-D8F2-5D78-2150-BB56D46F67F5}"/>
              </a:ext>
            </a:extLst>
          </p:cNvPr>
          <p:cNvSpPr/>
          <p:nvPr/>
        </p:nvSpPr>
        <p:spPr>
          <a:xfrm>
            <a:off x="3128962" y="3031777"/>
            <a:ext cx="1714500" cy="171450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17">
            <a:extLst>
              <a:ext uri="{FF2B5EF4-FFF2-40B4-BE49-F238E27FC236}">
                <a16:creationId xmlns:a16="http://schemas.microsoft.com/office/drawing/2014/main" id="{01663F20-E774-95DA-1676-FE0D09738FF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00000000-0008-0000-01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8868784"/>
              </p:ext>
            </p:extLst>
          </p:nvPr>
        </p:nvGraphicFramePr>
        <p:xfrm>
          <a:off x="3511842" y="3828561"/>
          <a:ext cx="8159163" cy="2481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00000000-0008-0000-01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6894378"/>
              </p:ext>
            </p:extLst>
          </p:nvPr>
        </p:nvGraphicFramePr>
        <p:xfrm>
          <a:off x="423330" y="1201434"/>
          <a:ext cx="7701168" cy="2627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561202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6">
          <a:extLst>
            <a:ext uri="{FF2B5EF4-FFF2-40B4-BE49-F238E27FC236}">
              <a16:creationId xmlns:a16="http://schemas.microsoft.com/office/drawing/2014/main" id="{49BC12D5-99A2-4BE6-496F-1F8CA053D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7" descr="image.png">
            <a:extLst>
              <a:ext uri="{FF2B5EF4-FFF2-40B4-BE49-F238E27FC236}">
                <a16:creationId xmlns:a16="http://schemas.microsoft.com/office/drawing/2014/main" id="{81352C32-CABE-5D91-C6DF-E0110D616B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7" descr="image.png">
            <a:extLst>
              <a:ext uri="{FF2B5EF4-FFF2-40B4-BE49-F238E27FC236}">
                <a16:creationId xmlns:a16="http://schemas.microsoft.com/office/drawing/2014/main" id="{B4031708-850E-06E3-5574-3D56958C8BA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7">
            <a:extLst>
              <a:ext uri="{FF2B5EF4-FFF2-40B4-BE49-F238E27FC236}">
                <a16:creationId xmlns:a16="http://schemas.microsoft.com/office/drawing/2014/main" id="{29B738E2-50D1-7DF7-74B7-F954FE1F435B}"/>
              </a:ext>
            </a:extLst>
          </p:cNvPr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STRUKTURA ODEBRANYCH ODPADÓW W 2025 R.</a:t>
            </a:r>
            <a:endParaRPr b="1" dirty="0">
              <a:latin typeface="+mj-lt"/>
            </a:endParaRPr>
          </a:p>
        </p:txBody>
      </p:sp>
      <p:sp>
        <p:nvSpPr>
          <p:cNvPr id="171" name="Google Shape;171;p17">
            <a:extLst>
              <a:ext uri="{FF2B5EF4-FFF2-40B4-BE49-F238E27FC236}">
                <a16:creationId xmlns:a16="http://schemas.microsoft.com/office/drawing/2014/main" id="{DFA7AD11-8FA8-B7CB-C76B-D8CFB4755094}"/>
              </a:ext>
            </a:extLst>
          </p:cNvPr>
          <p:cNvSpPr/>
          <p:nvPr/>
        </p:nvSpPr>
        <p:spPr>
          <a:xfrm>
            <a:off x="762000" y="571500"/>
            <a:ext cx="76200" cy="77718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7">
            <a:extLst>
              <a:ext uri="{FF2B5EF4-FFF2-40B4-BE49-F238E27FC236}">
                <a16:creationId xmlns:a16="http://schemas.microsoft.com/office/drawing/2014/main" id="{CA5F2EB9-BDBD-281D-8400-89B1B0895BFC}"/>
              </a:ext>
            </a:extLst>
          </p:cNvPr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173" name="Google Shape;173;p17">
            <a:extLst>
              <a:ext uri="{FF2B5EF4-FFF2-40B4-BE49-F238E27FC236}">
                <a16:creationId xmlns:a16="http://schemas.microsoft.com/office/drawing/2014/main" id="{2C4522EA-6894-E72F-2C0D-6D1616D5C468}"/>
              </a:ext>
            </a:extLst>
          </p:cNvPr>
          <p:cNvSpPr txBox="1"/>
          <p:nvPr/>
        </p:nvSpPr>
        <p:spPr>
          <a:xfrm>
            <a:off x="9086850" y="6486525"/>
            <a:ext cx="2343150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2: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Gospodarka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odpadami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8</a:t>
            </a:r>
            <a:endParaRPr dirty="0"/>
          </a:p>
        </p:txBody>
      </p:sp>
      <p:pic>
        <p:nvPicPr>
          <p:cNvPr id="186" name="Google Shape;186;p17">
            <a:extLst>
              <a:ext uri="{FF2B5EF4-FFF2-40B4-BE49-F238E27FC236}">
                <a16:creationId xmlns:a16="http://schemas.microsoft.com/office/drawing/2014/main" id="{B067A99F-3EEC-DFC8-EC47-A73B440D65F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53;p16" descr="image.png">
            <a:extLst>
              <a:ext uri="{FF2B5EF4-FFF2-40B4-BE49-F238E27FC236}">
                <a16:creationId xmlns:a16="http://schemas.microsoft.com/office/drawing/2014/main" id="{135333C3-B0BA-8C34-2FDF-3CC5563CF18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84306" y="2693640"/>
            <a:ext cx="3645693" cy="23907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59;p16">
            <a:extLst>
              <a:ext uri="{FF2B5EF4-FFF2-40B4-BE49-F238E27FC236}">
                <a16:creationId xmlns:a16="http://schemas.microsoft.com/office/drawing/2014/main" id="{90688E5D-BBDA-CC1A-CC13-F8A7B1B1DB66}"/>
              </a:ext>
            </a:extLst>
          </p:cNvPr>
          <p:cNvSpPr txBox="1"/>
          <p:nvPr/>
        </p:nvSpPr>
        <p:spPr>
          <a:xfrm>
            <a:off x="7784306" y="3077423"/>
            <a:ext cx="3645693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510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45,83%</a:t>
            </a:r>
            <a:endParaRPr b="1" dirty="0">
              <a:latin typeface="+mj-lt"/>
            </a:endParaRPr>
          </a:p>
        </p:txBody>
      </p:sp>
      <p:sp>
        <p:nvSpPr>
          <p:cNvPr id="7" name="Google Shape;160;p16">
            <a:extLst>
              <a:ext uri="{FF2B5EF4-FFF2-40B4-BE49-F238E27FC236}">
                <a16:creationId xmlns:a16="http://schemas.microsoft.com/office/drawing/2014/main" id="{5180C164-1631-DC75-DB1C-D2EC03499872}"/>
              </a:ext>
            </a:extLst>
          </p:cNvPr>
          <p:cNvSpPr txBox="1"/>
          <p:nvPr/>
        </p:nvSpPr>
        <p:spPr>
          <a:xfrm>
            <a:off x="7784306" y="3820373"/>
            <a:ext cx="36456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b="1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Poziom recyklingu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b="1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i przygotowania do ponownego użycia</a:t>
            </a:r>
            <a:r>
              <a:rPr lang="en-US" sz="1200" b="1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.</a:t>
            </a:r>
            <a:endParaRPr dirty="0">
              <a:latin typeface="+mj-lt"/>
            </a:endParaRPr>
          </a:p>
        </p:txBody>
      </p:sp>
      <p:sp>
        <p:nvSpPr>
          <p:cNvPr id="10" name="Google Shape;161;p16">
            <a:extLst>
              <a:ext uri="{FF2B5EF4-FFF2-40B4-BE49-F238E27FC236}">
                <a16:creationId xmlns:a16="http://schemas.microsoft.com/office/drawing/2014/main" id="{CA2FC835-3918-F8D5-B74E-7CAF53C1A488}"/>
              </a:ext>
            </a:extLst>
          </p:cNvPr>
          <p:cNvSpPr txBox="1"/>
          <p:nvPr/>
        </p:nvSpPr>
        <p:spPr>
          <a:xfrm>
            <a:off x="7784305" y="4443315"/>
            <a:ext cx="3645693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Analiza stanu gospodarko odpadami komunalnymi na terenie Gminy Miasto Zakopane za 2025 rok.</a:t>
            </a:r>
            <a:endParaRPr lang="pl-PL" dirty="0">
              <a:latin typeface="+mj-lt"/>
            </a:endParaRPr>
          </a:p>
        </p:txBody>
      </p:sp>
      <p:graphicFrame>
        <p:nvGraphicFramePr>
          <p:cNvPr id="11" name="Wykres 10">
            <a:extLst>
              <a:ext uri="{FF2B5EF4-FFF2-40B4-BE49-F238E27FC236}">
                <a16:creationId xmlns:a16="http://schemas.microsoft.com/office/drawing/2014/main" id="{3C205D7E-F1A8-4F1D-A10C-E6B5AC52E6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4231943"/>
              </p:ext>
            </p:extLst>
          </p:nvPr>
        </p:nvGraphicFramePr>
        <p:xfrm>
          <a:off x="472118" y="1348680"/>
          <a:ext cx="6840070" cy="2725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Wykres 11">
            <a:extLst>
              <a:ext uri="{FF2B5EF4-FFF2-40B4-BE49-F238E27FC236}">
                <a16:creationId xmlns:a16="http://schemas.microsoft.com/office/drawing/2014/main" id="{739AEF10-6997-4AC3-91C7-1858C7DFA4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9344236"/>
              </p:ext>
            </p:extLst>
          </p:nvPr>
        </p:nvGraphicFramePr>
        <p:xfrm>
          <a:off x="1471448" y="4073951"/>
          <a:ext cx="5550857" cy="2332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788251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8"/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SELEKTYWNA ZBIÓRKA W PSZOK WOJDYŁY</a:t>
            </a:r>
            <a:endParaRPr b="1" dirty="0">
              <a:latin typeface="+mj-lt"/>
            </a:endParaRPr>
          </a:p>
        </p:txBody>
      </p:sp>
      <p:sp>
        <p:nvSpPr>
          <p:cNvPr id="196" name="Google Shape;196;p18"/>
          <p:cNvSpPr/>
          <p:nvPr/>
        </p:nvSpPr>
        <p:spPr>
          <a:xfrm>
            <a:off x="762000" y="571500"/>
            <a:ext cx="76200" cy="38859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198" name="Google Shape;198;p18"/>
          <p:cNvSpPr txBox="1"/>
          <p:nvPr/>
        </p:nvSpPr>
        <p:spPr>
          <a:xfrm>
            <a:off x="9077325" y="6486525"/>
            <a:ext cx="2352675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2: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Gospodarka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odpadami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9</a:t>
            </a:r>
            <a:endParaRPr dirty="0"/>
          </a:p>
        </p:txBody>
      </p:sp>
      <p:pic>
        <p:nvPicPr>
          <p:cNvPr id="212" name="Google Shape;212;p18"/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7A8BB427-68D3-4E80-5E08-75DDCCE136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308" y="1505119"/>
            <a:ext cx="6329383" cy="474328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0">
          <a:extLst>
            <a:ext uri="{FF2B5EF4-FFF2-40B4-BE49-F238E27FC236}">
              <a16:creationId xmlns:a16="http://schemas.microsoft.com/office/drawing/2014/main" id="{3A7DE204-3681-0E9E-A1AF-39B982E54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8" descr="image.png">
            <a:extLst>
              <a:ext uri="{FF2B5EF4-FFF2-40B4-BE49-F238E27FC236}">
                <a16:creationId xmlns:a16="http://schemas.microsoft.com/office/drawing/2014/main" id="{78AD0F39-78AD-8F8C-1EA1-2117921B89F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8" descr="image.png">
            <a:extLst>
              <a:ext uri="{FF2B5EF4-FFF2-40B4-BE49-F238E27FC236}">
                <a16:creationId xmlns:a16="http://schemas.microsoft.com/office/drawing/2014/main" id="{9C8BE2B1-42E0-4F93-47AC-6CB5B378EE9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423070"/>
            <a:ext cx="4331493" cy="254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8" descr="image.png">
            <a:extLst>
              <a:ext uri="{FF2B5EF4-FFF2-40B4-BE49-F238E27FC236}">
                <a16:creationId xmlns:a16="http://schemas.microsoft.com/office/drawing/2014/main" id="{74AA4390-11E9-4B7F-6F66-DDE2039D86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4900" y="3918495"/>
            <a:ext cx="3645693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8" descr="image.png">
            <a:extLst>
              <a:ext uri="{FF2B5EF4-FFF2-40B4-BE49-F238E27FC236}">
                <a16:creationId xmlns:a16="http://schemas.microsoft.com/office/drawing/2014/main" id="{53A1AC32-DE8B-9EFC-6EDC-CF9373F5A99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8">
            <a:extLst>
              <a:ext uri="{FF2B5EF4-FFF2-40B4-BE49-F238E27FC236}">
                <a16:creationId xmlns:a16="http://schemas.microsoft.com/office/drawing/2014/main" id="{BEB50C4D-3499-CCE9-CF92-84E5DFA727E7}"/>
              </a:ext>
            </a:extLst>
          </p:cNvPr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SELEKTYWNA ZBIÓRKA W PSZOK WOJDYŁY</a:t>
            </a:r>
            <a:endParaRPr b="1" dirty="0">
              <a:latin typeface="+mj-lt"/>
            </a:endParaRPr>
          </a:p>
        </p:txBody>
      </p:sp>
      <p:sp>
        <p:nvSpPr>
          <p:cNvPr id="196" name="Google Shape;196;p18">
            <a:extLst>
              <a:ext uri="{FF2B5EF4-FFF2-40B4-BE49-F238E27FC236}">
                <a16:creationId xmlns:a16="http://schemas.microsoft.com/office/drawing/2014/main" id="{1099A5C2-67D9-8160-8688-4582889FC77D}"/>
              </a:ext>
            </a:extLst>
          </p:cNvPr>
          <p:cNvSpPr/>
          <p:nvPr/>
        </p:nvSpPr>
        <p:spPr>
          <a:xfrm>
            <a:off x="762000" y="571500"/>
            <a:ext cx="76200" cy="38859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8">
            <a:extLst>
              <a:ext uri="{FF2B5EF4-FFF2-40B4-BE49-F238E27FC236}">
                <a16:creationId xmlns:a16="http://schemas.microsoft.com/office/drawing/2014/main" id="{265BD452-58EA-7D33-10C9-9EFA29483D52}"/>
              </a:ext>
            </a:extLst>
          </p:cNvPr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198" name="Google Shape;198;p18">
            <a:extLst>
              <a:ext uri="{FF2B5EF4-FFF2-40B4-BE49-F238E27FC236}">
                <a16:creationId xmlns:a16="http://schemas.microsoft.com/office/drawing/2014/main" id="{4190F04A-0056-7022-D24A-A4EA4600FBE0}"/>
              </a:ext>
            </a:extLst>
          </p:cNvPr>
          <p:cNvSpPr txBox="1"/>
          <p:nvPr/>
        </p:nvSpPr>
        <p:spPr>
          <a:xfrm>
            <a:off x="9077325" y="6486525"/>
            <a:ext cx="2352675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2: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Gospodarka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odpadami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10</a:t>
            </a:r>
            <a:endParaRPr dirty="0"/>
          </a:p>
        </p:txBody>
      </p:sp>
      <p:sp>
        <p:nvSpPr>
          <p:cNvPr id="199" name="Google Shape;199;p18">
            <a:extLst>
              <a:ext uri="{FF2B5EF4-FFF2-40B4-BE49-F238E27FC236}">
                <a16:creationId xmlns:a16="http://schemas.microsoft.com/office/drawing/2014/main" id="{421D251D-FBA2-276A-8AB5-671794F44EB7}"/>
              </a:ext>
            </a:extLst>
          </p:cNvPr>
          <p:cNvSpPr txBox="1"/>
          <p:nvPr/>
        </p:nvSpPr>
        <p:spPr>
          <a:xfrm>
            <a:off x="1104900" y="2804070"/>
            <a:ext cx="3645693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1 242 Mg</a:t>
            </a:r>
            <a:endParaRPr b="1" dirty="0">
              <a:latin typeface="+mj-lt"/>
            </a:endParaRPr>
          </a:p>
        </p:txBody>
      </p:sp>
      <p:sp>
        <p:nvSpPr>
          <p:cNvPr id="200" name="Google Shape;200;p18">
            <a:extLst>
              <a:ext uri="{FF2B5EF4-FFF2-40B4-BE49-F238E27FC236}">
                <a16:creationId xmlns:a16="http://schemas.microsoft.com/office/drawing/2014/main" id="{62EA67FE-E5EF-1A2B-FE0D-B313B452483F}"/>
              </a:ext>
            </a:extLst>
          </p:cNvPr>
          <p:cNvSpPr txBox="1"/>
          <p:nvPr/>
        </p:nvSpPr>
        <p:spPr>
          <a:xfrm>
            <a:off x="1104900" y="3547020"/>
            <a:ext cx="364569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ODPADY PRZYJĘTE NA PSZOK W 2025 R.</a:t>
            </a:r>
            <a:endParaRPr dirty="0">
              <a:latin typeface="+mj-lt"/>
            </a:endParaRPr>
          </a:p>
        </p:txBody>
      </p:sp>
      <p:sp>
        <p:nvSpPr>
          <p:cNvPr id="201" name="Google Shape;201;p18">
            <a:extLst>
              <a:ext uri="{FF2B5EF4-FFF2-40B4-BE49-F238E27FC236}">
                <a16:creationId xmlns:a16="http://schemas.microsoft.com/office/drawing/2014/main" id="{FAEDC056-BCC6-4DB8-803B-02B71979FEB8}"/>
              </a:ext>
            </a:extLst>
          </p:cNvPr>
          <p:cNvSpPr txBox="1"/>
          <p:nvPr/>
        </p:nvSpPr>
        <p:spPr>
          <a:xfrm>
            <a:off x="5569743" y="2718345"/>
            <a:ext cx="615326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Struktura</a:t>
            </a:r>
            <a:r>
              <a:rPr lang="en-US" sz="165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en-US" sz="165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głównych</a:t>
            </a:r>
            <a:r>
              <a:rPr lang="en-US" sz="165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en-US" sz="165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frakcji</a:t>
            </a:r>
            <a:r>
              <a:rPr lang="en-US" sz="165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w PSZOK (2025 r.):</a:t>
            </a:r>
            <a:endParaRPr dirty="0">
              <a:latin typeface="+mj-lt"/>
            </a:endParaRPr>
          </a:p>
        </p:txBody>
      </p:sp>
      <p:sp>
        <p:nvSpPr>
          <p:cNvPr id="202" name="Google Shape;202;p18">
            <a:extLst>
              <a:ext uri="{FF2B5EF4-FFF2-40B4-BE49-F238E27FC236}">
                <a16:creationId xmlns:a16="http://schemas.microsoft.com/office/drawing/2014/main" id="{DDC4E8A8-4B98-8778-33CE-70B571D2AF86}"/>
              </a:ext>
            </a:extLst>
          </p:cNvPr>
          <p:cNvSpPr txBox="1"/>
          <p:nvPr/>
        </p:nvSpPr>
        <p:spPr>
          <a:xfrm>
            <a:off x="1104900" y="4070895"/>
            <a:ext cx="364569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Obsłużono</a:t>
            </a:r>
            <a:r>
              <a:rPr lang="en-US" sz="112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1" i="0" u="none" strike="noStrike" cap="none" dirty="0">
                <a:solidFill>
                  <a:srgbClr val="475569"/>
                </a:solidFill>
                <a:latin typeface="+mj-lt"/>
                <a:ea typeface="Lato Black"/>
                <a:cs typeface="Lato Black"/>
                <a:sym typeface="Lato Black"/>
              </a:rPr>
              <a:t>10 549</a:t>
            </a:r>
            <a:r>
              <a:rPr lang="en-US" sz="1125" b="1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klientów</a:t>
            </a:r>
            <a:endParaRPr dirty="0">
              <a:latin typeface="+mj-lt"/>
            </a:endParaRPr>
          </a:p>
        </p:txBody>
      </p:sp>
      <p:sp>
        <p:nvSpPr>
          <p:cNvPr id="203" name="Google Shape;203;p18">
            <a:extLst>
              <a:ext uri="{FF2B5EF4-FFF2-40B4-BE49-F238E27FC236}">
                <a16:creationId xmlns:a16="http://schemas.microsoft.com/office/drawing/2014/main" id="{8279C3C2-70AE-87FF-A045-1D3DEA3478C4}"/>
              </a:ext>
            </a:extLst>
          </p:cNvPr>
          <p:cNvSpPr txBox="1"/>
          <p:nvPr/>
        </p:nvSpPr>
        <p:spPr>
          <a:xfrm>
            <a:off x="1104900" y="4299495"/>
            <a:ext cx="364569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Wykonano</a:t>
            </a:r>
            <a:r>
              <a:rPr lang="en-US" sz="112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1" i="0" u="none" strike="noStrike" cap="none" dirty="0">
                <a:solidFill>
                  <a:srgbClr val="475569"/>
                </a:solidFill>
                <a:latin typeface="+mj-lt"/>
                <a:ea typeface="Lato Black"/>
                <a:cs typeface="Lato Black"/>
                <a:sym typeface="Lato Black"/>
              </a:rPr>
              <a:t>6 840</a:t>
            </a:r>
            <a:r>
              <a:rPr lang="en-US" sz="1125" b="1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ważeń</a:t>
            </a:r>
            <a:endParaRPr dirty="0">
              <a:latin typeface="+mj-lt"/>
            </a:endParaRPr>
          </a:p>
        </p:txBody>
      </p:sp>
      <p:sp>
        <p:nvSpPr>
          <p:cNvPr id="204" name="Google Shape;204;p18">
            <a:extLst>
              <a:ext uri="{FF2B5EF4-FFF2-40B4-BE49-F238E27FC236}">
                <a16:creationId xmlns:a16="http://schemas.microsoft.com/office/drawing/2014/main" id="{5A1102D2-9AF4-4FCA-EDE9-550AB0874FE0}"/>
              </a:ext>
            </a:extLst>
          </p:cNvPr>
          <p:cNvSpPr txBox="1"/>
          <p:nvPr/>
        </p:nvSpPr>
        <p:spPr>
          <a:xfrm>
            <a:off x="5903118" y="3146970"/>
            <a:ext cx="552688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Odpady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wielkogabarytowe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400,96 Mg (</a:t>
            </a:r>
            <a:r>
              <a:rPr lang="pl-PL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n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ajwiększy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udział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tonażowy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na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punkcie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).</a:t>
            </a:r>
            <a:endParaRPr dirty="0">
              <a:latin typeface="+mj-lt"/>
            </a:endParaRPr>
          </a:p>
        </p:txBody>
      </p:sp>
      <p:sp>
        <p:nvSpPr>
          <p:cNvPr id="205" name="Google Shape;205;p18">
            <a:extLst>
              <a:ext uri="{FF2B5EF4-FFF2-40B4-BE49-F238E27FC236}">
                <a16:creationId xmlns:a16="http://schemas.microsoft.com/office/drawing/2014/main" id="{8CAAD3B1-B1B1-58C2-7484-FBBA70AFECB8}"/>
              </a:ext>
            </a:extLst>
          </p:cNvPr>
          <p:cNvSpPr txBox="1"/>
          <p:nvPr/>
        </p:nvSpPr>
        <p:spPr>
          <a:xfrm>
            <a:off x="5903118" y="3527970"/>
            <a:ext cx="552688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Papier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i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tektura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opakowaniowa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172,48 Mg (</a:t>
            </a:r>
            <a:r>
              <a:rPr lang="pl-PL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p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rzekazane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do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recyklingu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).</a:t>
            </a:r>
            <a:endParaRPr dirty="0">
              <a:latin typeface="+mj-lt"/>
            </a:endParaRPr>
          </a:p>
        </p:txBody>
      </p:sp>
      <p:sp>
        <p:nvSpPr>
          <p:cNvPr id="206" name="Google Shape;206;p18">
            <a:extLst>
              <a:ext uri="{FF2B5EF4-FFF2-40B4-BE49-F238E27FC236}">
                <a16:creationId xmlns:a16="http://schemas.microsoft.com/office/drawing/2014/main" id="{6CE9BD8B-F60B-74DD-E973-1B1C26CF0622}"/>
              </a:ext>
            </a:extLst>
          </p:cNvPr>
          <p:cNvSpPr txBox="1"/>
          <p:nvPr/>
        </p:nvSpPr>
        <p:spPr>
          <a:xfrm>
            <a:off x="5903118" y="3908970"/>
            <a:ext cx="552688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Gruz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i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odpady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budowlane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166,50 Mg (</a:t>
            </a:r>
            <a:r>
              <a:rPr lang="pl-PL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z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remontów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mieszkańców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Zakopanego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).</a:t>
            </a:r>
            <a:endParaRPr dirty="0">
              <a:latin typeface="+mj-lt"/>
            </a:endParaRPr>
          </a:p>
        </p:txBody>
      </p:sp>
      <p:sp>
        <p:nvSpPr>
          <p:cNvPr id="207" name="Google Shape;207;p18">
            <a:extLst>
              <a:ext uri="{FF2B5EF4-FFF2-40B4-BE49-F238E27FC236}">
                <a16:creationId xmlns:a16="http://schemas.microsoft.com/office/drawing/2014/main" id="{AAAB6B65-A889-1A4A-407B-7B1B295426BF}"/>
              </a:ext>
            </a:extLst>
          </p:cNvPr>
          <p:cNvSpPr txBox="1"/>
          <p:nvPr/>
        </p:nvSpPr>
        <p:spPr>
          <a:xfrm>
            <a:off x="5903118" y="4289970"/>
            <a:ext cx="552688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Plastik, metale i szkło:</a:t>
            </a:r>
            <a:r>
              <a:rPr lang="pl-PL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251,34 </a:t>
            </a:r>
            <a:r>
              <a:rPr lang="pl-PL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Mg</a:t>
            </a:r>
            <a:r>
              <a:rPr lang="pl-PL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łącznie (surowce wtórne).</a:t>
            </a:r>
            <a:endParaRPr lang="pl-PL" dirty="0">
              <a:latin typeface="+mj-lt"/>
            </a:endParaRPr>
          </a:p>
        </p:txBody>
      </p:sp>
      <p:pic>
        <p:nvPicPr>
          <p:cNvPr id="208" name="Google Shape;208;p18" descr="image.png">
            <a:extLst>
              <a:ext uri="{FF2B5EF4-FFF2-40B4-BE49-F238E27FC236}">
                <a16:creationId xmlns:a16="http://schemas.microsoft.com/office/drawing/2014/main" id="{F02AE735-8181-D970-6370-EBC9FDB8A2A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69743" y="3180308"/>
            <a:ext cx="2190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8" descr="image.png">
            <a:extLst>
              <a:ext uri="{FF2B5EF4-FFF2-40B4-BE49-F238E27FC236}">
                <a16:creationId xmlns:a16="http://schemas.microsoft.com/office/drawing/2014/main" id="{31F6AD84-8599-8FEC-5D97-19F9BF04F8A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69743" y="3561308"/>
            <a:ext cx="1333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8" descr="image.png">
            <a:extLst>
              <a:ext uri="{FF2B5EF4-FFF2-40B4-BE49-F238E27FC236}">
                <a16:creationId xmlns:a16="http://schemas.microsoft.com/office/drawing/2014/main" id="{9A6D52CE-1139-DAA8-998A-18155831432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569743" y="3942308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8" descr="image.png">
            <a:extLst>
              <a:ext uri="{FF2B5EF4-FFF2-40B4-BE49-F238E27FC236}">
                <a16:creationId xmlns:a16="http://schemas.microsoft.com/office/drawing/2014/main" id="{986C1B89-E124-0381-2CBD-B5DB195A4EF0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569743" y="4323308"/>
            <a:ext cx="1047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8">
            <a:extLst>
              <a:ext uri="{FF2B5EF4-FFF2-40B4-BE49-F238E27FC236}">
                <a16:creationId xmlns:a16="http://schemas.microsoft.com/office/drawing/2014/main" id="{9DF9AC3C-AAD6-7F8F-06C1-EFC81D7F7529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7263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0">
          <a:extLst>
            <a:ext uri="{FF2B5EF4-FFF2-40B4-BE49-F238E27FC236}">
              <a16:creationId xmlns:a16="http://schemas.microsoft.com/office/drawing/2014/main" id="{4EBECA39-C805-D7F5-43D0-A304C36F2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8" descr="image.png">
            <a:extLst>
              <a:ext uri="{FF2B5EF4-FFF2-40B4-BE49-F238E27FC236}">
                <a16:creationId xmlns:a16="http://schemas.microsoft.com/office/drawing/2014/main" id="{D87E3387-930C-0173-2B93-D359BB88FA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8" descr="image.png">
            <a:extLst>
              <a:ext uri="{FF2B5EF4-FFF2-40B4-BE49-F238E27FC236}">
                <a16:creationId xmlns:a16="http://schemas.microsoft.com/office/drawing/2014/main" id="{BBB0F2D1-DB19-9C47-2FC2-9DB4760DE00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423070"/>
            <a:ext cx="4331493" cy="254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8" descr="image.png">
            <a:extLst>
              <a:ext uri="{FF2B5EF4-FFF2-40B4-BE49-F238E27FC236}">
                <a16:creationId xmlns:a16="http://schemas.microsoft.com/office/drawing/2014/main" id="{2403475C-2B76-24C1-8C13-0F7FFB813B7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4900" y="3918495"/>
            <a:ext cx="3645693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8" descr="image.png">
            <a:extLst>
              <a:ext uri="{FF2B5EF4-FFF2-40B4-BE49-F238E27FC236}">
                <a16:creationId xmlns:a16="http://schemas.microsoft.com/office/drawing/2014/main" id="{4A56FB3A-C55B-8AC4-5490-0402D6F8B7E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8">
            <a:extLst>
              <a:ext uri="{FF2B5EF4-FFF2-40B4-BE49-F238E27FC236}">
                <a16:creationId xmlns:a16="http://schemas.microsoft.com/office/drawing/2014/main" id="{592488E7-A8D1-5814-0049-3CED6E70252E}"/>
              </a:ext>
            </a:extLst>
          </p:cNvPr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SELEKTYWNA ZBIÓRKA W PSZOK WOJDYŁY</a:t>
            </a:r>
            <a:endParaRPr b="1" dirty="0">
              <a:latin typeface="+mj-lt"/>
            </a:endParaRPr>
          </a:p>
        </p:txBody>
      </p:sp>
      <p:sp>
        <p:nvSpPr>
          <p:cNvPr id="196" name="Google Shape;196;p18">
            <a:extLst>
              <a:ext uri="{FF2B5EF4-FFF2-40B4-BE49-F238E27FC236}">
                <a16:creationId xmlns:a16="http://schemas.microsoft.com/office/drawing/2014/main" id="{ED7FEFDD-C3F0-2B07-29BA-88D33ACC731A}"/>
              </a:ext>
            </a:extLst>
          </p:cNvPr>
          <p:cNvSpPr/>
          <p:nvPr/>
        </p:nvSpPr>
        <p:spPr>
          <a:xfrm>
            <a:off x="762000" y="571500"/>
            <a:ext cx="76200" cy="38859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8">
            <a:extLst>
              <a:ext uri="{FF2B5EF4-FFF2-40B4-BE49-F238E27FC236}">
                <a16:creationId xmlns:a16="http://schemas.microsoft.com/office/drawing/2014/main" id="{06327D4B-373D-C07B-BAB3-A6B576696FBD}"/>
              </a:ext>
            </a:extLst>
          </p:cNvPr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198" name="Google Shape;198;p18">
            <a:extLst>
              <a:ext uri="{FF2B5EF4-FFF2-40B4-BE49-F238E27FC236}">
                <a16:creationId xmlns:a16="http://schemas.microsoft.com/office/drawing/2014/main" id="{BC98588F-CE6B-7C92-72A0-A59BB827894B}"/>
              </a:ext>
            </a:extLst>
          </p:cNvPr>
          <p:cNvSpPr txBox="1"/>
          <p:nvPr/>
        </p:nvSpPr>
        <p:spPr>
          <a:xfrm>
            <a:off x="9077325" y="6486525"/>
            <a:ext cx="2352675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2: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Gospodarka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odpadami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11</a:t>
            </a:r>
            <a:endParaRPr dirty="0"/>
          </a:p>
        </p:txBody>
      </p:sp>
      <p:sp>
        <p:nvSpPr>
          <p:cNvPr id="199" name="Google Shape;199;p18">
            <a:extLst>
              <a:ext uri="{FF2B5EF4-FFF2-40B4-BE49-F238E27FC236}">
                <a16:creationId xmlns:a16="http://schemas.microsoft.com/office/drawing/2014/main" id="{6BA004DF-D3AA-E608-ACAF-C3B633DBB858}"/>
              </a:ext>
            </a:extLst>
          </p:cNvPr>
          <p:cNvSpPr txBox="1"/>
          <p:nvPr/>
        </p:nvSpPr>
        <p:spPr>
          <a:xfrm>
            <a:off x="672661" y="2804070"/>
            <a:ext cx="4550979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510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1 595 093 PLN</a:t>
            </a:r>
            <a:endParaRPr b="1" dirty="0">
              <a:latin typeface="+mj-lt"/>
            </a:endParaRPr>
          </a:p>
        </p:txBody>
      </p:sp>
      <p:sp>
        <p:nvSpPr>
          <p:cNvPr id="200" name="Google Shape;200;p18">
            <a:extLst>
              <a:ext uri="{FF2B5EF4-FFF2-40B4-BE49-F238E27FC236}">
                <a16:creationId xmlns:a16="http://schemas.microsoft.com/office/drawing/2014/main" id="{786C38E3-8FD8-7CEF-5021-21E31016BCAC}"/>
              </a:ext>
            </a:extLst>
          </p:cNvPr>
          <p:cNvSpPr txBox="1"/>
          <p:nvPr/>
        </p:nvSpPr>
        <p:spPr>
          <a:xfrm>
            <a:off x="1104900" y="3547020"/>
            <a:ext cx="364569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b="1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Fundusze Europejskie dla Małopolski</a:t>
            </a:r>
            <a:endParaRPr dirty="0">
              <a:latin typeface="+mj-lt"/>
            </a:endParaRPr>
          </a:p>
        </p:txBody>
      </p:sp>
      <p:sp>
        <p:nvSpPr>
          <p:cNvPr id="202" name="Google Shape;202;p18">
            <a:extLst>
              <a:ext uri="{FF2B5EF4-FFF2-40B4-BE49-F238E27FC236}">
                <a16:creationId xmlns:a16="http://schemas.microsoft.com/office/drawing/2014/main" id="{D302CF3E-E347-0D1D-ECE3-C0CCE2DC8C6A}"/>
              </a:ext>
            </a:extLst>
          </p:cNvPr>
          <p:cNvSpPr txBox="1"/>
          <p:nvPr/>
        </p:nvSpPr>
        <p:spPr>
          <a:xfrm>
            <a:off x="1104900" y="4070895"/>
            <a:ext cx="3645693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>
                <a:latin typeface="+mj-lt"/>
              </a:rPr>
              <a:t>Modernizacja PSZOK Zakopane </a:t>
            </a: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dirty="0">
                <a:latin typeface="+mj-lt"/>
              </a:rPr>
              <a:t>Wraz z wyposażeniem</a:t>
            </a:r>
            <a:endParaRPr dirty="0">
              <a:latin typeface="+mj-lt"/>
            </a:endParaRPr>
          </a:p>
        </p:txBody>
      </p:sp>
      <p:pic>
        <p:nvPicPr>
          <p:cNvPr id="212" name="Google Shape;212;p18">
            <a:extLst>
              <a:ext uri="{FF2B5EF4-FFF2-40B4-BE49-F238E27FC236}">
                <a16:creationId xmlns:a16="http://schemas.microsoft.com/office/drawing/2014/main" id="{E6546695-FE27-9EFC-5060-E92885A30EA1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braz 1" descr="Zakopane z dofinansowaniami. Fundusze Europejskie na zielone zmiany. Powstanie Pun">
            <a:extLst>
              <a:ext uri="{FF2B5EF4-FFF2-40B4-BE49-F238E27FC236}">
                <a16:creationId xmlns:a16="http://schemas.microsoft.com/office/drawing/2014/main" id="{C137F978-60C7-DE2B-7733-286D89EC58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2331" y="2434024"/>
            <a:ext cx="4997669" cy="2518825"/>
          </a:xfrm>
          <a:prstGeom prst="rect">
            <a:avLst/>
          </a:prstGeom>
        </p:spPr>
      </p:pic>
      <p:sp>
        <p:nvSpPr>
          <p:cNvPr id="4" name="Google Shape;118;p14">
            <a:extLst>
              <a:ext uri="{FF2B5EF4-FFF2-40B4-BE49-F238E27FC236}">
                <a16:creationId xmlns:a16="http://schemas.microsoft.com/office/drawing/2014/main" id="{1C3FDDC4-6EFB-D698-2C5A-DB7544D234A7}"/>
              </a:ext>
            </a:extLst>
          </p:cNvPr>
          <p:cNvSpPr txBox="1"/>
          <p:nvPr/>
        </p:nvSpPr>
        <p:spPr>
          <a:xfrm>
            <a:off x="10820400" y="4839253"/>
            <a:ext cx="889819" cy="19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www.24tp.pl</a:t>
            </a:r>
            <a:endParaRPr sz="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1171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0">
          <a:extLst>
            <a:ext uri="{FF2B5EF4-FFF2-40B4-BE49-F238E27FC236}">
              <a16:creationId xmlns:a16="http://schemas.microsoft.com/office/drawing/2014/main" id="{10047E41-BDE3-7DA7-DD7C-186B353A6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8" descr="image.png">
            <a:extLst>
              <a:ext uri="{FF2B5EF4-FFF2-40B4-BE49-F238E27FC236}">
                <a16:creationId xmlns:a16="http://schemas.microsoft.com/office/drawing/2014/main" id="{91714CBA-7847-16F2-FB26-737E87C8E4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8" descr="image.png">
            <a:extLst>
              <a:ext uri="{FF2B5EF4-FFF2-40B4-BE49-F238E27FC236}">
                <a16:creationId xmlns:a16="http://schemas.microsoft.com/office/drawing/2014/main" id="{0DC8453D-08A2-4E45-898C-E4C0C2430F8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8">
            <a:extLst>
              <a:ext uri="{FF2B5EF4-FFF2-40B4-BE49-F238E27FC236}">
                <a16:creationId xmlns:a16="http://schemas.microsoft.com/office/drawing/2014/main" id="{B761C7B7-1A13-21C7-5544-11D8BEB0485F}"/>
              </a:ext>
            </a:extLst>
          </p:cNvPr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ZREKULTYWOWANE SKŁADOWISKO ODPADÓW</a:t>
            </a:r>
            <a:endParaRPr b="1" dirty="0">
              <a:latin typeface="+mj-lt"/>
            </a:endParaRPr>
          </a:p>
        </p:txBody>
      </p:sp>
      <p:sp>
        <p:nvSpPr>
          <p:cNvPr id="196" name="Google Shape;196;p18">
            <a:extLst>
              <a:ext uri="{FF2B5EF4-FFF2-40B4-BE49-F238E27FC236}">
                <a16:creationId xmlns:a16="http://schemas.microsoft.com/office/drawing/2014/main" id="{96227430-B48A-237F-67F6-94D4E4C9036B}"/>
              </a:ext>
            </a:extLst>
          </p:cNvPr>
          <p:cNvSpPr/>
          <p:nvPr/>
        </p:nvSpPr>
        <p:spPr>
          <a:xfrm>
            <a:off x="762000" y="571500"/>
            <a:ext cx="76200" cy="38859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8">
            <a:extLst>
              <a:ext uri="{FF2B5EF4-FFF2-40B4-BE49-F238E27FC236}">
                <a16:creationId xmlns:a16="http://schemas.microsoft.com/office/drawing/2014/main" id="{A46BBF42-2465-8E42-6927-7DE74CF51054}"/>
              </a:ext>
            </a:extLst>
          </p:cNvPr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198" name="Google Shape;198;p18">
            <a:extLst>
              <a:ext uri="{FF2B5EF4-FFF2-40B4-BE49-F238E27FC236}">
                <a16:creationId xmlns:a16="http://schemas.microsoft.com/office/drawing/2014/main" id="{55EE0C96-C6F9-11E0-01AD-5D417A57118A}"/>
              </a:ext>
            </a:extLst>
          </p:cNvPr>
          <p:cNvSpPr txBox="1"/>
          <p:nvPr/>
        </p:nvSpPr>
        <p:spPr>
          <a:xfrm>
            <a:off x="9077325" y="6486525"/>
            <a:ext cx="2352675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2: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Gospodarka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odpadami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12</a:t>
            </a:r>
            <a:endParaRPr dirty="0"/>
          </a:p>
        </p:txBody>
      </p:sp>
      <p:pic>
        <p:nvPicPr>
          <p:cNvPr id="212" name="Google Shape;212;p18">
            <a:extLst>
              <a:ext uri="{FF2B5EF4-FFF2-40B4-BE49-F238E27FC236}">
                <a16:creationId xmlns:a16="http://schemas.microsoft.com/office/drawing/2014/main" id="{38267C3F-7151-940E-0BC3-828E8A8FB57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17FE1B04-FFE4-163F-2A10-61B5C1427C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2" t="34366" r="6006"/>
          <a:stretch/>
        </p:blipFill>
        <p:spPr>
          <a:xfrm>
            <a:off x="5075482" y="1194799"/>
            <a:ext cx="4378080" cy="2381298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52F6A919-CBE5-ECD3-66E4-7866FFCBD9C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5" b="1794"/>
          <a:stretch>
            <a:fillRect/>
          </a:stretch>
        </p:blipFill>
        <p:spPr>
          <a:xfrm>
            <a:off x="7472518" y="4035019"/>
            <a:ext cx="3522674" cy="2251481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A786AD1-1D61-7DBC-CFED-0CA6A485863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82"/>
          <a:stretch>
            <a:fillRect/>
          </a:stretch>
        </p:blipFill>
        <p:spPr>
          <a:xfrm>
            <a:off x="3146326" y="4035019"/>
            <a:ext cx="3522674" cy="225148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492BAF3-5848-8FD8-595C-073B048A66F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2671"/>
          <a:stretch>
            <a:fillRect/>
          </a:stretch>
        </p:blipFill>
        <p:spPr>
          <a:xfrm>
            <a:off x="991210" y="1194798"/>
            <a:ext cx="3635754" cy="238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94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6">
          <a:extLst>
            <a:ext uri="{FF2B5EF4-FFF2-40B4-BE49-F238E27FC236}">
              <a16:creationId xmlns:a16="http://schemas.microsoft.com/office/drawing/2014/main" id="{4A5060E1-7176-0DB8-B22B-EE44E5EEA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9" descr="image.png">
            <a:extLst>
              <a:ext uri="{FF2B5EF4-FFF2-40B4-BE49-F238E27FC236}">
                <a16:creationId xmlns:a16="http://schemas.microsoft.com/office/drawing/2014/main" id="{9FAAE45F-3A7D-C46C-E7D2-78A79A8234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9" descr="image.png">
            <a:extLst>
              <a:ext uri="{FF2B5EF4-FFF2-40B4-BE49-F238E27FC236}">
                <a16:creationId xmlns:a16="http://schemas.microsoft.com/office/drawing/2014/main" id="{EFF05BFA-75AA-FA85-C906-67327C6EFF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9">
            <a:extLst>
              <a:ext uri="{FF2B5EF4-FFF2-40B4-BE49-F238E27FC236}">
                <a16:creationId xmlns:a16="http://schemas.microsoft.com/office/drawing/2014/main" id="{CA689A36-D439-5C6F-1957-1579B7BB415D}"/>
              </a:ext>
            </a:extLst>
          </p:cNvPr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550" b="1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ZIMOWE</a:t>
            </a:r>
            <a:r>
              <a:rPr lang="en-US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 UTRZYMANIE DRÓG</a:t>
            </a:r>
            <a:endParaRPr b="1" dirty="0">
              <a:latin typeface="+mj-lt"/>
            </a:endParaRPr>
          </a:p>
        </p:txBody>
      </p:sp>
      <p:sp>
        <p:nvSpPr>
          <p:cNvPr id="221" name="Google Shape;221;p19">
            <a:extLst>
              <a:ext uri="{FF2B5EF4-FFF2-40B4-BE49-F238E27FC236}">
                <a16:creationId xmlns:a16="http://schemas.microsoft.com/office/drawing/2014/main" id="{37A50B98-6E38-4BEC-9833-47585C2E32B9}"/>
              </a:ext>
            </a:extLst>
          </p:cNvPr>
          <p:cNvSpPr/>
          <p:nvPr/>
        </p:nvSpPr>
        <p:spPr>
          <a:xfrm>
            <a:off x="762000" y="571500"/>
            <a:ext cx="76200" cy="38859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9">
            <a:extLst>
              <a:ext uri="{FF2B5EF4-FFF2-40B4-BE49-F238E27FC236}">
                <a16:creationId xmlns:a16="http://schemas.microsoft.com/office/drawing/2014/main" id="{E24FB2EF-137B-183D-C9A0-5233D86F90B7}"/>
              </a:ext>
            </a:extLst>
          </p:cNvPr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223" name="Google Shape;223;p19">
            <a:extLst>
              <a:ext uri="{FF2B5EF4-FFF2-40B4-BE49-F238E27FC236}">
                <a16:creationId xmlns:a16="http://schemas.microsoft.com/office/drawing/2014/main" id="{9617552A-082D-D3AC-3FCB-E737530B3403}"/>
              </a:ext>
            </a:extLst>
          </p:cNvPr>
          <p:cNvSpPr txBox="1"/>
          <p:nvPr/>
        </p:nvSpPr>
        <p:spPr>
          <a:xfrm>
            <a:off x="9420225" y="6486525"/>
            <a:ext cx="2009775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3: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Utrzymanie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dróg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13</a:t>
            </a:r>
            <a:endParaRPr dirty="0"/>
          </a:p>
        </p:txBody>
      </p:sp>
      <p:pic>
        <p:nvPicPr>
          <p:cNvPr id="232" name="Google Shape;232;p19">
            <a:extLst>
              <a:ext uri="{FF2B5EF4-FFF2-40B4-BE49-F238E27FC236}">
                <a16:creationId xmlns:a16="http://schemas.microsoft.com/office/drawing/2014/main" id="{FAC26DDF-8D96-914B-27C1-63F8B3FF18B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45CCA8D4-2585-DED9-CD4C-F4C98D0A40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45" y="1388971"/>
            <a:ext cx="5411755" cy="349227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96C44C8-35D0-3775-6ABE-108811F6AD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18925" r="5431" b="12545"/>
          <a:stretch>
            <a:fillRect/>
          </a:stretch>
        </p:blipFill>
        <p:spPr>
          <a:xfrm>
            <a:off x="6194323" y="3010847"/>
            <a:ext cx="5718687" cy="327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00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98506" y="1980158"/>
            <a:ext cx="4331493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9"/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550" b="1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LETNIE I ZIMOWE</a:t>
            </a:r>
            <a:r>
              <a:rPr lang="en-US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 UTRZYMANIE DRÓG</a:t>
            </a:r>
            <a:endParaRPr b="1" dirty="0">
              <a:latin typeface="+mj-lt"/>
            </a:endParaRPr>
          </a:p>
        </p:txBody>
      </p:sp>
      <p:sp>
        <p:nvSpPr>
          <p:cNvPr id="221" name="Google Shape;221;p19"/>
          <p:cNvSpPr/>
          <p:nvPr/>
        </p:nvSpPr>
        <p:spPr>
          <a:xfrm>
            <a:off x="762000" y="571500"/>
            <a:ext cx="76200" cy="38859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9"/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223" name="Google Shape;223;p19"/>
          <p:cNvSpPr txBox="1"/>
          <p:nvPr/>
        </p:nvSpPr>
        <p:spPr>
          <a:xfrm>
            <a:off x="9420225" y="6486525"/>
            <a:ext cx="2009775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3: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Utrzymanie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dróg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14</a:t>
            </a:r>
            <a:endParaRPr dirty="0"/>
          </a:p>
        </p:txBody>
      </p:sp>
      <p:sp>
        <p:nvSpPr>
          <p:cNvPr id="224" name="Google Shape;224;p19"/>
          <p:cNvSpPr txBox="1"/>
          <p:nvPr/>
        </p:nvSpPr>
        <p:spPr>
          <a:xfrm>
            <a:off x="762000" y="2556420"/>
            <a:ext cx="615326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Zakład</a:t>
            </a:r>
            <a:r>
              <a:rPr lang="en-US" sz="165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en-US" sz="165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Utrzymania</a:t>
            </a:r>
            <a:r>
              <a:rPr lang="en-US" sz="165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en-US" sz="165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Dróg</a:t>
            </a:r>
            <a:r>
              <a:rPr lang="en-US" sz="165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– </a:t>
            </a:r>
            <a:r>
              <a:rPr lang="en-US" sz="165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Statystyki</a:t>
            </a:r>
            <a:r>
              <a:rPr lang="en-US" sz="165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2025 r.</a:t>
            </a:r>
            <a:endParaRPr dirty="0">
              <a:latin typeface="+mj-lt"/>
            </a:endParaRPr>
          </a:p>
        </p:txBody>
      </p:sp>
      <p:pic>
        <p:nvPicPr>
          <p:cNvPr id="225" name="Google Shape;225;p19"/>
          <p:cNvPicPr preferRelativeResize="0"/>
          <p:nvPr/>
        </p:nvPicPr>
        <p:blipFill>
          <a:blip r:embed="rId6">
            <a:alphaModFix/>
          </a:blip>
          <a:srcRect/>
          <a:stretch/>
        </p:blipFill>
        <p:spPr>
          <a:xfrm>
            <a:off x="7136606" y="2098923"/>
            <a:ext cx="4255293" cy="3191469"/>
          </a:xfrm>
          <a:prstGeom prst="rect">
            <a:avLst/>
          </a:prstGeom>
          <a:noFill/>
          <a:ln>
            <a:noFill/>
          </a:ln>
          <a:effectLst>
            <a:softEdge rad="0"/>
          </a:effectLst>
        </p:spPr>
      </p:pic>
      <p:sp>
        <p:nvSpPr>
          <p:cNvPr id="226" name="Google Shape;226;p19"/>
          <p:cNvSpPr txBox="1"/>
          <p:nvPr/>
        </p:nvSpPr>
        <p:spPr>
          <a:xfrm>
            <a:off x="1095375" y="3004095"/>
            <a:ext cx="524113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60000"/>
              </a:lnSpc>
            </a:pPr>
            <a:r>
              <a:rPr lang="en-US" sz="1125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Sezon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zimowy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Utrzymanie</a:t>
            </a:r>
            <a:r>
              <a:rPr lang="pl-PL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dróg na terenie miasta o powierzchni  </a:t>
            </a:r>
            <a:r>
              <a:rPr lang="en-US" sz="1125" b="1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698 838,50 m²</a:t>
            </a:r>
            <a:r>
              <a:rPr lang="en-US" sz="1125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terenu</a:t>
            </a:r>
            <a:r>
              <a:rPr lang="en-US" sz="1125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(w </a:t>
            </a:r>
            <a:r>
              <a:rPr lang="en-US" sz="1125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tym</a:t>
            </a:r>
            <a:r>
              <a:rPr lang="en-US" sz="1125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542 365 m² </a:t>
            </a:r>
            <a:r>
              <a:rPr lang="en-US" sz="1125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jezdni</a:t>
            </a:r>
            <a:r>
              <a:rPr lang="en-US" sz="1125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i</a:t>
            </a:r>
            <a:r>
              <a:rPr lang="en-US" sz="1125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96 075 m² </a:t>
            </a:r>
            <a:r>
              <a:rPr lang="en-US" sz="1125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chodników</a:t>
            </a:r>
            <a:r>
              <a:rPr lang="en-US" sz="1125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)</a:t>
            </a:r>
            <a:r>
              <a:rPr lang="pl-PL" sz="1125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pl-PL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w pięciu standardach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.</a:t>
            </a:r>
            <a:endParaRPr dirty="0">
              <a:latin typeface="+mj-lt"/>
            </a:endParaRPr>
          </a:p>
        </p:txBody>
      </p:sp>
      <p:sp>
        <p:nvSpPr>
          <p:cNvPr id="227" name="Google Shape;227;p19"/>
          <p:cNvSpPr txBox="1"/>
          <p:nvPr/>
        </p:nvSpPr>
        <p:spPr>
          <a:xfrm>
            <a:off x="1095375" y="3613695"/>
            <a:ext cx="552688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Sezon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letni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Zamiatanie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mechaniczne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i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hydrodynamiczne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zmywanie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ulic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oraz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chodników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na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łącznym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obszarze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pl-PL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594 989,50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m²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.</a:t>
            </a:r>
            <a:endParaRPr dirty="0">
              <a:latin typeface="+mj-lt"/>
            </a:endParaRPr>
          </a:p>
        </p:txBody>
      </p:sp>
      <p:sp>
        <p:nvSpPr>
          <p:cNvPr id="228" name="Google Shape;228;p19"/>
          <p:cNvSpPr txBox="1"/>
          <p:nvPr/>
        </p:nvSpPr>
        <p:spPr>
          <a:xfrm>
            <a:off x="1095376" y="4223295"/>
            <a:ext cx="5336956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Infrastruktura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1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przystankowa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Oczyszczanie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,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odśnieżanie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i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opróżnianie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koszy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przy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28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wiatach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oraz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111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słupkach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przystankowych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.</a:t>
            </a:r>
            <a:endParaRPr dirty="0">
              <a:latin typeface="+mj-lt"/>
            </a:endParaRPr>
          </a:p>
        </p:txBody>
      </p:sp>
      <p:pic>
        <p:nvPicPr>
          <p:cNvPr id="229" name="Google Shape;229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3037433"/>
            <a:ext cx="1524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2000" y="3647033"/>
            <a:ext cx="1905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9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2000" y="4256633"/>
            <a:ext cx="1524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9"/>
          <p:cNvPicPr preferRelativeResize="0"/>
          <p:nvPr/>
        </p:nvPicPr>
        <p:blipFill>
          <a:blip r:embed="rId10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6">
          <a:extLst>
            <a:ext uri="{FF2B5EF4-FFF2-40B4-BE49-F238E27FC236}">
              <a16:creationId xmlns:a16="http://schemas.microsoft.com/office/drawing/2014/main" id="{A1B66B6E-A215-A5EC-ADB3-62DBCCD2E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9" descr="image.png">
            <a:extLst>
              <a:ext uri="{FF2B5EF4-FFF2-40B4-BE49-F238E27FC236}">
                <a16:creationId xmlns:a16="http://schemas.microsoft.com/office/drawing/2014/main" id="{10C55FE6-0CED-59B7-A93D-1F367CC480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9" descr="image.png">
            <a:extLst>
              <a:ext uri="{FF2B5EF4-FFF2-40B4-BE49-F238E27FC236}">
                <a16:creationId xmlns:a16="http://schemas.microsoft.com/office/drawing/2014/main" id="{E34A0E6C-B734-8E8A-573C-E8E215C8C70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9">
            <a:extLst>
              <a:ext uri="{FF2B5EF4-FFF2-40B4-BE49-F238E27FC236}">
                <a16:creationId xmlns:a16="http://schemas.microsoft.com/office/drawing/2014/main" id="{A362A423-C01D-2D53-C342-128A406D92BA}"/>
              </a:ext>
            </a:extLst>
          </p:cNvPr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550" b="1" dirty="0">
                <a:solidFill>
                  <a:srgbClr val="2E4776"/>
                </a:solidFill>
                <a:latin typeface="+mj-lt"/>
                <a:sym typeface="Montserrat ExtraBold"/>
              </a:rPr>
              <a:t>PORTAL MIEJSKI O ZIMOWYM UTRZYMANIU</a:t>
            </a:r>
            <a:endParaRPr b="1" dirty="0">
              <a:latin typeface="+mj-lt"/>
            </a:endParaRPr>
          </a:p>
        </p:txBody>
      </p:sp>
      <p:sp>
        <p:nvSpPr>
          <p:cNvPr id="221" name="Google Shape;221;p19">
            <a:extLst>
              <a:ext uri="{FF2B5EF4-FFF2-40B4-BE49-F238E27FC236}">
                <a16:creationId xmlns:a16="http://schemas.microsoft.com/office/drawing/2014/main" id="{97789B36-CCDD-F50D-C1AF-CDAE12F96586}"/>
              </a:ext>
            </a:extLst>
          </p:cNvPr>
          <p:cNvSpPr/>
          <p:nvPr/>
        </p:nvSpPr>
        <p:spPr>
          <a:xfrm>
            <a:off x="762000" y="571500"/>
            <a:ext cx="76200" cy="38859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9">
            <a:extLst>
              <a:ext uri="{FF2B5EF4-FFF2-40B4-BE49-F238E27FC236}">
                <a16:creationId xmlns:a16="http://schemas.microsoft.com/office/drawing/2014/main" id="{55FEEEB2-0854-D23B-31B7-DBA3600486A3}"/>
              </a:ext>
            </a:extLst>
          </p:cNvPr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223" name="Google Shape;223;p19">
            <a:extLst>
              <a:ext uri="{FF2B5EF4-FFF2-40B4-BE49-F238E27FC236}">
                <a16:creationId xmlns:a16="http://schemas.microsoft.com/office/drawing/2014/main" id="{71DA29D8-66C4-1744-AEF2-FCE9DA4C67C8}"/>
              </a:ext>
            </a:extLst>
          </p:cNvPr>
          <p:cNvSpPr txBox="1"/>
          <p:nvPr/>
        </p:nvSpPr>
        <p:spPr>
          <a:xfrm>
            <a:off x="9420225" y="6486525"/>
            <a:ext cx="2009775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3: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Utrzymanie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dróg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15</a:t>
            </a:r>
            <a:endParaRPr dirty="0"/>
          </a:p>
        </p:txBody>
      </p:sp>
      <p:pic>
        <p:nvPicPr>
          <p:cNvPr id="232" name="Google Shape;232;p19">
            <a:extLst>
              <a:ext uri="{FF2B5EF4-FFF2-40B4-BE49-F238E27FC236}">
                <a16:creationId xmlns:a16="http://schemas.microsoft.com/office/drawing/2014/main" id="{19086DD1-D999-26AE-AD9D-745B4C40D4D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3BBE067-7558-D4B3-D994-0807CC44AD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1708338"/>
            <a:ext cx="9144000" cy="454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136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6">
          <a:extLst>
            <a:ext uri="{FF2B5EF4-FFF2-40B4-BE49-F238E27FC236}">
              <a16:creationId xmlns:a16="http://schemas.microsoft.com/office/drawing/2014/main" id="{349311BE-0D7D-F9BC-AFAE-3E746E1BA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9" descr="image.png">
            <a:extLst>
              <a:ext uri="{FF2B5EF4-FFF2-40B4-BE49-F238E27FC236}">
                <a16:creationId xmlns:a16="http://schemas.microsoft.com/office/drawing/2014/main" id="{95AC2209-E9F1-3F18-41DE-8E8DBF6B994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9" descr="image.png">
            <a:extLst>
              <a:ext uri="{FF2B5EF4-FFF2-40B4-BE49-F238E27FC236}">
                <a16:creationId xmlns:a16="http://schemas.microsoft.com/office/drawing/2014/main" id="{7FFC9435-3EDF-552B-F885-57E40921E93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9">
            <a:extLst>
              <a:ext uri="{FF2B5EF4-FFF2-40B4-BE49-F238E27FC236}">
                <a16:creationId xmlns:a16="http://schemas.microsoft.com/office/drawing/2014/main" id="{FA7AB073-E879-F487-E891-651E2CB456C4}"/>
              </a:ext>
            </a:extLst>
          </p:cNvPr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550" b="1" dirty="0">
                <a:solidFill>
                  <a:srgbClr val="2E4776"/>
                </a:solidFill>
                <a:latin typeface="+mj-lt"/>
                <a:sym typeface="Montserrat ExtraBold"/>
              </a:rPr>
              <a:t>PRACA W TERENIE</a:t>
            </a:r>
            <a:endParaRPr b="1" dirty="0">
              <a:latin typeface="+mj-lt"/>
            </a:endParaRPr>
          </a:p>
        </p:txBody>
      </p:sp>
      <p:sp>
        <p:nvSpPr>
          <p:cNvPr id="221" name="Google Shape;221;p19">
            <a:extLst>
              <a:ext uri="{FF2B5EF4-FFF2-40B4-BE49-F238E27FC236}">
                <a16:creationId xmlns:a16="http://schemas.microsoft.com/office/drawing/2014/main" id="{4AF56EEF-1421-7005-20C6-9468C14E79FC}"/>
              </a:ext>
            </a:extLst>
          </p:cNvPr>
          <p:cNvSpPr/>
          <p:nvPr/>
        </p:nvSpPr>
        <p:spPr>
          <a:xfrm>
            <a:off x="762000" y="571500"/>
            <a:ext cx="76200" cy="38859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9">
            <a:extLst>
              <a:ext uri="{FF2B5EF4-FFF2-40B4-BE49-F238E27FC236}">
                <a16:creationId xmlns:a16="http://schemas.microsoft.com/office/drawing/2014/main" id="{0161DAA6-D0ED-C444-3B4A-7D7F5DCF63C0}"/>
              </a:ext>
            </a:extLst>
          </p:cNvPr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223" name="Google Shape;223;p19">
            <a:extLst>
              <a:ext uri="{FF2B5EF4-FFF2-40B4-BE49-F238E27FC236}">
                <a16:creationId xmlns:a16="http://schemas.microsoft.com/office/drawing/2014/main" id="{B95F5E1E-1CA6-AFB2-5E05-FC8E9D59520E}"/>
              </a:ext>
            </a:extLst>
          </p:cNvPr>
          <p:cNvSpPr txBox="1"/>
          <p:nvPr/>
        </p:nvSpPr>
        <p:spPr>
          <a:xfrm>
            <a:off x="9420225" y="6486525"/>
            <a:ext cx="2009775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3: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Utrzymanie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dróg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16</a:t>
            </a:r>
            <a:endParaRPr dirty="0"/>
          </a:p>
        </p:txBody>
      </p:sp>
      <p:pic>
        <p:nvPicPr>
          <p:cNvPr id="232" name="Google Shape;232;p19">
            <a:extLst>
              <a:ext uri="{FF2B5EF4-FFF2-40B4-BE49-F238E27FC236}">
                <a16:creationId xmlns:a16="http://schemas.microsoft.com/office/drawing/2014/main" id="{98CF56F8-67B9-4D7C-8A62-2AC32FE6C4DF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20190111_233247">
            <a:hlinkClick r:id="" action="ppaction://media"/>
            <a:extLst>
              <a:ext uri="{FF2B5EF4-FFF2-40B4-BE49-F238E27FC236}">
                <a16:creationId xmlns:a16="http://schemas.microsoft.com/office/drawing/2014/main" id="{D56EFFE2-811B-2BEA-474E-2FFDFFA1F4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198" y="1314152"/>
            <a:ext cx="8501063" cy="478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6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6">
          <a:extLst>
            <a:ext uri="{FF2B5EF4-FFF2-40B4-BE49-F238E27FC236}">
              <a16:creationId xmlns:a16="http://schemas.microsoft.com/office/drawing/2014/main" id="{1EF30C1C-86B2-B180-F2FA-3C0B2FB29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9" descr="image.png">
            <a:extLst>
              <a:ext uri="{FF2B5EF4-FFF2-40B4-BE49-F238E27FC236}">
                <a16:creationId xmlns:a16="http://schemas.microsoft.com/office/drawing/2014/main" id="{C4ADD5DF-04C2-2847-0928-49D1D1EC70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9" descr="image.png">
            <a:extLst>
              <a:ext uri="{FF2B5EF4-FFF2-40B4-BE49-F238E27FC236}">
                <a16:creationId xmlns:a16="http://schemas.microsoft.com/office/drawing/2014/main" id="{3F54BAE8-D816-F8C5-5359-80D2589FBC2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9">
            <a:extLst>
              <a:ext uri="{FF2B5EF4-FFF2-40B4-BE49-F238E27FC236}">
                <a16:creationId xmlns:a16="http://schemas.microsoft.com/office/drawing/2014/main" id="{C38296D7-30E8-AB30-2F9F-C055CD38EFBB}"/>
              </a:ext>
            </a:extLst>
          </p:cNvPr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550" b="1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LETNIE I ZIMOWE</a:t>
            </a:r>
            <a:r>
              <a:rPr lang="en-US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 UTRZYMANIE DRÓG</a:t>
            </a:r>
            <a:endParaRPr b="1" dirty="0">
              <a:latin typeface="+mj-lt"/>
            </a:endParaRPr>
          </a:p>
        </p:txBody>
      </p:sp>
      <p:sp>
        <p:nvSpPr>
          <p:cNvPr id="221" name="Google Shape;221;p19">
            <a:extLst>
              <a:ext uri="{FF2B5EF4-FFF2-40B4-BE49-F238E27FC236}">
                <a16:creationId xmlns:a16="http://schemas.microsoft.com/office/drawing/2014/main" id="{2CE4A0C1-EC59-A6AF-99F3-E2EB4778123D}"/>
              </a:ext>
            </a:extLst>
          </p:cNvPr>
          <p:cNvSpPr/>
          <p:nvPr/>
        </p:nvSpPr>
        <p:spPr>
          <a:xfrm>
            <a:off x="762000" y="571500"/>
            <a:ext cx="76200" cy="38859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9">
            <a:extLst>
              <a:ext uri="{FF2B5EF4-FFF2-40B4-BE49-F238E27FC236}">
                <a16:creationId xmlns:a16="http://schemas.microsoft.com/office/drawing/2014/main" id="{DE1445C2-CE53-3B09-F200-2DFFAF10D6D5}"/>
              </a:ext>
            </a:extLst>
          </p:cNvPr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223" name="Google Shape;223;p19">
            <a:extLst>
              <a:ext uri="{FF2B5EF4-FFF2-40B4-BE49-F238E27FC236}">
                <a16:creationId xmlns:a16="http://schemas.microsoft.com/office/drawing/2014/main" id="{FFF84F91-5AE6-568E-0945-0AEEF4B578DE}"/>
              </a:ext>
            </a:extLst>
          </p:cNvPr>
          <p:cNvSpPr txBox="1"/>
          <p:nvPr/>
        </p:nvSpPr>
        <p:spPr>
          <a:xfrm>
            <a:off x="9420225" y="6486525"/>
            <a:ext cx="2009775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3: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Utrzymanie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dróg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7</a:t>
            </a:r>
            <a:endParaRPr dirty="0"/>
          </a:p>
        </p:txBody>
      </p:sp>
      <p:pic>
        <p:nvPicPr>
          <p:cNvPr id="232" name="Google Shape;232;p19">
            <a:extLst>
              <a:ext uri="{FF2B5EF4-FFF2-40B4-BE49-F238E27FC236}">
                <a16:creationId xmlns:a16="http://schemas.microsoft.com/office/drawing/2014/main" id="{57288605-783F-C09A-880C-56824BFD750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8CF8C33-87FF-3311-9D6E-3233571021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73"/>
          <a:stretch>
            <a:fillRect/>
          </a:stretch>
        </p:blipFill>
        <p:spPr>
          <a:xfrm>
            <a:off x="651387" y="1325521"/>
            <a:ext cx="4954555" cy="3090833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8AEDF317-6E5D-CF7B-CE89-811193E218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32" y="2438400"/>
            <a:ext cx="508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39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8510" y="1194798"/>
            <a:ext cx="3397299" cy="256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8510" y="3832231"/>
            <a:ext cx="3397299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0"/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POZOSTAŁE ROBOTY DROGOWE W 2025 R.</a:t>
            </a:r>
            <a:endParaRPr b="1" dirty="0">
              <a:latin typeface="+mj-lt"/>
            </a:endParaRPr>
          </a:p>
        </p:txBody>
      </p:sp>
      <p:sp>
        <p:nvSpPr>
          <p:cNvPr id="243" name="Google Shape;243;p20"/>
          <p:cNvSpPr/>
          <p:nvPr/>
        </p:nvSpPr>
        <p:spPr>
          <a:xfrm>
            <a:off x="762000" y="571500"/>
            <a:ext cx="76200" cy="38859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0"/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246" name="Google Shape;246;p20"/>
          <p:cNvSpPr txBox="1"/>
          <p:nvPr/>
        </p:nvSpPr>
        <p:spPr>
          <a:xfrm>
            <a:off x="9420225" y="6486525"/>
            <a:ext cx="2009775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3: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Utrzymanie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dróg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8</a:t>
            </a:r>
            <a:endParaRPr dirty="0"/>
          </a:p>
        </p:txBody>
      </p:sp>
      <p:sp>
        <p:nvSpPr>
          <p:cNvPr id="248" name="Google Shape;248;p20"/>
          <p:cNvSpPr txBox="1"/>
          <p:nvPr/>
        </p:nvSpPr>
        <p:spPr>
          <a:xfrm>
            <a:off x="993616" y="2147299"/>
            <a:ext cx="294708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Remonty</a:t>
            </a:r>
            <a:r>
              <a:rPr lang="en-US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l-PL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n</a:t>
            </a: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awierzchni</a:t>
            </a:r>
            <a:endParaRPr sz="1600" dirty="0">
              <a:latin typeface="+mj-lt"/>
            </a:endParaRPr>
          </a:p>
        </p:txBody>
      </p:sp>
      <p:sp>
        <p:nvSpPr>
          <p:cNvPr id="249" name="Google Shape;249;p20"/>
          <p:cNvSpPr txBox="1"/>
          <p:nvPr/>
        </p:nvSpPr>
        <p:spPr>
          <a:xfrm>
            <a:off x="1063785" y="2461624"/>
            <a:ext cx="28067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Wykonanie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3 003,95 m²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remontów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cząstkowych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asfaltobetonem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na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gorąco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oraz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bieżące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naprawy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ubytków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masą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bitumiczną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na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zimno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1200" dirty="0"/>
          </a:p>
        </p:txBody>
      </p:sp>
      <p:sp>
        <p:nvSpPr>
          <p:cNvPr id="250" name="Google Shape;250;p20"/>
          <p:cNvSpPr txBox="1"/>
          <p:nvPr/>
        </p:nvSpPr>
        <p:spPr>
          <a:xfrm>
            <a:off x="993616" y="4784731"/>
            <a:ext cx="294708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Oznakowanie</a:t>
            </a:r>
            <a:r>
              <a:rPr lang="en-US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l-PL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d</a:t>
            </a: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róg</a:t>
            </a:r>
            <a:endParaRPr sz="1600" dirty="0">
              <a:latin typeface="+mj-lt"/>
            </a:endParaRPr>
          </a:p>
        </p:txBody>
      </p:sp>
      <p:sp>
        <p:nvSpPr>
          <p:cNvPr id="251" name="Google Shape;251;p20"/>
          <p:cNvSpPr txBox="1"/>
          <p:nvPr/>
        </p:nvSpPr>
        <p:spPr>
          <a:xfrm>
            <a:off x="1063785" y="5099056"/>
            <a:ext cx="280674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Odnowienie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7 736,44 m²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oznakowania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poziomego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cienkowarstwowego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montaż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65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znaków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pionowych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wymiana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162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uszkodzonych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tarcz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1200" dirty="0"/>
          </a:p>
        </p:txBody>
      </p:sp>
      <p:pic>
        <p:nvPicPr>
          <p:cNvPr id="254" name="Google Shape;254;p2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14672" y="1566274"/>
            <a:ext cx="50482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0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43248" y="4203706"/>
            <a:ext cx="44767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0"/>
          <p:cNvPicPr preferRelativeResize="0"/>
          <p:nvPr/>
        </p:nvPicPr>
        <p:blipFill>
          <a:blip r:embed="rId9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27650123-693A-01FF-27BD-881052640C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3112" y="2314898"/>
            <a:ext cx="5013099" cy="2884249"/>
          </a:xfrm>
          <a:prstGeom prst="rect">
            <a:avLst/>
          </a:prstGeom>
        </p:spPr>
      </p:pic>
      <p:sp>
        <p:nvSpPr>
          <p:cNvPr id="6" name="Google Shape;118;p14">
            <a:extLst>
              <a:ext uri="{FF2B5EF4-FFF2-40B4-BE49-F238E27FC236}">
                <a16:creationId xmlns:a16="http://schemas.microsoft.com/office/drawing/2014/main" id="{0A2A1B5C-6338-ACDA-0DF6-E9C2A7C6211E}"/>
              </a:ext>
            </a:extLst>
          </p:cNvPr>
          <p:cNvSpPr txBox="1"/>
          <p:nvPr/>
        </p:nvSpPr>
        <p:spPr>
          <a:xfrm>
            <a:off x="10425112" y="5176813"/>
            <a:ext cx="889819" cy="19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" b="0" i="0" u="none" strike="noStrike" cap="none" dirty="0">
                <a:solidFill>
                  <a:srgbClr val="334155"/>
                </a:solidFill>
                <a:latin typeface="+mj-lt"/>
                <a:ea typeface="Lato"/>
                <a:cs typeface="Lato"/>
                <a:sym typeface="Lato"/>
              </a:rPr>
              <a:t>www.24tp.pl</a:t>
            </a:r>
            <a:endParaRPr sz="800" dirty="0">
              <a:latin typeface="+mj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6">
          <a:extLst>
            <a:ext uri="{FF2B5EF4-FFF2-40B4-BE49-F238E27FC236}">
              <a16:creationId xmlns:a16="http://schemas.microsoft.com/office/drawing/2014/main" id="{E74FDCC6-13B6-E42C-F262-5C9F5F405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20" descr="image.png">
            <a:extLst>
              <a:ext uri="{FF2B5EF4-FFF2-40B4-BE49-F238E27FC236}">
                <a16:creationId xmlns:a16="http://schemas.microsoft.com/office/drawing/2014/main" id="{17CBE244-1035-2356-ADAF-154CE01C3C9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5528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0" descr="image.png">
            <a:extLst>
              <a:ext uri="{FF2B5EF4-FFF2-40B4-BE49-F238E27FC236}">
                <a16:creationId xmlns:a16="http://schemas.microsoft.com/office/drawing/2014/main" id="{DCB3BB55-ADC2-C6CC-CF76-EE1C7926ABC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8188" y="1194798"/>
            <a:ext cx="3397299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0" descr="image.png">
            <a:extLst>
              <a:ext uri="{FF2B5EF4-FFF2-40B4-BE49-F238E27FC236}">
                <a16:creationId xmlns:a16="http://schemas.microsoft.com/office/drawing/2014/main" id="{2C1845CD-C6C4-F506-7AC7-C7B85ABA430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0">
            <a:extLst>
              <a:ext uri="{FF2B5EF4-FFF2-40B4-BE49-F238E27FC236}">
                <a16:creationId xmlns:a16="http://schemas.microsoft.com/office/drawing/2014/main" id="{262DC570-CEE5-1540-4799-5788EDEBA707}"/>
              </a:ext>
            </a:extLst>
          </p:cNvPr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POZOSTAŁE ROBOTY DROGOWE</a:t>
            </a:r>
            <a:endParaRPr b="1" dirty="0">
              <a:latin typeface="+mj-lt"/>
            </a:endParaRPr>
          </a:p>
        </p:txBody>
      </p:sp>
      <p:sp>
        <p:nvSpPr>
          <p:cNvPr id="243" name="Google Shape;243;p20">
            <a:extLst>
              <a:ext uri="{FF2B5EF4-FFF2-40B4-BE49-F238E27FC236}">
                <a16:creationId xmlns:a16="http://schemas.microsoft.com/office/drawing/2014/main" id="{CF0E2A62-518D-C77B-987C-6EAE4C7F83DD}"/>
              </a:ext>
            </a:extLst>
          </p:cNvPr>
          <p:cNvSpPr/>
          <p:nvPr/>
        </p:nvSpPr>
        <p:spPr>
          <a:xfrm>
            <a:off x="762000" y="571500"/>
            <a:ext cx="76200" cy="38859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0">
            <a:extLst>
              <a:ext uri="{FF2B5EF4-FFF2-40B4-BE49-F238E27FC236}">
                <a16:creationId xmlns:a16="http://schemas.microsoft.com/office/drawing/2014/main" id="{F9FC31F7-0E6E-D3E1-D50F-5763801B3DEA}"/>
              </a:ext>
            </a:extLst>
          </p:cNvPr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246" name="Google Shape;246;p20">
            <a:extLst>
              <a:ext uri="{FF2B5EF4-FFF2-40B4-BE49-F238E27FC236}">
                <a16:creationId xmlns:a16="http://schemas.microsoft.com/office/drawing/2014/main" id="{9C39CF9B-472C-1B2A-2D64-C430FEF09383}"/>
              </a:ext>
            </a:extLst>
          </p:cNvPr>
          <p:cNvSpPr txBox="1"/>
          <p:nvPr/>
        </p:nvSpPr>
        <p:spPr>
          <a:xfrm>
            <a:off x="9420225" y="6486525"/>
            <a:ext cx="2009775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3: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Utrzymanie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dróg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19</a:t>
            </a:r>
            <a:endParaRPr dirty="0"/>
          </a:p>
        </p:txBody>
      </p:sp>
      <p:sp>
        <p:nvSpPr>
          <p:cNvPr id="252" name="Google Shape;252;p20">
            <a:extLst>
              <a:ext uri="{FF2B5EF4-FFF2-40B4-BE49-F238E27FC236}">
                <a16:creationId xmlns:a16="http://schemas.microsoft.com/office/drawing/2014/main" id="{A229030F-3846-E3C0-47D1-6AA2976B5D88}"/>
              </a:ext>
            </a:extLst>
          </p:cNvPr>
          <p:cNvSpPr txBox="1"/>
          <p:nvPr/>
        </p:nvSpPr>
        <p:spPr>
          <a:xfrm>
            <a:off x="943294" y="2147298"/>
            <a:ext cx="294708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Kanalizacja</a:t>
            </a:r>
            <a:r>
              <a:rPr lang="en-US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l-PL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opadowa </a:t>
            </a: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i</a:t>
            </a:r>
            <a:r>
              <a:rPr lang="en-US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l-PL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r</a:t>
            </a:r>
            <a:r>
              <a:rPr lang="en-US" sz="160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owy</a:t>
            </a:r>
            <a:endParaRPr sz="1600" dirty="0">
              <a:latin typeface="+mj-lt"/>
            </a:endParaRPr>
          </a:p>
        </p:txBody>
      </p:sp>
      <p:sp>
        <p:nvSpPr>
          <p:cNvPr id="253" name="Google Shape;253;p20">
            <a:extLst>
              <a:ext uri="{FF2B5EF4-FFF2-40B4-BE49-F238E27FC236}">
                <a16:creationId xmlns:a16="http://schemas.microsoft.com/office/drawing/2014/main" id="{9316E61F-BA78-52F3-D2C5-3652C5D55121}"/>
              </a:ext>
            </a:extLst>
          </p:cNvPr>
          <p:cNvSpPr txBox="1"/>
          <p:nvPr/>
        </p:nvSpPr>
        <p:spPr>
          <a:xfrm>
            <a:off x="775337" y="2461623"/>
            <a:ext cx="325066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Czyszczenie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udrożnienie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35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studni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kanalizacji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burzowej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oraz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mechaniczne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wykoszenie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lang="pl-PL" sz="1200" b="0" i="0" u="none" strike="noStrike" cap="none" dirty="0">
              <a:solidFill>
                <a:srgbClr val="475569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24 131 m²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poboczy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rowów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200" b="0" i="0" u="none" strike="noStrike" cap="none" dirty="0" err="1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odwadniających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1200" dirty="0"/>
          </a:p>
        </p:txBody>
      </p:sp>
      <p:pic>
        <p:nvPicPr>
          <p:cNvPr id="256" name="Google Shape;256;p20" descr="image.png">
            <a:extLst>
              <a:ext uri="{FF2B5EF4-FFF2-40B4-BE49-F238E27FC236}">
                <a16:creationId xmlns:a16="http://schemas.microsoft.com/office/drawing/2014/main" id="{55CA543A-07DD-E2F0-1091-F3C5351D6C1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64363" y="1566273"/>
            <a:ext cx="304800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0">
            <a:extLst>
              <a:ext uri="{FF2B5EF4-FFF2-40B4-BE49-F238E27FC236}">
                <a16:creationId xmlns:a16="http://schemas.microsoft.com/office/drawing/2014/main" id="{2E8E8FD3-A659-FEF7-BC12-CE2540600E77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5FFCEB9C-0CDB-149E-ED6C-040F2D3C47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84" b="15958"/>
          <a:stretch>
            <a:fillRect/>
          </a:stretch>
        </p:blipFill>
        <p:spPr>
          <a:xfrm>
            <a:off x="4810398" y="1194798"/>
            <a:ext cx="4369936" cy="2351817"/>
          </a:xfrm>
          <a:prstGeom prst="rect">
            <a:avLst/>
          </a:prstGeom>
        </p:spPr>
      </p:pic>
      <p:pic>
        <p:nvPicPr>
          <p:cNvPr id="5" name="Google Shape;240;p20" descr="image.png">
            <a:extLst>
              <a:ext uri="{FF2B5EF4-FFF2-40B4-BE49-F238E27FC236}">
                <a16:creationId xmlns:a16="http://schemas.microsoft.com/office/drawing/2014/main" id="{5782E6C5-1EA1-95B5-A9BA-9170A33A26B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8188" y="3769485"/>
            <a:ext cx="3397299" cy="23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52;p20">
            <a:extLst>
              <a:ext uri="{FF2B5EF4-FFF2-40B4-BE49-F238E27FC236}">
                <a16:creationId xmlns:a16="http://schemas.microsoft.com/office/drawing/2014/main" id="{9BB5C208-FCEA-0071-D451-027E29D7813C}"/>
              </a:ext>
            </a:extLst>
          </p:cNvPr>
          <p:cNvSpPr txBox="1"/>
          <p:nvPr/>
        </p:nvSpPr>
        <p:spPr>
          <a:xfrm>
            <a:off x="943294" y="4721985"/>
            <a:ext cx="294708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Pozostałe usługi</a:t>
            </a:r>
            <a:endParaRPr sz="1600" dirty="0">
              <a:latin typeface="+mj-lt"/>
            </a:endParaRPr>
          </a:p>
        </p:txBody>
      </p:sp>
      <p:sp>
        <p:nvSpPr>
          <p:cNvPr id="9" name="Google Shape;253;p20">
            <a:extLst>
              <a:ext uri="{FF2B5EF4-FFF2-40B4-BE49-F238E27FC236}">
                <a16:creationId xmlns:a16="http://schemas.microsoft.com/office/drawing/2014/main" id="{AA4282E7-6574-AA7A-B4FC-BC772B1CA6D4}"/>
              </a:ext>
            </a:extLst>
          </p:cNvPr>
          <p:cNvSpPr txBox="1"/>
          <p:nvPr/>
        </p:nvSpPr>
        <p:spPr>
          <a:xfrm>
            <a:off x="775337" y="5036310"/>
            <a:ext cx="325066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Naśnieżanie górek i tras biegowych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lang="pl-PL" sz="1200" b="0" i="0" u="none" strike="noStrike" cap="none" dirty="0">
              <a:solidFill>
                <a:srgbClr val="475569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dirty="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 wiele innych…</a:t>
            </a:r>
            <a:endParaRPr sz="1200" dirty="0"/>
          </a:p>
        </p:txBody>
      </p:sp>
      <p:pic>
        <p:nvPicPr>
          <p:cNvPr id="11" name="Google Shape;256;p20" descr="image.png">
            <a:extLst>
              <a:ext uri="{FF2B5EF4-FFF2-40B4-BE49-F238E27FC236}">
                <a16:creationId xmlns:a16="http://schemas.microsoft.com/office/drawing/2014/main" id="{D4E82F8F-E8A1-4D02-B504-4DC1CCDAD15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64363" y="4140960"/>
            <a:ext cx="304800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FBB0C9EE-70D0-4B01-C2CE-319DFC356A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08490" y="3908115"/>
            <a:ext cx="3847123" cy="2213413"/>
          </a:xfrm>
          <a:prstGeom prst="rect">
            <a:avLst/>
          </a:prstGeom>
        </p:spPr>
      </p:pic>
      <p:pic>
        <p:nvPicPr>
          <p:cNvPr id="13" name="Obraz 12" descr="DSC_2653">
            <a:extLst>
              <a:ext uri="{FF2B5EF4-FFF2-40B4-BE49-F238E27FC236}">
                <a16:creationId xmlns:a16="http://schemas.microsoft.com/office/drawing/2014/main" id="{C80D18FB-76BC-736B-D682-06B6CD2B2E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0593" y="3902138"/>
            <a:ext cx="3367897" cy="222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363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1"/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PRZEWOZY PASAŻERSKIE KOMUNIKACJI MIEJSKIEJ</a:t>
            </a:r>
            <a:endParaRPr b="1" dirty="0">
              <a:latin typeface="+mj-lt"/>
            </a:endParaRPr>
          </a:p>
        </p:txBody>
      </p:sp>
      <p:sp>
        <p:nvSpPr>
          <p:cNvPr id="267" name="Google Shape;267;p21"/>
          <p:cNvSpPr/>
          <p:nvPr/>
        </p:nvSpPr>
        <p:spPr>
          <a:xfrm>
            <a:off x="762000" y="571500"/>
            <a:ext cx="76200" cy="77718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1"/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269" name="Google Shape;269;p21"/>
          <p:cNvSpPr txBox="1"/>
          <p:nvPr/>
        </p:nvSpPr>
        <p:spPr>
          <a:xfrm>
            <a:off x="9163050" y="6486525"/>
            <a:ext cx="2266950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4: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Komunikacja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miejska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</a:t>
            </a:r>
            <a:endParaRPr dirty="0"/>
          </a:p>
        </p:txBody>
      </p:sp>
      <p:pic>
        <p:nvPicPr>
          <p:cNvPr id="275" name="Google Shape;275;p21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FF494C56-60B3-04F6-E87E-6BC138CDFD5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46" r="13161"/>
          <a:stretch>
            <a:fillRect/>
          </a:stretch>
        </p:blipFill>
        <p:spPr>
          <a:xfrm>
            <a:off x="571500" y="1194799"/>
            <a:ext cx="5161253" cy="2905254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E0262C6E-B451-8411-B2B5-AEF74809C9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2" b="14265"/>
          <a:stretch>
            <a:fillRect/>
          </a:stretch>
        </p:blipFill>
        <p:spPr>
          <a:xfrm>
            <a:off x="5450758" y="2925072"/>
            <a:ext cx="5979242" cy="306344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1">
          <a:extLst>
            <a:ext uri="{FF2B5EF4-FFF2-40B4-BE49-F238E27FC236}">
              <a16:creationId xmlns:a16="http://schemas.microsoft.com/office/drawing/2014/main" id="{E0F9ADA0-6E37-C1D6-2B2D-D0EB57083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1" descr="image.png">
            <a:extLst>
              <a:ext uri="{FF2B5EF4-FFF2-40B4-BE49-F238E27FC236}">
                <a16:creationId xmlns:a16="http://schemas.microsoft.com/office/drawing/2014/main" id="{00DE085D-188D-ACCD-C278-E8706F5E9E3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1" descr="image.png">
            <a:extLst>
              <a:ext uri="{FF2B5EF4-FFF2-40B4-BE49-F238E27FC236}">
                <a16:creationId xmlns:a16="http://schemas.microsoft.com/office/drawing/2014/main" id="{B5AB3E5F-D39E-D593-FB90-3E4383DB4FE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631727"/>
            <a:ext cx="6369843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1" descr="image.png">
            <a:extLst>
              <a:ext uri="{FF2B5EF4-FFF2-40B4-BE49-F238E27FC236}">
                <a16:creationId xmlns:a16="http://schemas.microsoft.com/office/drawing/2014/main" id="{F85A1AFE-10BE-6A1D-73E2-11536CCA2D0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08093" y="3007369"/>
            <a:ext cx="3821906" cy="1900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1" descr="image.png">
            <a:extLst>
              <a:ext uri="{FF2B5EF4-FFF2-40B4-BE49-F238E27FC236}">
                <a16:creationId xmlns:a16="http://schemas.microsoft.com/office/drawing/2014/main" id="{48647B03-76EE-BB46-FEE3-753242C9C15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1">
            <a:extLst>
              <a:ext uri="{FF2B5EF4-FFF2-40B4-BE49-F238E27FC236}">
                <a16:creationId xmlns:a16="http://schemas.microsoft.com/office/drawing/2014/main" id="{FFA2CE8E-8B74-91C7-91DA-18EE965F121E}"/>
              </a:ext>
            </a:extLst>
          </p:cNvPr>
          <p:cNvSpPr txBox="1"/>
          <p:nvPr/>
        </p:nvSpPr>
        <p:spPr>
          <a:xfrm>
            <a:off x="952500" y="571500"/>
            <a:ext cx="8501062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PRZEWOZY PASAŻERSKIE KOMUNIKACJI MIEJSKIEJ</a:t>
            </a:r>
            <a:endParaRPr b="1" dirty="0">
              <a:latin typeface="+mj-lt"/>
            </a:endParaRPr>
          </a:p>
        </p:txBody>
      </p:sp>
      <p:sp>
        <p:nvSpPr>
          <p:cNvPr id="267" name="Google Shape;267;p21">
            <a:extLst>
              <a:ext uri="{FF2B5EF4-FFF2-40B4-BE49-F238E27FC236}">
                <a16:creationId xmlns:a16="http://schemas.microsoft.com/office/drawing/2014/main" id="{46A965A9-D849-8411-3865-F18B6EBDE5CB}"/>
              </a:ext>
            </a:extLst>
          </p:cNvPr>
          <p:cNvSpPr/>
          <p:nvPr/>
        </p:nvSpPr>
        <p:spPr>
          <a:xfrm>
            <a:off x="762000" y="571500"/>
            <a:ext cx="76200" cy="777180"/>
          </a:xfrm>
          <a:prstGeom prst="rect">
            <a:avLst/>
          </a:prstGeom>
          <a:solidFill>
            <a:srgbClr val="E6A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1">
            <a:extLst>
              <a:ext uri="{FF2B5EF4-FFF2-40B4-BE49-F238E27FC236}">
                <a16:creationId xmlns:a16="http://schemas.microsoft.com/office/drawing/2014/main" id="{F000D42D-369F-8DF3-1983-18636921E9BE}"/>
              </a:ext>
            </a:extLst>
          </p:cNvPr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269" name="Google Shape;269;p21">
            <a:extLst>
              <a:ext uri="{FF2B5EF4-FFF2-40B4-BE49-F238E27FC236}">
                <a16:creationId xmlns:a16="http://schemas.microsoft.com/office/drawing/2014/main" id="{0948EB5E-ABA6-8285-741A-ECE2FB145489}"/>
              </a:ext>
            </a:extLst>
          </p:cNvPr>
          <p:cNvSpPr txBox="1"/>
          <p:nvPr/>
        </p:nvSpPr>
        <p:spPr>
          <a:xfrm>
            <a:off x="9163050" y="6486525"/>
            <a:ext cx="2266950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Część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4: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Komunikacja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miejska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21</a:t>
            </a:r>
            <a:endParaRPr dirty="0"/>
          </a:p>
        </p:txBody>
      </p:sp>
      <p:sp>
        <p:nvSpPr>
          <p:cNvPr id="270" name="Google Shape;270;p21">
            <a:extLst>
              <a:ext uri="{FF2B5EF4-FFF2-40B4-BE49-F238E27FC236}">
                <a16:creationId xmlns:a16="http://schemas.microsoft.com/office/drawing/2014/main" id="{AFF156ED-09AF-F150-E978-D04263027365}"/>
              </a:ext>
            </a:extLst>
          </p:cNvPr>
          <p:cNvSpPr txBox="1"/>
          <p:nvPr/>
        </p:nvSpPr>
        <p:spPr>
          <a:xfrm>
            <a:off x="762000" y="2139171"/>
            <a:ext cx="6688335" cy="173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90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 err="1">
                <a:solidFill>
                  <a:srgbClr val="475569"/>
                </a:solidFill>
                <a:latin typeface="+mj-lt"/>
                <a:ea typeface="Montserrat"/>
                <a:cs typeface="Montserrat"/>
                <a:sym typeface="Montserrat"/>
              </a:rPr>
              <a:t>Frekwencja</a:t>
            </a:r>
            <a:r>
              <a:rPr lang="en-US" sz="1125" b="1" i="0" u="none" strike="noStrike" cap="none" dirty="0">
                <a:solidFill>
                  <a:srgbClr val="475569"/>
                </a:solidFill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en-US" sz="1125" b="1" i="0" u="none" strike="noStrike" cap="none" dirty="0" err="1">
                <a:solidFill>
                  <a:srgbClr val="475569"/>
                </a:solidFill>
                <a:latin typeface="+mj-lt"/>
                <a:ea typeface="Montserrat"/>
                <a:cs typeface="Montserrat"/>
                <a:sym typeface="Montserrat"/>
              </a:rPr>
              <a:t>pasażerska</a:t>
            </a:r>
            <a:r>
              <a:rPr lang="en-US" sz="1125" b="1" i="0" u="none" strike="noStrike" cap="none" dirty="0">
                <a:solidFill>
                  <a:srgbClr val="475569"/>
                </a:solidFill>
                <a:latin typeface="+mj-lt"/>
                <a:ea typeface="Montserrat"/>
                <a:cs typeface="Montserrat"/>
                <a:sym typeface="Montserrat"/>
              </a:rPr>
              <a:t> w </a:t>
            </a:r>
            <a:r>
              <a:rPr lang="en-US" sz="1125" b="1" i="0" u="none" strike="noStrike" cap="none" dirty="0" err="1">
                <a:solidFill>
                  <a:srgbClr val="475569"/>
                </a:solidFill>
                <a:latin typeface="+mj-lt"/>
                <a:ea typeface="Montserrat"/>
                <a:cs typeface="Montserrat"/>
                <a:sym typeface="Montserrat"/>
              </a:rPr>
              <a:t>poszczególnych</a:t>
            </a:r>
            <a:r>
              <a:rPr lang="en-US" sz="1125" b="1" i="0" u="none" strike="noStrike" cap="none" dirty="0">
                <a:solidFill>
                  <a:srgbClr val="475569"/>
                </a:solidFill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en-US" sz="1125" b="1" i="0" u="none" strike="noStrike" cap="none" dirty="0" err="1">
                <a:solidFill>
                  <a:srgbClr val="475569"/>
                </a:solidFill>
                <a:latin typeface="+mj-lt"/>
                <a:ea typeface="Montserrat"/>
                <a:cs typeface="Montserrat"/>
                <a:sym typeface="Montserrat"/>
              </a:rPr>
              <a:t>miesiącach</a:t>
            </a:r>
            <a:r>
              <a:rPr lang="en-US" sz="1125" b="1" i="0" u="none" strike="noStrike" cap="none" dirty="0">
                <a:solidFill>
                  <a:srgbClr val="475569"/>
                </a:solidFill>
                <a:latin typeface="+mj-lt"/>
                <a:ea typeface="Montserrat"/>
                <a:cs typeface="Montserrat"/>
                <a:sym typeface="Montserrat"/>
              </a:rPr>
              <a:t> 2025 r. (w </a:t>
            </a:r>
            <a:r>
              <a:rPr lang="en-US" sz="1125" b="1" i="0" u="none" strike="noStrike" cap="none" dirty="0" err="1">
                <a:solidFill>
                  <a:srgbClr val="475569"/>
                </a:solidFill>
                <a:latin typeface="+mj-lt"/>
                <a:ea typeface="Montserrat"/>
                <a:cs typeface="Montserrat"/>
                <a:sym typeface="Montserrat"/>
              </a:rPr>
              <a:t>tys</a:t>
            </a:r>
            <a:r>
              <a:rPr lang="en-US" sz="1125" b="1" i="0" u="none" strike="noStrike" cap="none" dirty="0">
                <a:solidFill>
                  <a:srgbClr val="475569"/>
                </a:solidFill>
                <a:latin typeface="+mj-lt"/>
                <a:ea typeface="Montserrat"/>
                <a:cs typeface="Montserrat"/>
                <a:sym typeface="Montserrat"/>
              </a:rPr>
              <a:t>. </a:t>
            </a:r>
            <a:r>
              <a:rPr lang="en-US" sz="1125" b="1" i="0" u="none" strike="noStrike" cap="none" dirty="0" err="1">
                <a:solidFill>
                  <a:srgbClr val="475569"/>
                </a:solidFill>
                <a:latin typeface="+mj-lt"/>
                <a:ea typeface="Montserrat"/>
                <a:cs typeface="Montserrat"/>
                <a:sym typeface="Montserrat"/>
              </a:rPr>
              <a:t>osób</a:t>
            </a:r>
            <a:r>
              <a:rPr lang="en-US" sz="1125" b="1" i="0" u="none" strike="noStrike" cap="none" dirty="0">
                <a:solidFill>
                  <a:srgbClr val="475569"/>
                </a:solidFill>
                <a:latin typeface="+mj-lt"/>
                <a:ea typeface="Montserrat"/>
                <a:cs typeface="Montserrat"/>
                <a:sym typeface="Montserrat"/>
              </a:rPr>
              <a:t>)</a:t>
            </a:r>
            <a:endParaRPr dirty="0">
              <a:latin typeface="+mj-lt"/>
            </a:endParaRPr>
          </a:p>
        </p:txBody>
      </p:sp>
      <p:sp>
        <p:nvSpPr>
          <p:cNvPr id="271" name="Google Shape;271;p21">
            <a:extLst>
              <a:ext uri="{FF2B5EF4-FFF2-40B4-BE49-F238E27FC236}">
                <a16:creationId xmlns:a16="http://schemas.microsoft.com/office/drawing/2014/main" id="{F5187E09-DBF9-B446-CE80-3319D681E22A}"/>
              </a:ext>
            </a:extLst>
          </p:cNvPr>
          <p:cNvSpPr txBox="1"/>
          <p:nvPr/>
        </p:nvSpPr>
        <p:spPr>
          <a:xfrm>
            <a:off x="7855743" y="3293119"/>
            <a:ext cx="3326606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1,84 </a:t>
            </a:r>
            <a:r>
              <a:rPr lang="en-US" sz="3600" b="1" i="0" u="none" strike="noStrike" cap="none" dirty="0" err="1">
                <a:solidFill>
                  <a:srgbClr val="2E4776"/>
                </a:solidFill>
                <a:latin typeface="+mj-lt"/>
                <a:ea typeface="Montserrat ExtraBold"/>
                <a:cs typeface="Montserrat ExtraBold"/>
                <a:sym typeface="Montserrat ExtraBold"/>
              </a:rPr>
              <a:t>mln</a:t>
            </a:r>
            <a:endParaRPr b="1" dirty="0">
              <a:latin typeface="+mj-lt"/>
            </a:endParaRPr>
          </a:p>
        </p:txBody>
      </p:sp>
      <p:sp>
        <p:nvSpPr>
          <p:cNvPr id="272" name="Google Shape;272;p21">
            <a:extLst>
              <a:ext uri="{FF2B5EF4-FFF2-40B4-BE49-F238E27FC236}">
                <a16:creationId xmlns:a16="http://schemas.microsoft.com/office/drawing/2014/main" id="{0B7873E6-C48F-64CE-D180-07576CA97844}"/>
              </a:ext>
            </a:extLst>
          </p:cNvPr>
          <p:cNvSpPr txBox="1"/>
          <p:nvPr/>
        </p:nvSpPr>
        <p:spPr>
          <a:xfrm>
            <a:off x="7855743" y="3845569"/>
            <a:ext cx="3326606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PASAŻERÓW W 2025 R.</a:t>
            </a:r>
            <a:endParaRPr dirty="0">
              <a:latin typeface="+mj-lt"/>
            </a:endParaRPr>
          </a:p>
        </p:txBody>
      </p:sp>
      <p:sp>
        <p:nvSpPr>
          <p:cNvPr id="273" name="Google Shape;273;p21">
            <a:extLst>
              <a:ext uri="{FF2B5EF4-FFF2-40B4-BE49-F238E27FC236}">
                <a16:creationId xmlns:a16="http://schemas.microsoft.com/office/drawing/2014/main" id="{C64129B3-6EE7-2209-B9E6-54F8D661AD7D}"/>
              </a:ext>
            </a:extLst>
          </p:cNvPr>
          <p:cNvSpPr txBox="1"/>
          <p:nvPr/>
        </p:nvSpPr>
        <p:spPr>
          <a:xfrm>
            <a:off x="7855743" y="4140844"/>
            <a:ext cx="3326606" cy="630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8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Rekordowa</a:t>
            </a:r>
            <a:r>
              <a:rPr lang="en-US" sz="97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97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liczba</a:t>
            </a:r>
            <a:r>
              <a:rPr lang="en-US" sz="97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97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pasażerów</a:t>
            </a:r>
            <a:r>
              <a:rPr lang="en-US" sz="97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97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obsłużona</a:t>
            </a:r>
            <a:r>
              <a:rPr lang="en-US" sz="97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97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przez</a:t>
            </a:r>
            <a:r>
              <a:rPr lang="en-US" sz="97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97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nowoczesną</a:t>
            </a:r>
            <a:r>
              <a:rPr lang="en-US" sz="97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br>
              <a:rPr lang="pl-PL" sz="97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</a:br>
            <a:r>
              <a:rPr lang="en-US" sz="97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i</a:t>
            </a:r>
            <a:r>
              <a:rPr lang="en-US" sz="97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97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ekologiczną</a:t>
            </a:r>
            <a:r>
              <a:rPr lang="en-US" sz="97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97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flotę</a:t>
            </a:r>
            <a:r>
              <a:rPr lang="en-US" sz="97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(</a:t>
            </a:r>
            <a:r>
              <a:rPr lang="en-US" sz="97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łączna</a:t>
            </a:r>
            <a:r>
              <a:rPr lang="en-US" sz="97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97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praca</a:t>
            </a:r>
            <a:r>
              <a:rPr lang="en-US" sz="97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97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przewozowa</a:t>
            </a:r>
            <a:r>
              <a:rPr lang="en-US" sz="97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975" b="0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wyniosła</a:t>
            </a:r>
            <a:r>
              <a:rPr lang="en-US" sz="97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br>
              <a:rPr lang="pl-PL" sz="97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</a:br>
            <a:r>
              <a:rPr lang="en-US" sz="975" b="1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653 010,7 </a:t>
            </a:r>
            <a:r>
              <a:rPr lang="en-US" sz="975" b="1" i="0" u="none" strike="noStrike" cap="none" dirty="0" err="1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wozokilometrów</a:t>
            </a:r>
            <a:r>
              <a:rPr lang="en-US" sz="975" b="0" i="0" u="none" strike="noStrike" cap="none" dirty="0">
                <a:solidFill>
                  <a:srgbClr val="475569"/>
                </a:solidFill>
                <a:latin typeface="+mj-lt"/>
                <a:ea typeface="Lato"/>
                <a:cs typeface="Lato"/>
                <a:sym typeface="Lato"/>
              </a:rPr>
              <a:t>).</a:t>
            </a:r>
            <a:endParaRPr dirty="0">
              <a:latin typeface="+mj-lt"/>
            </a:endParaRPr>
          </a:p>
        </p:txBody>
      </p:sp>
      <p:pic>
        <p:nvPicPr>
          <p:cNvPr id="274" name="Google Shape;274;p21" descr="image.png">
            <a:extLst>
              <a:ext uri="{FF2B5EF4-FFF2-40B4-BE49-F238E27FC236}">
                <a16:creationId xmlns:a16="http://schemas.microsoft.com/office/drawing/2014/main" id="{5F35740B-E8E9-6CE6-AC9B-FF8D7D355C7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2158221"/>
            <a:ext cx="14287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1">
            <a:extLst>
              <a:ext uri="{FF2B5EF4-FFF2-40B4-BE49-F238E27FC236}">
                <a16:creationId xmlns:a16="http://schemas.microsoft.com/office/drawing/2014/main" id="{8085F9EC-9166-CE6C-725E-F80256502245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2937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84598" y="2073720"/>
            <a:ext cx="3365450" cy="1408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4598" y="3527718"/>
            <a:ext cx="3365450" cy="1408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84449" y="4975518"/>
            <a:ext cx="3365599" cy="1408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" y="6334125"/>
            <a:ext cx="106680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2"/>
          <p:cNvSpPr txBox="1"/>
          <p:nvPr/>
        </p:nvSpPr>
        <p:spPr>
          <a:xfrm>
            <a:off x="762000" y="6486525"/>
            <a:ext cx="4386262" cy="13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68. Zjazd Krajowego Forum Dyrektorów ZOM | Zakopane, Wrzesień 2026 r.</a:t>
            </a:r>
            <a:endParaRPr/>
          </a:p>
        </p:txBody>
      </p:sp>
      <p:sp>
        <p:nvSpPr>
          <p:cNvPr id="286" name="Google Shape;286;p22"/>
          <p:cNvSpPr txBox="1"/>
          <p:nvPr/>
        </p:nvSpPr>
        <p:spPr>
          <a:xfrm>
            <a:off x="9253537" y="6486525"/>
            <a:ext cx="2176462" cy="12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Zakopane,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Wrzesień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2026 r. | </a:t>
            </a:r>
            <a:r>
              <a:rPr lang="en-US" sz="825" b="0" i="0" u="none" strike="noStrike" cap="none" dirty="0" err="1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Slajd</a:t>
            </a:r>
            <a:r>
              <a:rPr lang="en-US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pl-PL" sz="825" b="0" i="0" u="none" strike="noStrike" cap="none" dirty="0">
                <a:solidFill>
                  <a:srgbClr val="94A3B8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22</a:t>
            </a:r>
            <a:endParaRPr dirty="0"/>
          </a:p>
        </p:txBody>
      </p:sp>
      <p:sp>
        <p:nvSpPr>
          <p:cNvPr id="287" name="Google Shape;287;p22"/>
          <p:cNvSpPr txBox="1"/>
          <p:nvPr/>
        </p:nvSpPr>
        <p:spPr>
          <a:xfrm>
            <a:off x="495151" y="1027616"/>
            <a:ext cx="11201400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5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Dziękuj</a:t>
            </a:r>
            <a:r>
              <a:rPr lang="pl-PL" sz="345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ę</a:t>
            </a:r>
            <a:r>
              <a:rPr lang="en-US" sz="3450" b="1" i="0" u="none" strike="noStrike" cap="none" dirty="0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 za </a:t>
            </a:r>
            <a:r>
              <a:rPr lang="en-US" sz="3450" b="1" i="0" u="none" strike="noStrike" cap="none" dirty="0" err="1">
                <a:solidFill>
                  <a:srgbClr val="2E4776"/>
                </a:solidFill>
                <a:latin typeface="+mj-lt"/>
                <a:ea typeface="Montserrat"/>
                <a:cs typeface="Montserrat"/>
                <a:sym typeface="Montserrat"/>
              </a:rPr>
              <a:t>uwagę</a:t>
            </a:r>
            <a:endParaRPr dirty="0">
              <a:latin typeface="+mj-lt"/>
            </a:endParaRPr>
          </a:p>
        </p:txBody>
      </p:sp>
      <p:sp>
        <p:nvSpPr>
          <p:cNvPr id="288" name="Google Shape;288;p22"/>
          <p:cNvSpPr txBox="1"/>
          <p:nvPr/>
        </p:nvSpPr>
        <p:spPr>
          <a:xfrm>
            <a:off x="761851" y="1625075"/>
            <a:ext cx="106680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2E4776"/>
                </a:solidFill>
                <a:latin typeface="+mj-lt"/>
                <a:ea typeface="Lato"/>
                <a:cs typeface="Lato"/>
                <a:sym typeface="Lato"/>
              </a:rPr>
              <a:t>Zapraszam</a:t>
            </a:r>
            <a:r>
              <a:rPr lang="en-US" sz="1350" b="0" i="0" u="none" strike="noStrike" cap="none" dirty="0">
                <a:solidFill>
                  <a:srgbClr val="2E4776"/>
                </a:solidFill>
                <a:latin typeface="+mj-lt"/>
                <a:ea typeface="Lato"/>
                <a:cs typeface="Lato"/>
                <a:sym typeface="Lato"/>
              </a:rPr>
              <a:t> do </a:t>
            </a:r>
            <a:r>
              <a:rPr lang="en-US" sz="1350" b="0" i="0" u="none" strike="noStrike" cap="none" dirty="0" err="1">
                <a:solidFill>
                  <a:srgbClr val="2E4776"/>
                </a:solidFill>
                <a:latin typeface="+mj-lt"/>
                <a:ea typeface="Lato"/>
                <a:cs typeface="Lato"/>
                <a:sym typeface="Lato"/>
              </a:rPr>
              <a:t>merytorycznej</a:t>
            </a:r>
            <a:r>
              <a:rPr lang="en-US" sz="1350" b="0" i="0" u="none" strike="noStrike" cap="none" dirty="0">
                <a:solidFill>
                  <a:srgbClr val="2E4776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2E4776"/>
                </a:solidFill>
                <a:latin typeface="+mj-lt"/>
                <a:ea typeface="Lato"/>
                <a:cs typeface="Lato"/>
                <a:sym typeface="Lato"/>
              </a:rPr>
              <a:t>dyskusji</a:t>
            </a:r>
            <a:r>
              <a:rPr lang="en-US" sz="1350" b="0" i="0" u="none" strike="noStrike" cap="none" dirty="0">
                <a:solidFill>
                  <a:srgbClr val="2E4776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2E4776"/>
                </a:solidFill>
                <a:latin typeface="+mj-lt"/>
                <a:ea typeface="Lato"/>
                <a:cs typeface="Lato"/>
                <a:sym typeface="Lato"/>
              </a:rPr>
              <a:t>oraz</a:t>
            </a:r>
            <a:r>
              <a:rPr lang="en-US" sz="1350" b="0" i="0" u="none" strike="noStrike" cap="none" dirty="0">
                <a:solidFill>
                  <a:srgbClr val="2E4776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2E4776"/>
                </a:solidFill>
                <a:latin typeface="+mj-lt"/>
                <a:ea typeface="Lato"/>
                <a:cs typeface="Lato"/>
                <a:sym typeface="Lato"/>
              </a:rPr>
              <a:t>wymiany</a:t>
            </a:r>
            <a:r>
              <a:rPr lang="en-US" sz="1350" b="0" i="0" u="none" strike="noStrike" cap="none" dirty="0">
                <a:solidFill>
                  <a:srgbClr val="2E4776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2E4776"/>
                </a:solidFill>
                <a:latin typeface="+mj-lt"/>
                <a:ea typeface="Lato"/>
                <a:cs typeface="Lato"/>
                <a:sym typeface="Lato"/>
              </a:rPr>
              <a:t>doświadczeń</a:t>
            </a:r>
            <a:r>
              <a:rPr lang="en-US" sz="1350" b="0" i="0" u="none" strike="noStrike" cap="none" dirty="0">
                <a:solidFill>
                  <a:srgbClr val="2E4776"/>
                </a:solidFill>
                <a:latin typeface="+mj-lt"/>
                <a:ea typeface="Lato"/>
                <a:cs typeface="Lato"/>
                <a:sym typeface="Lato"/>
              </a:rPr>
              <a:t> </a:t>
            </a:r>
            <a:r>
              <a:rPr lang="en-US" sz="1350" b="0" i="0" u="none" strike="noStrike" cap="none" dirty="0" err="1">
                <a:solidFill>
                  <a:srgbClr val="2E4776"/>
                </a:solidFill>
                <a:latin typeface="+mj-lt"/>
                <a:ea typeface="Lato"/>
                <a:cs typeface="Lato"/>
                <a:sym typeface="Lato"/>
              </a:rPr>
              <a:t>komunalnych</a:t>
            </a:r>
            <a:r>
              <a:rPr lang="pl-PL" sz="1350" b="0" i="0" u="none" strike="noStrike" cap="none" dirty="0">
                <a:solidFill>
                  <a:srgbClr val="2E4776"/>
                </a:solidFill>
                <a:latin typeface="+mj-lt"/>
                <a:ea typeface="Lato"/>
                <a:cs typeface="Lato"/>
                <a:sym typeface="Lato"/>
              </a:rPr>
              <a:t> w kuluarach </a:t>
            </a:r>
            <a:r>
              <a:rPr lang="pl-PL" sz="1350" b="0" i="0" u="none" strike="noStrike" cap="none" dirty="0">
                <a:solidFill>
                  <a:srgbClr val="2E4776"/>
                </a:solidFill>
                <a:latin typeface="+mj-lt"/>
                <a:ea typeface="Lato"/>
                <a:cs typeface="Lato"/>
                <a:sym typeface="Wingdings" panose="05000000000000000000" pitchFamily="2" charset="2"/>
              </a:rPr>
              <a:t></a:t>
            </a:r>
            <a:endParaRPr dirty="0">
              <a:latin typeface="+mj-lt"/>
            </a:endParaRPr>
          </a:p>
        </p:txBody>
      </p:sp>
      <p:pic>
        <p:nvPicPr>
          <p:cNvPr id="289" name="Google Shape;289;p22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29136" y="2349945"/>
            <a:ext cx="27622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2"/>
          <p:cNvSpPr txBox="1"/>
          <p:nvPr/>
        </p:nvSpPr>
        <p:spPr>
          <a:xfrm>
            <a:off x="2010487" y="2711895"/>
            <a:ext cx="311367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E4776"/>
                </a:solidFill>
                <a:latin typeface="Montserrat"/>
                <a:ea typeface="Montserrat"/>
                <a:cs typeface="Montserrat"/>
                <a:sym typeface="Montserrat"/>
              </a:rPr>
              <a:t>SIEDZIBA SPÓŁKI</a:t>
            </a:r>
            <a:endParaRPr/>
          </a:p>
        </p:txBody>
      </p:sp>
      <p:sp>
        <p:nvSpPr>
          <p:cNvPr id="291" name="Google Shape;291;p22"/>
          <p:cNvSpPr txBox="1"/>
          <p:nvPr/>
        </p:nvSpPr>
        <p:spPr>
          <a:xfrm>
            <a:off x="2084623" y="2959545"/>
            <a:ext cx="296540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1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ul. Szymony 17a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975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34-500 Zakopane</a:t>
            </a:r>
            <a:endParaRPr/>
          </a:p>
        </p:txBody>
      </p:sp>
      <p:pic>
        <p:nvPicPr>
          <p:cNvPr id="292" name="Google Shape;292;p22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443424" y="3803943"/>
            <a:ext cx="2476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2"/>
          <p:cNvSpPr txBox="1"/>
          <p:nvPr/>
        </p:nvSpPr>
        <p:spPr>
          <a:xfrm>
            <a:off x="2010488" y="4165893"/>
            <a:ext cx="311367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E4776"/>
                </a:solidFill>
                <a:latin typeface="Montserrat"/>
                <a:ea typeface="Montserrat"/>
                <a:cs typeface="Montserrat"/>
                <a:sym typeface="Montserrat"/>
              </a:rPr>
              <a:t>KONTAKT E-MAIL</a:t>
            </a:r>
            <a:endParaRPr/>
          </a:p>
        </p:txBody>
      </p:sp>
      <p:sp>
        <p:nvSpPr>
          <p:cNvPr id="294" name="Google Shape;294;p22"/>
          <p:cNvSpPr txBox="1"/>
          <p:nvPr/>
        </p:nvSpPr>
        <p:spPr>
          <a:xfrm>
            <a:off x="2084623" y="4413543"/>
            <a:ext cx="296540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1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sekretariat@tesko.pl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975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tesko@tesko.pl</a:t>
            </a:r>
            <a:endParaRPr/>
          </a:p>
        </p:txBody>
      </p:sp>
      <p:pic>
        <p:nvPicPr>
          <p:cNvPr id="295" name="Google Shape;295;p22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443424" y="5251743"/>
            <a:ext cx="2476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2"/>
          <p:cNvSpPr txBox="1"/>
          <p:nvPr/>
        </p:nvSpPr>
        <p:spPr>
          <a:xfrm>
            <a:off x="2010336" y="5613693"/>
            <a:ext cx="3113826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2E4776"/>
                </a:solidFill>
                <a:latin typeface="Montserrat"/>
                <a:ea typeface="Montserrat"/>
                <a:cs typeface="Montserrat"/>
                <a:sym typeface="Montserrat"/>
              </a:rPr>
              <a:t>SERWIS INTERNETOWY</a:t>
            </a:r>
            <a:endParaRPr/>
          </a:p>
        </p:txBody>
      </p:sp>
      <p:sp>
        <p:nvSpPr>
          <p:cNvPr id="297" name="Google Shape;297;p22"/>
          <p:cNvSpPr txBox="1"/>
          <p:nvPr/>
        </p:nvSpPr>
        <p:spPr>
          <a:xfrm>
            <a:off x="2084474" y="5861343"/>
            <a:ext cx="2965549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1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www.tesko.pl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975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BIP: tesko.bip.gov.pl</a:t>
            </a:r>
            <a:endParaRPr/>
          </a:p>
        </p:txBody>
      </p:sp>
      <p:pic>
        <p:nvPicPr>
          <p:cNvPr id="298" name="Google Shape;298;p22"/>
          <p:cNvPicPr preferRelativeResize="0"/>
          <p:nvPr/>
        </p:nvPicPr>
        <p:blipFill>
          <a:blip r:embed="rId11">
            <a:alphaModFix/>
          </a:blip>
          <a:srcRect/>
          <a:stretch/>
        </p:blipFill>
        <p:spPr>
          <a:xfrm>
            <a:off x="9525000" y="547477"/>
            <a:ext cx="2095500" cy="106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C468C2D4-1304-2E58-AC08-EFD0135436D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6560033" y="2613968"/>
            <a:ext cx="4321982" cy="32414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1276</Words>
  <Application>Microsoft Office PowerPoint</Application>
  <PresentationFormat>Panoramiczny</PresentationFormat>
  <Paragraphs>145</Paragraphs>
  <Slides>22</Slides>
  <Notes>22</Notes>
  <HiddenSlides>0</HiddenSlides>
  <MMClips>1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8" baseType="lpstr">
      <vt:lpstr>Lato</vt:lpstr>
      <vt:lpstr>Montserrat</vt:lpstr>
      <vt:lpstr>Arial</vt:lpstr>
      <vt:lpstr>Montserrat SemiBold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PC</dc:creator>
  <cp:lastModifiedBy>Monika Jaźwiec</cp:lastModifiedBy>
  <cp:revision>16</cp:revision>
  <dcterms:modified xsi:type="dcterms:W3CDTF">2026-09-11T10:52:18Z</dcterms:modified>
</cp:coreProperties>
</file>