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  <p:sldMasterId id="2147483810" r:id="rId2"/>
    <p:sldMasterId id="2147483822" r:id="rId3"/>
  </p:sldMasterIdLst>
  <p:sldIdLst>
    <p:sldId id="625" r:id="rId4"/>
    <p:sldId id="265" r:id="rId5"/>
    <p:sldId id="335" r:id="rId6"/>
    <p:sldId id="441" r:id="rId7"/>
    <p:sldId id="576" r:id="rId8"/>
    <p:sldId id="577" r:id="rId9"/>
    <p:sldId id="627" r:id="rId10"/>
    <p:sldId id="257" r:id="rId11"/>
    <p:sldId id="609" r:id="rId12"/>
    <p:sldId id="628" r:id="rId13"/>
    <p:sldId id="629" r:id="rId14"/>
    <p:sldId id="315" r:id="rId15"/>
    <p:sldId id="520" r:id="rId16"/>
    <p:sldId id="343" r:id="rId17"/>
    <p:sldId id="620" r:id="rId18"/>
    <p:sldId id="341" r:id="rId19"/>
    <p:sldId id="329" r:id="rId20"/>
    <p:sldId id="342" r:id="rId21"/>
    <p:sldId id="621" r:id="rId22"/>
    <p:sldId id="622" r:id="rId23"/>
    <p:sldId id="623" r:id="rId24"/>
    <p:sldId id="338" r:id="rId25"/>
    <p:sldId id="339" r:id="rId26"/>
    <p:sldId id="585" r:id="rId27"/>
    <p:sldId id="266" r:id="rId28"/>
    <p:sldId id="594" r:id="rId29"/>
    <p:sldId id="317" r:id="rId30"/>
    <p:sldId id="593" r:id="rId31"/>
    <p:sldId id="325" r:id="rId32"/>
    <p:sldId id="592" r:id="rId33"/>
    <p:sldId id="380" r:id="rId34"/>
    <p:sldId id="300" r:id="rId35"/>
    <p:sldId id="409" r:id="rId36"/>
    <p:sldId id="610" r:id="rId37"/>
    <p:sldId id="611" r:id="rId38"/>
    <p:sldId id="344" r:id="rId39"/>
    <p:sldId id="475" r:id="rId40"/>
    <p:sldId id="597" r:id="rId41"/>
    <p:sldId id="614" r:id="rId42"/>
    <p:sldId id="615" r:id="rId43"/>
    <p:sldId id="616" r:id="rId44"/>
    <p:sldId id="617" r:id="rId45"/>
    <p:sldId id="618" r:id="rId46"/>
    <p:sldId id="630" r:id="rId47"/>
    <p:sldId id="455" r:id="rId48"/>
    <p:sldId id="337" r:id="rId49"/>
    <p:sldId id="613" r:id="rId50"/>
    <p:sldId id="596" r:id="rId51"/>
    <p:sldId id="340" r:id="rId52"/>
    <p:sldId id="612" r:id="rId53"/>
    <p:sldId id="336" r:id="rId54"/>
    <p:sldId id="599" r:id="rId55"/>
    <p:sldId id="499" r:id="rId56"/>
    <p:sldId id="512" r:id="rId57"/>
    <p:sldId id="605" r:id="rId58"/>
    <p:sldId id="483" r:id="rId59"/>
    <p:sldId id="604" r:id="rId60"/>
    <p:sldId id="374" r:id="rId61"/>
    <p:sldId id="373" r:id="rId62"/>
    <p:sldId id="528" r:id="rId63"/>
    <p:sldId id="595" r:id="rId64"/>
    <p:sldId id="299" r:id="rId65"/>
    <p:sldId id="626" r:id="rId6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56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17.09.2025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036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17.09.2025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676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17.09.2025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12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17.09.2025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856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17.09.2025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423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17.09.2025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294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17.09.2025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927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17.09.2025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233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17.09.2025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643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17.09.2025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72230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17.09.2025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1349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17.09.2025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841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17.09.2025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8332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17.09.2025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87687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17.09.2025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22871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17.09.2025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31891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17.09.2025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95472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17.09.2025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32319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17.09.2025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96367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17.09.2025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97418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17.09.2025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72403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17.09.2025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0169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17.09.2025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813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17.09.2025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96968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17.09.2025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72734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17.09.2025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23172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17.09.2025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7785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17.09.2025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81229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17.09.2025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96180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17.09.2025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00071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17.09.2025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95975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17.09.2025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53672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17.09.2025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9760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17.09.2025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054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17.09.2025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522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17.09.2025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182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17.09.2025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302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17.09.2025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437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17.09.2025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79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43E16-6C10-4C04-A6C0-563556110C7D}" type="datetimeFigureOut">
              <a:rPr lang="pl-PL" smtClean="0"/>
              <a:pPr/>
              <a:t>17.09.2025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47728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</p:sldLayoutIdLst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43E16-6C10-4C04-A6C0-563556110C7D}" type="datetimeFigureOut">
              <a:rPr lang="pl-PL" smtClean="0"/>
              <a:pPr/>
              <a:t>17.09.2025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5873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43E16-6C10-4C04-A6C0-563556110C7D}" type="datetimeFigureOut">
              <a:rPr lang="pl-PL" smtClean="0"/>
              <a:pPr/>
              <a:t>17.09.2025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2603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ctr" defTabSz="514350" rtl="0" eaLnBrk="1" latinLnBrk="0" hangingPunct="1"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defTabSz="514350" rtl="0" eaLnBrk="1" latinLnBrk="0" hangingPunct="1">
        <a:spcBef>
          <a:spcPct val="20000"/>
        </a:spcBef>
        <a:buFont typeface="Arial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7.jpeg"/><Relationship Id="rId7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11.png"/><Relationship Id="rId4" Type="http://schemas.openxmlformats.org/officeDocument/2006/relationships/image" Target="../media/image10.jpg"/><Relationship Id="rId9" Type="http://schemas.openxmlformats.org/officeDocument/2006/relationships/image" Target="../media/image8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7.jpeg"/><Relationship Id="rId7" Type="http://schemas.openxmlformats.org/officeDocument/2006/relationships/image" Target="../media/image8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11.png"/><Relationship Id="rId4" Type="http://schemas.openxmlformats.org/officeDocument/2006/relationships/image" Target="../media/image10.jpg"/><Relationship Id="rId9" Type="http://schemas.openxmlformats.org/officeDocument/2006/relationships/image" Target="../media/image8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7.jpeg"/><Relationship Id="rId7" Type="http://schemas.openxmlformats.org/officeDocument/2006/relationships/image" Target="../media/image8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11.png"/><Relationship Id="rId4" Type="http://schemas.openxmlformats.org/officeDocument/2006/relationships/image" Target="../media/image10.jpg"/><Relationship Id="rId9" Type="http://schemas.openxmlformats.org/officeDocument/2006/relationships/image" Target="../media/image8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77.jpeg"/><Relationship Id="rId7" Type="http://schemas.openxmlformats.org/officeDocument/2006/relationships/image" Target="../media/image8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78.jpeg"/><Relationship Id="rId4" Type="http://schemas.openxmlformats.org/officeDocument/2006/relationships/image" Target="../media/image1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0.jpg"/><Relationship Id="rId7" Type="http://schemas.openxmlformats.org/officeDocument/2006/relationships/image" Target="../media/image89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78.jpeg"/><Relationship Id="rId4" Type="http://schemas.openxmlformats.org/officeDocument/2006/relationships/image" Target="../media/image1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7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AFABB-543C-C102-24D6-CD767D6E2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832069B2-FBDC-598E-2ECE-16FFF7D73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26" y="4448170"/>
            <a:ext cx="3527998" cy="1628943"/>
          </a:xfrm>
          <a:prstGeom prst="rect">
            <a:avLst/>
          </a:prstGeom>
        </p:spPr>
      </p:pic>
      <p:pic>
        <p:nvPicPr>
          <p:cNvPr id="1026" name="Picture 2" descr="Przyroda w pobliżu tego hotelu">
            <a:extLst>
              <a:ext uri="{FF2B5EF4-FFF2-40B4-BE49-F238E27FC236}">
                <a16:creationId xmlns:a16="http://schemas.microsoft.com/office/drawing/2014/main" id="{60E6D36E-CCB6-E043-D6A8-0D082B9B3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743" y="2234837"/>
            <a:ext cx="4074790" cy="305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EC7B49F-7C59-D5D9-E374-63469A084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567" y="2042160"/>
            <a:ext cx="8442556" cy="99454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pl-PL" sz="4000" b="0" i="0" u="none" strike="noStrike" kern="1200" cap="all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  <a:t>66 Zjazd</a:t>
            </a:r>
            <a:br>
              <a:rPr kumimoji="0" lang="pl-PL" sz="4000" b="0" i="0" u="none" strike="noStrike" kern="1200" cap="all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</a:br>
            <a:r>
              <a:rPr kumimoji="0" lang="pl-PL" sz="4000" b="0" i="0" u="none" strike="noStrike" kern="1200" cap="all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  <a:t>Krajowego Forum Dyrektorów </a:t>
            </a:r>
            <a:br>
              <a:rPr kumimoji="0" lang="pl-PL" sz="4000" b="0" i="0" u="none" strike="noStrike" kern="1200" cap="all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</a:br>
            <a:r>
              <a:rPr kumimoji="0" lang="pl-PL" sz="4000" b="0" i="0" u="none" strike="noStrike" kern="1200" cap="all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  <a:t>Zakładów Oczyszczania Miast</a:t>
            </a:r>
            <a:br>
              <a:rPr kumimoji="0" lang="pl-PL" sz="4000" b="0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</a:br>
            <a:br>
              <a:rPr kumimoji="0" lang="pl-PL" sz="4000" b="0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</a:br>
            <a:br>
              <a:rPr kumimoji="0" lang="pl-PL" sz="4000" b="0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</a:br>
            <a:endParaRPr lang="pl-PL" dirty="0">
              <a:solidFill>
                <a:srgbClr val="FFFF00"/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FF2C25E4-EBB2-5F60-A925-59013C31996A}"/>
              </a:ext>
            </a:extLst>
          </p:cNvPr>
          <p:cNvSpPr txBox="1"/>
          <p:nvPr/>
        </p:nvSpPr>
        <p:spPr>
          <a:xfrm>
            <a:off x="2477259" y="5750070"/>
            <a:ext cx="7787618" cy="885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2400" b="1" dirty="0">
                <a:solidFill>
                  <a:srgbClr val="FFFF00"/>
                </a:solidFill>
                <a:latin typeface="Century Gothic" panose="020B0502020202020204"/>
              </a:rPr>
              <a:t>Szczyrk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24-26 września 2025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D2D2214D-DCDF-44B8-A441-C05DD2005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650530"/>
            <a:ext cx="1188403" cy="69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DCDBC1A-058E-97DD-A19A-6FC779482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922" y="2650530"/>
            <a:ext cx="1420407" cy="142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CA2B8727-02B1-714C-A3A0-68DA8AD55E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384CA588-CFEB-A4AA-E630-823C8E8D56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42CE1F7C-DCE6-AA12-5D22-9C04DD2A9C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FBCFB01F-7C5F-E750-B28C-32F1F03218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7994" y="3360734"/>
            <a:ext cx="2286000" cy="82867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08BC3418-7416-1B86-C31A-A512A89291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3259" y="4395412"/>
            <a:ext cx="987808" cy="867230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4DD2C78-04D1-33B1-D84D-49C3498F5609}"/>
              </a:ext>
            </a:extLst>
          </p:cNvPr>
          <p:cNvSpPr txBox="1"/>
          <p:nvPr/>
        </p:nvSpPr>
        <p:spPr>
          <a:xfrm>
            <a:off x="8687761" y="2825900"/>
            <a:ext cx="6103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l-PL" sz="1800" b="0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  <a:t>Gospodarz Zjazdu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A15C066-D648-EF78-6366-9F1EDCFADA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22519" y="411533"/>
            <a:ext cx="1022551" cy="608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6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92"/>
    </mc:Choice>
    <mc:Fallback xmlns="">
      <p:transition spd="slow" advTm="1579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470DE-6BF2-337E-B843-6E573A32B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5834D0D-B3A8-2A66-82D9-C45C0AFD5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1674" y="2575288"/>
            <a:ext cx="1976645" cy="280417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F0131F8-3B1A-7B94-5D41-0898B7B893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201" y="2523344"/>
            <a:ext cx="2141275" cy="285612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2240193-5BE6-2479-A2A2-707893C5F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50460"/>
            <a:ext cx="12191999" cy="1326321"/>
          </a:xfrm>
        </p:spPr>
        <p:txBody>
          <a:bodyPr>
            <a:normAutofit/>
          </a:bodyPr>
          <a:lstStyle/>
          <a:p>
            <a:r>
              <a:rPr lang="pl-PL" sz="33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Sławomir </a:t>
            </a:r>
            <a:r>
              <a:rPr lang="pl-PL" sz="33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kraus</a:t>
            </a:r>
            <a:endParaRPr lang="pl-PL" sz="33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91F8419-4E7E-B1D5-4606-D82E1520F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4412" y="4782397"/>
            <a:ext cx="1015072" cy="101507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4C99B6E-312B-E553-F559-A52BA822B3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746" y="3558273"/>
            <a:ext cx="1572904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4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F447F-FAA8-0257-0178-2DD6AB3DE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01EEBF6B-B01A-0F2B-D2F5-75341EC6F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451" y="2511905"/>
            <a:ext cx="1981210" cy="286029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73BBDE2-A4FA-6531-CB95-38CE38057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427" y="2526435"/>
            <a:ext cx="2144572" cy="285942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05ABA3B-C358-042B-2D20-949FB0875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600"/>
            <a:ext cx="12191999" cy="1326321"/>
          </a:xfrm>
        </p:spPr>
        <p:txBody>
          <a:bodyPr>
            <a:normAutofit/>
          </a:bodyPr>
          <a:lstStyle/>
          <a:p>
            <a:r>
              <a:rPr lang="pl-PL" sz="33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Artur kulas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C7D3BD9-5497-4981-8F12-8879A2D02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0124" y="4796093"/>
            <a:ext cx="1015072" cy="1015072"/>
          </a:xfrm>
          <a:prstGeom prst="rect">
            <a:avLst/>
          </a:prstGeom>
        </p:spPr>
      </p:pic>
      <p:pic>
        <p:nvPicPr>
          <p:cNvPr id="5" name="Symbol zastępczy zawartości 15" descr="Obraz zawierający mężczyzna, trzymający, stojące, jazda&#10;&#10;Opis wygenerowany automatycznie">
            <a:extLst>
              <a:ext uri="{FF2B5EF4-FFF2-40B4-BE49-F238E27FC236}">
                <a16:creationId xmlns:a16="http://schemas.microsoft.com/office/drawing/2014/main" id="{6FD6C5A8-6447-5803-FF8E-06CAE13A65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58" y="3604591"/>
            <a:ext cx="1574242" cy="264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4B75C786-4AA2-44B6-A94D-665303FDE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942" y="1314455"/>
            <a:ext cx="4044134" cy="387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5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A5EA50-31D0-3FC0-66C2-5218FDFD8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Medal</a:t>
            </a:r>
            <a:br>
              <a:rPr lang="pl-PL" dirty="0"/>
            </a:br>
            <a:r>
              <a:rPr lang="pl-PL" dirty="0"/>
              <a:t>„POLONIA PURA”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7E4E1A31-981E-9A3D-2CE4-42D4906265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1588" y="2042492"/>
            <a:ext cx="3635995" cy="36957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BBA89E6-473F-E3A4-3DFF-E550A7CA8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765" y="2275855"/>
            <a:ext cx="3366052" cy="322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8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60BF6-6FC3-A9BD-A89E-41D380CCC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535769BF-337F-1E4E-34B9-EE806D10A581}"/>
              </a:ext>
            </a:extLst>
          </p:cNvPr>
          <p:cNvSpPr txBox="1"/>
          <p:nvPr/>
        </p:nvSpPr>
        <p:spPr>
          <a:xfrm>
            <a:off x="3966255" y="2946794"/>
            <a:ext cx="45365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675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endParaRPr lang="pl-PL" sz="675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73B660B3-0E34-B11B-743E-6711CE9A0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885" y="2284811"/>
            <a:ext cx="10344772" cy="361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75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75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przyznaje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35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Panu</a:t>
            </a:r>
            <a:endParaRPr lang="pl-PL" sz="135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b="1" i="1" dirty="0">
                <a:solidFill>
                  <a:prstClr val="black"/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Markowi </a:t>
            </a:r>
            <a:r>
              <a:rPr lang="pl-PL" b="1" i="1" dirty="0" err="1">
                <a:solidFill>
                  <a:prstClr val="black"/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Bąbale</a:t>
            </a:r>
            <a:endParaRPr lang="pl-PL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788" b="1" dirty="0">
              <a:solidFill>
                <a:prstClr val="black"/>
              </a:solidFill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200" dirty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za długoletnią pracę menadżerską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200" dirty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i szczególną aktywność na rzecz rozwoju krajowej gospodarki odpadami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1200" dirty="0">
              <a:solidFill>
                <a:prstClr val="black"/>
              </a:solidFill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200" dirty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Honorowy Medal</a:t>
            </a:r>
            <a:endParaRPr lang="pl-PL" sz="12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200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„Polonia </a:t>
            </a:r>
            <a:r>
              <a:rPr lang="pl-PL" sz="2000" b="1" dirty="0" err="1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Pura</a:t>
            </a:r>
            <a:r>
              <a:rPr lang="pl-PL" sz="200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”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Prezes Zarządu Krajowego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	  </a:t>
            </a:r>
            <a:r>
              <a:rPr lang="pl-PL" sz="619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Wojciech Janka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/>
            <a:endParaRPr lang="pl-PL" sz="619" i="1" dirty="0">
              <a:solidFill>
                <a:prstClr val="black"/>
              </a:solidFill>
              <a:latin typeface="Calibri" pitchFamily="34" charset="0"/>
              <a:cs typeface="Times New Roman" pitchFamily="18" charset="0"/>
            </a:endParaRPr>
          </a:p>
          <a:p>
            <a:pPr algn="ctr"/>
            <a:endParaRPr lang="pl-PL" sz="619" i="1" dirty="0">
              <a:solidFill>
                <a:prstClr val="black"/>
              </a:solidFill>
              <a:latin typeface="Calibri" pitchFamily="34" charset="0"/>
              <a:cs typeface="Times New Roman" pitchFamily="18" charset="0"/>
            </a:endParaRPr>
          </a:p>
          <a:p>
            <a:r>
              <a:rPr lang="pl-PL" sz="619" dirty="0">
                <a:solidFill>
                  <a:prstClr val="black"/>
                </a:solidFill>
                <a:latin typeface="Calibri"/>
              </a:rPr>
              <a:t>                                                                                                              </a:t>
            </a:r>
          </a:p>
          <a:p>
            <a:r>
              <a:rPr lang="pl-PL" sz="619" dirty="0">
                <a:solidFill>
                  <a:prstClr val="black"/>
                </a:solidFill>
                <a:latin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25 wrzesień 2025 r.</a:t>
            </a: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80B36300-2A40-6452-98EB-5F472EFA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2352" y="1088819"/>
            <a:ext cx="5447119" cy="12082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pl-PL" sz="1238" b="1" i="1" dirty="0"/>
            </a:br>
            <a:br>
              <a:rPr lang="pl-PL" sz="1238" b="1" i="1" dirty="0"/>
            </a:br>
            <a:r>
              <a:rPr lang="pl-PL" sz="1800" b="1" i="1" dirty="0"/>
              <a:t> Krajowe Forum Dyrektorów Zakładów Oczyszczania Miast</a:t>
            </a:r>
            <a:br>
              <a:rPr lang="pl-PL" sz="1800" b="1" i="1" dirty="0"/>
            </a:br>
            <a:r>
              <a:rPr lang="pl-PL" sz="1800" b="1" i="1" dirty="0"/>
              <a:t>rok założenia 1992 </a:t>
            </a:r>
            <a:br>
              <a:rPr lang="pl-PL" dirty="0"/>
            </a:br>
            <a:endParaRPr lang="pl-PL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0E24CC74-B0D2-CBBD-0790-3886F53BF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398" y="4737891"/>
            <a:ext cx="828674" cy="84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3CF8ACE-E317-C7CC-BC74-EF17E1420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89" y="4816946"/>
            <a:ext cx="1039133" cy="10584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BED0901-A7B9-4EDD-F67A-79B1E2E8F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1165" y="2946795"/>
            <a:ext cx="1218076" cy="166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9284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CA002-B9E1-BEC7-1500-F661E52DC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08A151B-D568-AFFE-06C0-22F755B5A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181" y="3096835"/>
            <a:ext cx="1197906" cy="1597208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675265A6-92FF-13F7-7430-900C37EB2041}"/>
              </a:ext>
            </a:extLst>
          </p:cNvPr>
          <p:cNvSpPr txBox="1"/>
          <p:nvPr/>
        </p:nvSpPr>
        <p:spPr>
          <a:xfrm>
            <a:off x="3966255" y="2946794"/>
            <a:ext cx="45365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675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endParaRPr lang="pl-PL" sz="675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74210E42-A421-BE6F-5726-912405803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4013" y="2368016"/>
            <a:ext cx="10077644" cy="361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75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75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przyznaje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35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Panu</a:t>
            </a:r>
            <a:endParaRPr lang="pl-PL" sz="135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b="1" i="1" dirty="0">
                <a:solidFill>
                  <a:prstClr val="black"/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Bogusławowi Żaczkowi</a:t>
            </a:r>
            <a:endParaRPr lang="pl-PL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788" b="1" dirty="0">
              <a:solidFill>
                <a:prstClr val="black"/>
              </a:solidFill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200" dirty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za długoletnią pracę menadżerską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200" dirty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i szczególną aktywność na rzecz rozwoju krajowej gospodarki odpadami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1200" dirty="0">
              <a:solidFill>
                <a:prstClr val="black"/>
              </a:solidFill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200" dirty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Honorowy Medal</a:t>
            </a:r>
            <a:endParaRPr lang="pl-PL" sz="12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200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„Polonia </a:t>
            </a:r>
            <a:r>
              <a:rPr lang="pl-PL" sz="2000" b="1" dirty="0" err="1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Pura</a:t>
            </a:r>
            <a:r>
              <a:rPr lang="pl-PL" sz="200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”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Prezes Zarządu Krajowego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	  </a:t>
            </a:r>
            <a:r>
              <a:rPr lang="pl-PL" sz="619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Wojciech Janka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/>
            <a:endParaRPr lang="pl-PL" sz="619" i="1" dirty="0">
              <a:solidFill>
                <a:prstClr val="black"/>
              </a:solidFill>
              <a:latin typeface="Calibri" pitchFamily="34" charset="0"/>
              <a:cs typeface="Times New Roman" pitchFamily="18" charset="0"/>
            </a:endParaRPr>
          </a:p>
          <a:p>
            <a:pPr algn="ctr"/>
            <a:endParaRPr lang="pl-PL" sz="619" i="1" dirty="0">
              <a:solidFill>
                <a:prstClr val="black"/>
              </a:solidFill>
              <a:latin typeface="Calibri" pitchFamily="34" charset="0"/>
              <a:cs typeface="Times New Roman" pitchFamily="18" charset="0"/>
            </a:endParaRPr>
          </a:p>
          <a:p>
            <a:r>
              <a:rPr lang="pl-PL" sz="619" dirty="0">
                <a:solidFill>
                  <a:prstClr val="black"/>
                </a:solidFill>
                <a:latin typeface="Calibri"/>
              </a:rPr>
              <a:t>                                                                                                              </a:t>
            </a:r>
          </a:p>
          <a:p>
            <a:r>
              <a:rPr lang="pl-PL" sz="619" dirty="0">
                <a:solidFill>
                  <a:prstClr val="black"/>
                </a:solidFill>
                <a:latin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25 wrzesień 2025 r.</a:t>
            </a: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1268E8EC-EDD5-5A25-2DD0-1AB60F2A3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2352" y="1088819"/>
            <a:ext cx="5447119" cy="12082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pl-PL" sz="1238" b="1" i="1" dirty="0"/>
            </a:br>
            <a:br>
              <a:rPr lang="pl-PL" sz="1238" b="1" i="1" dirty="0"/>
            </a:br>
            <a:r>
              <a:rPr lang="pl-PL" sz="1800" b="1" i="1" dirty="0"/>
              <a:t> Krajowe Forum Dyrektorów Zakładów Oczyszczania Miast</a:t>
            </a:r>
            <a:br>
              <a:rPr lang="pl-PL" sz="1800" b="1" i="1" dirty="0"/>
            </a:br>
            <a:r>
              <a:rPr lang="pl-PL" sz="1800" b="1" i="1" dirty="0"/>
              <a:t>rok założenia 1992 </a:t>
            </a:r>
            <a:br>
              <a:rPr lang="pl-PL" dirty="0"/>
            </a:br>
            <a:endParaRPr lang="pl-PL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0CC54C01-57F3-37CF-46A3-5E1ECF5ED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398" y="4737891"/>
            <a:ext cx="828674" cy="84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DD95AAB-CACB-FEE2-926D-57467E5BA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89" y="4816946"/>
            <a:ext cx="1039133" cy="10584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83239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B6BFB-315C-F829-D2E6-6A8734B30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90C7AF7D-3ED0-47F1-20D5-8493B38E4812}"/>
              </a:ext>
            </a:extLst>
          </p:cNvPr>
          <p:cNvSpPr txBox="1"/>
          <p:nvPr/>
        </p:nvSpPr>
        <p:spPr>
          <a:xfrm>
            <a:off x="3966255" y="2946794"/>
            <a:ext cx="45365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675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endParaRPr lang="pl-PL" sz="675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8141A713-362D-835F-DEC6-45A4F3DA5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6920" y="2368016"/>
            <a:ext cx="10384156" cy="361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75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75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przyznaje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35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Państwu</a:t>
            </a:r>
            <a:endParaRPr lang="pl-PL" sz="135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b="1" i="1" dirty="0">
                <a:solidFill>
                  <a:prstClr val="black"/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Magdalenie Dutce i Robertowi Rosie</a:t>
            </a:r>
            <a:endParaRPr lang="pl-PL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788" b="1" dirty="0">
              <a:solidFill>
                <a:prstClr val="black"/>
              </a:solidFill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200" dirty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za długoletnią pracę menadżerską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200" dirty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i szczególną aktywność na rzecz rozwoju krajowej gospodarki odpadami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1200" dirty="0">
              <a:solidFill>
                <a:prstClr val="black"/>
              </a:solidFill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200" dirty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Honorowy Medal</a:t>
            </a:r>
            <a:endParaRPr lang="pl-PL" sz="12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200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„Polonia </a:t>
            </a:r>
            <a:r>
              <a:rPr lang="pl-PL" sz="2000" b="1" dirty="0" err="1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Pura</a:t>
            </a:r>
            <a:r>
              <a:rPr lang="pl-PL" sz="200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”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Prezes Zarządu Krajowego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	  </a:t>
            </a:r>
            <a:r>
              <a:rPr lang="pl-PL" sz="619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Wojciech Janka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/>
            <a:endParaRPr lang="pl-PL" sz="619" i="1" dirty="0">
              <a:solidFill>
                <a:prstClr val="black"/>
              </a:solidFill>
              <a:latin typeface="Calibri" pitchFamily="34" charset="0"/>
              <a:cs typeface="Times New Roman" pitchFamily="18" charset="0"/>
            </a:endParaRPr>
          </a:p>
          <a:p>
            <a:pPr algn="ctr"/>
            <a:endParaRPr lang="pl-PL" sz="619" i="1" dirty="0">
              <a:solidFill>
                <a:prstClr val="black"/>
              </a:solidFill>
              <a:latin typeface="Calibri" pitchFamily="34" charset="0"/>
              <a:cs typeface="Times New Roman" pitchFamily="18" charset="0"/>
            </a:endParaRPr>
          </a:p>
          <a:p>
            <a:r>
              <a:rPr lang="pl-PL" sz="619" dirty="0">
                <a:solidFill>
                  <a:prstClr val="black"/>
                </a:solidFill>
                <a:latin typeface="Calibri"/>
              </a:rPr>
              <a:t>                                                                                                              </a:t>
            </a:r>
          </a:p>
          <a:p>
            <a:r>
              <a:rPr lang="pl-PL" sz="619" dirty="0">
                <a:solidFill>
                  <a:prstClr val="black"/>
                </a:solidFill>
                <a:latin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25 września  2025 r.</a:t>
            </a: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86D62322-B6F3-BD6C-9023-9BEEE20E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2352" y="1088819"/>
            <a:ext cx="5447119" cy="12082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pl-PL" sz="1238" b="1" i="1" dirty="0"/>
            </a:br>
            <a:br>
              <a:rPr lang="pl-PL" sz="1238" b="1" i="1" dirty="0"/>
            </a:br>
            <a:r>
              <a:rPr lang="pl-PL" sz="1800" b="1" i="1" dirty="0"/>
              <a:t> Krajowe Forum Dyrektorów Zakładów Oczyszczania Miast</a:t>
            </a:r>
            <a:br>
              <a:rPr lang="pl-PL" sz="1800" b="1" i="1" dirty="0"/>
            </a:br>
            <a:r>
              <a:rPr lang="pl-PL" sz="1800" b="1" i="1" dirty="0"/>
              <a:t>rok założenia 1992 </a:t>
            </a:r>
            <a:br>
              <a:rPr lang="pl-PL" dirty="0"/>
            </a:br>
            <a:endParaRPr lang="pl-PL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209C401B-4ED2-A430-7962-75CFA4886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036" y="4851568"/>
            <a:ext cx="828674" cy="84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91D06BF-579A-37AF-1419-42006466F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036" y="4528786"/>
            <a:ext cx="1039133" cy="10584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E8E13AB-AA5D-EDDF-7E05-D45854520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89" y="3150961"/>
            <a:ext cx="1989193" cy="198312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C5E5350-2BCD-2F69-C2F3-A526D71DCD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4533" y="3246876"/>
            <a:ext cx="2029387" cy="202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9165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3966255" y="2946794"/>
            <a:ext cx="45365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675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endParaRPr lang="pl-PL" sz="675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072640" y="2368016"/>
            <a:ext cx="10338436" cy="361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75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75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przyznaje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35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Panu</a:t>
            </a:r>
            <a:endParaRPr lang="pl-PL" sz="135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b="1" i="1" dirty="0">
                <a:solidFill>
                  <a:prstClr val="black"/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Henrykowi </a:t>
            </a:r>
            <a:r>
              <a:rPr lang="pl-PL" b="1" i="1" dirty="0" err="1">
                <a:solidFill>
                  <a:prstClr val="black"/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Kultysowi</a:t>
            </a:r>
            <a:endParaRPr lang="pl-PL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788" b="1" dirty="0">
              <a:solidFill>
                <a:prstClr val="black"/>
              </a:solidFill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200" dirty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za długoletnią pracę menadżerską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200" dirty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i szczególną aktywność na rzecz rozwoju krajowej gospodarki odpadami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1200" dirty="0">
              <a:solidFill>
                <a:prstClr val="black"/>
              </a:solidFill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200" dirty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Honorowy Medal</a:t>
            </a:r>
            <a:endParaRPr lang="pl-PL" sz="12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200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„Polonia </a:t>
            </a:r>
            <a:r>
              <a:rPr lang="pl-PL" sz="2000" b="1" dirty="0" err="1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Pura</a:t>
            </a:r>
            <a:r>
              <a:rPr lang="pl-PL" sz="200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”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Prezes Zarządu Krajowego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	  </a:t>
            </a:r>
            <a:r>
              <a:rPr lang="pl-PL" sz="619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Wojciech Janka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/>
            <a:endParaRPr lang="pl-PL" sz="619" i="1" dirty="0">
              <a:solidFill>
                <a:prstClr val="black"/>
              </a:solidFill>
              <a:latin typeface="Calibri" pitchFamily="34" charset="0"/>
              <a:cs typeface="Times New Roman" pitchFamily="18" charset="0"/>
            </a:endParaRPr>
          </a:p>
          <a:p>
            <a:pPr algn="ctr"/>
            <a:endParaRPr lang="pl-PL" sz="619" i="1" dirty="0">
              <a:solidFill>
                <a:prstClr val="black"/>
              </a:solidFill>
              <a:latin typeface="Calibri" pitchFamily="34" charset="0"/>
              <a:cs typeface="Times New Roman" pitchFamily="18" charset="0"/>
            </a:endParaRPr>
          </a:p>
          <a:p>
            <a:r>
              <a:rPr lang="pl-PL" sz="619" dirty="0">
                <a:solidFill>
                  <a:prstClr val="black"/>
                </a:solidFill>
                <a:latin typeface="Calibri"/>
              </a:rPr>
              <a:t>                                                                                                              </a:t>
            </a:r>
          </a:p>
          <a:p>
            <a:r>
              <a:rPr lang="pl-PL" sz="619" dirty="0">
                <a:solidFill>
                  <a:prstClr val="black"/>
                </a:solidFill>
                <a:latin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25 września 2025 r.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412352" y="1088819"/>
            <a:ext cx="5447119" cy="12082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pl-PL" sz="1238" b="1" i="1" dirty="0"/>
            </a:br>
            <a:br>
              <a:rPr lang="pl-PL" sz="1238" b="1" i="1" dirty="0"/>
            </a:br>
            <a:r>
              <a:rPr lang="pl-PL" sz="1800" b="1" i="1" dirty="0"/>
              <a:t> Krajowe Forum Dyrektorów Zakładów Oczyszczania Miast</a:t>
            </a:r>
            <a:br>
              <a:rPr lang="pl-PL" sz="1800" b="1" i="1" dirty="0"/>
            </a:br>
            <a:r>
              <a:rPr lang="pl-PL" sz="1800" b="1" i="1" dirty="0"/>
              <a:t>rok założenia 1992 </a:t>
            </a:r>
            <a:br>
              <a:rPr lang="pl-PL" dirty="0"/>
            </a:br>
            <a:endParaRPr lang="pl-PL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436A65DA-FE49-A4DD-4332-84C04ECA1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398" y="4737891"/>
            <a:ext cx="828674" cy="84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D73F5F9-A210-A594-C3A6-5872C47A3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89" y="4816946"/>
            <a:ext cx="1039133" cy="10584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8AFF788-5CA0-7007-9563-113F0CCB3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252" y="2820065"/>
            <a:ext cx="1244764" cy="165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5044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69108-3A1D-5494-D72E-5B0F3998E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498496D5-CB16-D63E-1698-C9436AECB7A1}"/>
              </a:ext>
            </a:extLst>
          </p:cNvPr>
          <p:cNvSpPr txBox="1"/>
          <p:nvPr/>
        </p:nvSpPr>
        <p:spPr>
          <a:xfrm>
            <a:off x="3966255" y="2946794"/>
            <a:ext cx="45365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675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endParaRPr lang="pl-PL" sz="675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B2C0B95A-836B-3A60-408F-483D24122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6920" y="2368016"/>
            <a:ext cx="10384156" cy="361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75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75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przyznaje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35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Panu</a:t>
            </a:r>
            <a:endParaRPr lang="pl-PL" sz="135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b="1" i="1" dirty="0">
                <a:solidFill>
                  <a:prstClr val="black"/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Markowi Wróblewskiemu</a:t>
            </a:r>
            <a:endParaRPr lang="pl-PL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788" b="1" dirty="0">
              <a:solidFill>
                <a:prstClr val="black"/>
              </a:solidFill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200" dirty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za długoletnią pracę menadżerską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200" dirty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i szczególną aktywność na rzecz rozwoju krajowej gospodarki odpadami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1200" dirty="0">
              <a:solidFill>
                <a:prstClr val="black"/>
              </a:solidFill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200" dirty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Honorowy Medal</a:t>
            </a:r>
            <a:endParaRPr lang="pl-PL" sz="12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200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„Polonia </a:t>
            </a:r>
            <a:r>
              <a:rPr lang="pl-PL" sz="2000" b="1" dirty="0" err="1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Pura</a:t>
            </a:r>
            <a:r>
              <a:rPr lang="pl-PL" sz="200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”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Prezes Zarządu Krajowego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	  </a:t>
            </a:r>
            <a:r>
              <a:rPr lang="pl-PL" sz="619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Wojciech Janka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/>
            <a:endParaRPr lang="pl-PL" sz="619" i="1" dirty="0">
              <a:solidFill>
                <a:prstClr val="black"/>
              </a:solidFill>
              <a:latin typeface="Calibri" pitchFamily="34" charset="0"/>
              <a:cs typeface="Times New Roman" pitchFamily="18" charset="0"/>
            </a:endParaRPr>
          </a:p>
          <a:p>
            <a:pPr algn="ctr"/>
            <a:endParaRPr lang="pl-PL" sz="619" i="1" dirty="0">
              <a:solidFill>
                <a:prstClr val="black"/>
              </a:solidFill>
              <a:latin typeface="Calibri" pitchFamily="34" charset="0"/>
              <a:cs typeface="Times New Roman" pitchFamily="18" charset="0"/>
            </a:endParaRPr>
          </a:p>
          <a:p>
            <a:r>
              <a:rPr lang="pl-PL" sz="619" dirty="0">
                <a:solidFill>
                  <a:prstClr val="black"/>
                </a:solidFill>
                <a:latin typeface="Calibri"/>
              </a:rPr>
              <a:t>                                                                                                              </a:t>
            </a:r>
          </a:p>
          <a:p>
            <a:r>
              <a:rPr lang="pl-PL" sz="619" dirty="0">
                <a:solidFill>
                  <a:prstClr val="black"/>
                </a:solidFill>
                <a:latin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25 września 2025 r.</a:t>
            </a: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19E7C37C-B1EB-14DB-4D98-896D83FE1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2352" y="1088819"/>
            <a:ext cx="5447119" cy="12082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pl-PL" sz="1238" b="1" i="1" dirty="0"/>
            </a:br>
            <a:br>
              <a:rPr lang="pl-PL" sz="1238" b="1" i="1" dirty="0"/>
            </a:br>
            <a:r>
              <a:rPr lang="pl-PL" sz="1800" b="1" i="1" dirty="0"/>
              <a:t> Krajowe Forum Dyrektorów Zakładów Oczyszczania Miast</a:t>
            </a:r>
            <a:br>
              <a:rPr lang="pl-PL" sz="1800" b="1" i="1" dirty="0"/>
            </a:br>
            <a:r>
              <a:rPr lang="pl-PL" sz="1800" b="1" i="1" dirty="0"/>
              <a:t>rok założenia 1992 </a:t>
            </a:r>
            <a:br>
              <a:rPr lang="pl-PL" dirty="0"/>
            </a:br>
            <a:endParaRPr lang="pl-PL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57738791-014E-F414-A64A-7A2E4EB05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398" y="4737891"/>
            <a:ext cx="828674" cy="84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3260455-567F-FEF5-2CB0-5E2505F78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89" y="4816946"/>
            <a:ext cx="1039133" cy="10584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828E9BC-5780-94B9-9916-1CFD2C313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4416" y="2802113"/>
            <a:ext cx="1184343" cy="158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2864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EEFC6-AEAC-5EC5-ED5F-67A63DBEE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642F18F8-3DE5-66C9-1068-4839EC507CD9}"/>
              </a:ext>
            </a:extLst>
          </p:cNvPr>
          <p:cNvSpPr txBox="1"/>
          <p:nvPr/>
        </p:nvSpPr>
        <p:spPr>
          <a:xfrm>
            <a:off x="3966255" y="2946794"/>
            <a:ext cx="45365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pl-PL" sz="675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defTabSz="914400"/>
            <a:endParaRPr lang="pl-PL" sz="675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3AD19005-DCD1-054A-1008-5A1C72F01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6920" y="2368016"/>
            <a:ext cx="10384156" cy="361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75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75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przyznaje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35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Panu</a:t>
            </a:r>
            <a:endParaRPr lang="pl-PL" sz="1350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b="1" i="1" dirty="0">
                <a:solidFill>
                  <a:prstClr val="black"/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Andrzejowi Malarze</a:t>
            </a:r>
            <a:endParaRPr lang="pl-PL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788" b="1" dirty="0">
              <a:solidFill>
                <a:prstClr val="black"/>
              </a:solidFill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200" dirty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za długoletnią pracę menadżerską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200" dirty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i szczególną aktywność na rzecz rozwoju krajowej gospodarki odpadami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1200" dirty="0">
              <a:solidFill>
                <a:prstClr val="black"/>
              </a:solidFill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200" dirty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Honorowy Medal</a:t>
            </a:r>
            <a:endParaRPr lang="pl-PL" sz="1200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200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„Polonia </a:t>
            </a:r>
            <a:r>
              <a:rPr lang="pl-PL" sz="2000" b="1" dirty="0" err="1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Pura</a:t>
            </a:r>
            <a:r>
              <a:rPr lang="pl-PL" sz="200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”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Prezes Zarządu Krajowego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	  </a:t>
            </a:r>
            <a:r>
              <a:rPr lang="pl-PL" sz="619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Wojciech Janka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/>
            <a:endParaRPr lang="pl-PL" sz="619" i="1" dirty="0">
              <a:solidFill>
                <a:prstClr val="black"/>
              </a:solidFill>
              <a:latin typeface="Calibri" pitchFamily="34" charset="0"/>
              <a:cs typeface="Times New Roman" pitchFamily="18" charset="0"/>
            </a:endParaRPr>
          </a:p>
          <a:p>
            <a:pPr algn="ctr" defTabSz="914400"/>
            <a:endParaRPr lang="pl-PL" sz="619" i="1" dirty="0">
              <a:solidFill>
                <a:prstClr val="black"/>
              </a:solidFill>
              <a:latin typeface="Calibri" pitchFamily="34" charset="0"/>
              <a:cs typeface="Times New Roman" pitchFamily="18" charset="0"/>
            </a:endParaRPr>
          </a:p>
          <a:p>
            <a:pPr defTabSz="914400"/>
            <a:r>
              <a:rPr lang="pl-PL" sz="619" dirty="0">
                <a:solidFill>
                  <a:prstClr val="black"/>
                </a:solidFill>
                <a:latin typeface="Calibri"/>
              </a:rPr>
              <a:t>                                                                                                              </a:t>
            </a:r>
          </a:p>
          <a:p>
            <a:pPr defTabSz="914400"/>
            <a:r>
              <a:rPr lang="pl-PL" sz="619" dirty="0">
                <a:solidFill>
                  <a:prstClr val="black"/>
                </a:solidFill>
                <a:latin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25 września 2025 r.</a:t>
            </a: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96F4E21C-C891-27C1-44FA-4C56116DD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2352" y="1088819"/>
            <a:ext cx="5447119" cy="12082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pl-PL" sz="1238" b="1" i="1" dirty="0"/>
            </a:br>
            <a:br>
              <a:rPr lang="pl-PL" sz="1238" b="1" i="1" dirty="0"/>
            </a:br>
            <a:r>
              <a:rPr lang="pl-PL" sz="1800" b="1" i="1" dirty="0"/>
              <a:t> Krajowe Forum Dyrektorów Zakładów Oczyszczania Miast</a:t>
            </a:r>
            <a:br>
              <a:rPr lang="pl-PL" sz="1800" b="1" i="1" dirty="0"/>
            </a:br>
            <a:r>
              <a:rPr lang="pl-PL" sz="1800" b="1" i="1" dirty="0"/>
              <a:t>rok założenia 1992 </a:t>
            </a:r>
            <a:br>
              <a:rPr lang="pl-PL" dirty="0"/>
            </a:br>
            <a:endParaRPr lang="pl-PL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79BEC77C-2099-2562-A2EB-70973FD4B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398" y="4737891"/>
            <a:ext cx="828674" cy="84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9FDAEC2-49BA-3E6A-257D-3F978EBCE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89" y="4816946"/>
            <a:ext cx="1039133" cy="10584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D7E57B04-A71E-2F89-ECB7-36F8136CD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849" y="2656937"/>
            <a:ext cx="1247392" cy="187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49026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CD9633-7CF9-42F8-9BD7-679AC8C7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349" y="1577341"/>
            <a:ext cx="7765321" cy="339783"/>
          </a:xfrm>
        </p:spPr>
        <p:txBody>
          <a:bodyPr>
            <a:normAutofit fontScale="90000"/>
          </a:bodyPr>
          <a:lstStyle/>
          <a:p>
            <a:br>
              <a:rPr lang="pl-PL" sz="4950" dirty="0">
                <a:solidFill>
                  <a:schemeClr val="tx2"/>
                </a:solidFill>
              </a:rPr>
            </a:br>
            <a:r>
              <a:rPr lang="pl-PL" sz="4950" dirty="0">
                <a:solidFill>
                  <a:schemeClr val="tx2"/>
                </a:solidFill>
              </a:rPr>
              <a:t>66 Zjazd KFDZOM</a:t>
            </a:r>
            <a:br>
              <a:rPr lang="pl-PL" sz="4950" dirty="0">
                <a:solidFill>
                  <a:schemeClr val="tx2"/>
                </a:solidFill>
              </a:rPr>
            </a:br>
            <a:r>
              <a:rPr lang="pl-PL" sz="495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Gala nagród</a:t>
            </a:r>
          </a:p>
        </p:txBody>
      </p:sp>
      <p:pic>
        <p:nvPicPr>
          <p:cNvPr id="4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4B75C786-4AA2-44B6-A94D-665303FDE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472" y="3046096"/>
            <a:ext cx="2891039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4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91157-0641-C444-8435-B92895B50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AF8A44D-C4CF-71A0-E968-73F9BF48FE59}"/>
              </a:ext>
            </a:extLst>
          </p:cNvPr>
          <p:cNvSpPr txBox="1"/>
          <p:nvPr/>
        </p:nvSpPr>
        <p:spPr>
          <a:xfrm>
            <a:off x="3966255" y="2946794"/>
            <a:ext cx="45365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675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endParaRPr lang="pl-PL" sz="675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604A3720-2BAF-B934-A6B3-AEFD21B48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070" y="2368016"/>
            <a:ext cx="10327006" cy="361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75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75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przyznaje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35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Pani</a:t>
            </a:r>
            <a:endParaRPr lang="pl-PL" sz="135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b="1" i="1" dirty="0">
                <a:solidFill>
                  <a:prstClr val="black"/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Elżbiecie Wieczorek</a:t>
            </a:r>
            <a:endParaRPr lang="pl-PL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788" b="1" dirty="0">
              <a:solidFill>
                <a:prstClr val="black"/>
              </a:solidFill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200" dirty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za długoletnią pracę menadżerską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200" dirty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i szczególną aktywność na rzecz rozwoju krajowej gospodarki odpadami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1200" dirty="0">
              <a:solidFill>
                <a:prstClr val="black"/>
              </a:solidFill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200" dirty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Honorowy Medal</a:t>
            </a:r>
            <a:endParaRPr lang="pl-PL" sz="12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200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„Polonia </a:t>
            </a:r>
            <a:r>
              <a:rPr lang="pl-PL" sz="2000" b="1" dirty="0" err="1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Pura</a:t>
            </a:r>
            <a:r>
              <a:rPr lang="pl-PL" sz="200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”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Prezes Zarządu Krajowego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	  </a:t>
            </a:r>
            <a:r>
              <a:rPr lang="pl-PL" sz="619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Wojciech Janka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/>
            <a:endParaRPr lang="pl-PL" sz="619" i="1" dirty="0">
              <a:solidFill>
                <a:prstClr val="black"/>
              </a:solidFill>
              <a:latin typeface="Calibri" pitchFamily="34" charset="0"/>
              <a:cs typeface="Times New Roman" pitchFamily="18" charset="0"/>
            </a:endParaRPr>
          </a:p>
          <a:p>
            <a:pPr algn="ctr"/>
            <a:endParaRPr lang="pl-PL" sz="619" i="1" dirty="0">
              <a:solidFill>
                <a:prstClr val="black"/>
              </a:solidFill>
              <a:latin typeface="Calibri" pitchFamily="34" charset="0"/>
              <a:cs typeface="Times New Roman" pitchFamily="18" charset="0"/>
            </a:endParaRPr>
          </a:p>
          <a:p>
            <a:r>
              <a:rPr lang="pl-PL" sz="619" dirty="0">
                <a:solidFill>
                  <a:prstClr val="black"/>
                </a:solidFill>
                <a:latin typeface="Calibri"/>
              </a:rPr>
              <a:t>                                                                                                              </a:t>
            </a:r>
          </a:p>
          <a:p>
            <a:r>
              <a:rPr lang="pl-PL" sz="619" dirty="0">
                <a:solidFill>
                  <a:prstClr val="black"/>
                </a:solidFill>
                <a:latin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25 września 2025 r.</a:t>
            </a: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4904BDEC-A710-4954-0C01-77E43F119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2352" y="1088819"/>
            <a:ext cx="5447119" cy="12082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pl-PL" sz="1238" b="1" i="1" dirty="0"/>
            </a:br>
            <a:br>
              <a:rPr lang="pl-PL" sz="1238" b="1" i="1" dirty="0"/>
            </a:br>
            <a:r>
              <a:rPr lang="pl-PL" sz="1800" b="1" i="1" dirty="0"/>
              <a:t> Krajowe Forum Dyrektorów Zakładów Oczyszczania Miast</a:t>
            </a:r>
            <a:br>
              <a:rPr lang="pl-PL" sz="1800" b="1" i="1" dirty="0"/>
            </a:br>
            <a:r>
              <a:rPr lang="pl-PL" sz="1800" b="1" i="1" dirty="0"/>
              <a:t>rok założenia 1992 </a:t>
            </a:r>
            <a:br>
              <a:rPr lang="pl-PL" dirty="0"/>
            </a:br>
            <a:endParaRPr lang="pl-PL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94547459-4063-756B-27E0-9AFE45BA1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398" y="4737891"/>
            <a:ext cx="828674" cy="84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4733678-EB5D-91D3-4C6E-7047F313B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89" y="4816946"/>
            <a:ext cx="1039133" cy="10584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0212D7CB-3A73-94C1-BDF9-8E439F58F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447" y="2727129"/>
            <a:ext cx="1322947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4348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D3681-DF4B-216D-4554-FB3148D4B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F276F835-1FEC-214A-840B-1793BC9064F8}"/>
              </a:ext>
            </a:extLst>
          </p:cNvPr>
          <p:cNvSpPr txBox="1"/>
          <p:nvPr/>
        </p:nvSpPr>
        <p:spPr>
          <a:xfrm>
            <a:off x="3966255" y="2946794"/>
            <a:ext cx="45365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675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endParaRPr lang="pl-PL" sz="675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B21095B8-0C95-E5FA-1714-4FD925BAD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2640" y="2368016"/>
            <a:ext cx="10338436" cy="361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75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75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przyznaje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35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Panu</a:t>
            </a:r>
            <a:endParaRPr lang="pl-PL" sz="135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b="1" i="1" dirty="0">
                <a:solidFill>
                  <a:prstClr val="black"/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Mieczysławowi Kaczyńskiemu</a:t>
            </a:r>
            <a:endParaRPr lang="pl-PL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788" b="1" dirty="0">
              <a:solidFill>
                <a:prstClr val="black"/>
              </a:solidFill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200" dirty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za długoletnią pracę menadżerską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200" dirty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i szczególną aktywność na rzecz rozwoju krajowej gospodarki odpadami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1200" dirty="0">
              <a:solidFill>
                <a:prstClr val="black"/>
              </a:solidFill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200" dirty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Honorowy Medal</a:t>
            </a:r>
            <a:endParaRPr lang="pl-PL" sz="12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200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„Polonia </a:t>
            </a:r>
            <a:r>
              <a:rPr lang="pl-PL" sz="2000" b="1" dirty="0" err="1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Pura</a:t>
            </a:r>
            <a:r>
              <a:rPr lang="pl-PL" sz="200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”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Prezes Zarządu Krajowego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	  </a:t>
            </a:r>
            <a:r>
              <a:rPr lang="pl-PL" sz="619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Wojciech Janka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/>
            <a:endParaRPr lang="pl-PL" sz="619" i="1" dirty="0">
              <a:solidFill>
                <a:prstClr val="black"/>
              </a:solidFill>
              <a:latin typeface="Calibri" pitchFamily="34" charset="0"/>
              <a:cs typeface="Times New Roman" pitchFamily="18" charset="0"/>
            </a:endParaRPr>
          </a:p>
          <a:p>
            <a:pPr algn="ctr"/>
            <a:endParaRPr lang="pl-PL" sz="619" i="1" dirty="0">
              <a:solidFill>
                <a:prstClr val="black"/>
              </a:solidFill>
              <a:latin typeface="Calibri" pitchFamily="34" charset="0"/>
              <a:cs typeface="Times New Roman" pitchFamily="18" charset="0"/>
            </a:endParaRPr>
          </a:p>
          <a:p>
            <a:r>
              <a:rPr lang="pl-PL" sz="619" dirty="0">
                <a:solidFill>
                  <a:prstClr val="black"/>
                </a:solidFill>
                <a:latin typeface="Calibri"/>
              </a:rPr>
              <a:t>                                                                                                              </a:t>
            </a:r>
          </a:p>
          <a:p>
            <a:r>
              <a:rPr lang="pl-PL" sz="619" dirty="0">
                <a:solidFill>
                  <a:prstClr val="black"/>
                </a:solidFill>
                <a:latin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25 września 2025 r.</a:t>
            </a: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F3D763EC-91D4-F85F-36A4-865412484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2352" y="1088819"/>
            <a:ext cx="5447119" cy="12082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pl-PL" sz="1238" b="1" i="1" dirty="0"/>
            </a:br>
            <a:br>
              <a:rPr lang="pl-PL" sz="1238" b="1" i="1" dirty="0"/>
            </a:br>
            <a:r>
              <a:rPr lang="pl-PL" sz="1800" b="1" i="1" dirty="0"/>
              <a:t> Krajowe Forum Dyrektorów Zakładów Oczyszczania Miast</a:t>
            </a:r>
            <a:br>
              <a:rPr lang="pl-PL" sz="1800" b="1" i="1" dirty="0"/>
            </a:br>
            <a:r>
              <a:rPr lang="pl-PL" sz="1800" b="1" i="1" dirty="0"/>
              <a:t>rok założenia 1992 </a:t>
            </a:r>
            <a:br>
              <a:rPr lang="pl-PL" dirty="0"/>
            </a:br>
            <a:endParaRPr lang="pl-PL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903532AC-2A0E-9209-DE5D-59AC538A2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398" y="4737891"/>
            <a:ext cx="828674" cy="84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1A5E579-C685-60DC-1DA6-041950764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89" y="4816946"/>
            <a:ext cx="1039133" cy="10584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F6C32BF2-A5A2-B215-0B42-F16A65F53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2961" y="2506428"/>
            <a:ext cx="1376281" cy="206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9313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40DFD-84CA-92DC-8429-EE3DF71CF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6BAE46B-56F6-AC1D-8B36-0333DF913553}"/>
              </a:ext>
            </a:extLst>
          </p:cNvPr>
          <p:cNvSpPr txBox="1"/>
          <p:nvPr/>
        </p:nvSpPr>
        <p:spPr>
          <a:xfrm>
            <a:off x="3966255" y="2946794"/>
            <a:ext cx="45365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675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endParaRPr lang="pl-PL" sz="675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F0E2AC36-66CB-687D-6033-AFA58C5D3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1210" y="2368016"/>
            <a:ext cx="10349866" cy="361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75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75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przyznaje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35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Panu</a:t>
            </a:r>
            <a:endParaRPr lang="pl-PL" sz="135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b="1" i="1" dirty="0">
                <a:solidFill>
                  <a:prstClr val="black"/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Rolandowi Lasce</a:t>
            </a:r>
            <a:endParaRPr lang="pl-PL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788" b="1" dirty="0">
              <a:solidFill>
                <a:prstClr val="black"/>
              </a:solidFill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200" dirty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za długoletnią pracę menadżerską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200" dirty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i szczególną aktywność na rzecz rozwoju krajowej gospodarki odpadami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1200" dirty="0">
              <a:solidFill>
                <a:prstClr val="black"/>
              </a:solidFill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200" dirty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Honorowy Medal</a:t>
            </a:r>
            <a:endParaRPr lang="pl-PL" sz="12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200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„Polonia </a:t>
            </a:r>
            <a:r>
              <a:rPr lang="pl-PL" sz="2000" b="1" dirty="0" err="1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Pura</a:t>
            </a:r>
            <a:r>
              <a:rPr lang="pl-PL" sz="200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”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Prezes Zarządu Krajowego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	  </a:t>
            </a:r>
            <a:r>
              <a:rPr lang="pl-PL" sz="619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Wojciech Janka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/>
            <a:endParaRPr lang="pl-PL" sz="619" i="1" dirty="0">
              <a:solidFill>
                <a:prstClr val="black"/>
              </a:solidFill>
              <a:latin typeface="Calibri" pitchFamily="34" charset="0"/>
              <a:cs typeface="Times New Roman" pitchFamily="18" charset="0"/>
            </a:endParaRPr>
          </a:p>
          <a:p>
            <a:pPr algn="ctr"/>
            <a:endParaRPr lang="pl-PL" sz="619" i="1" dirty="0">
              <a:solidFill>
                <a:prstClr val="black"/>
              </a:solidFill>
              <a:latin typeface="Calibri" pitchFamily="34" charset="0"/>
              <a:cs typeface="Times New Roman" pitchFamily="18" charset="0"/>
            </a:endParaRPr>
          </a:p>
          <a:p>
            <a:r>
              <a:rPr lang="pl-PL" sz="619" dirty="0">
                <a:solidFill>
                  <a:prstClr val="black"/>
                </a:solidFill>
                <a:latin typeface="Calibri"/>
              </a:rPr>
              <a:t>                                                                                                              </a:t>
            </a:r>
          </a:p>
          <a:p>
            <a:r>
              <a:rPr lang="pl-PL" sz="619" dirty="0">
                <a:solidFill>
                  <a:prstClr val="black"/>
                </a:solidFill>
                <a:latin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25 września 2025 r.</a:t>
            </a: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3D254357-B156-EB1D-FFF4-37670B686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2352" y="1088819"/>
            <a:ext cx="5447119" cy="12082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pl-PL" sz="1238" b="1" i="1" dirty="0"/>
            </a:br>
            <a:br>
              <a:rPr lang="pl-PL" sz="1238" b="1" i="1" dirty="0"/>
            </a:br>
            <a:r>
              <a:rPr lang="pl-PL" sz="1800" b="1" i="1" dirty="0"/>
              <a:t> Krajowe Forum Dyrektorów Zakładów Oczyszczania Miast</a:t>
            </a:r>
            <a:br>
              <a:rPr lang="pl-PL" sz="1800" b="1" i="1" dirty="0"/>
            </a:br>
            <a:r>
              <a:rPr lang="pl-PL" sz="1800" b="1" i="1" dirty="0"/>
              <a:t>rok założenia 1992 </a:t>
            </a:r>
            <a:br>
              <a:rPr lang="pl-PL" dirty="0"/>
            </a:br>
            <a:endParaRPr lang="pl-PL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FBDB1440-EB3A-0A4C-598A-3C9DB8060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398" y="4737891"/>
            <a:ext cx="828674" cy="84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A3A252B-B870-80EC-BC38-987C38486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89" y="4816946"/>
            <a:ext cx="1039133" cy="10584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5F4C7283-03E8-A202-C89D-FD71184F1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559" y="2666470"/>
            <a:ext cx="1234682" cy="185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5659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75DA0-C18B-ACF6-E4E9-7FB2613E3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76F1CA3D-0B89-6B91-793B-A346EE497459}"/>
              </a:ext>
            </a:extLst>
          </p:cNvPr>
          <p:cNvSpPr txBox="1"/>
          <p:nvPr/>
        </p:nvSpPr>
        <p:spPr>
          <a:xfrm>
            <a:off x="3966255" y="2946794"/>
            <a:ext cx="45365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675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endParaRPr lang="pl-PL" sz="675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FF9BD5D5-2785-5EA0-C2FF-07C19F23C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1210" y="2368016"/>
            <a:ext cx="10349866" cy="361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75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75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przyznaje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35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Pani</a:t>
            </a:r>
            <a:endParaRPr lang="pl-PL" sz="135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b="1" i="1" dirty="0">
                <a:solidFill>
                  <a:prstClr val="black"/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Monice </a:t>
            </a:r>
            <a:r>
              <a:rPr lang="pl-PL" b="1" i="1" dirty="0" err="1">
                <a:solidFill>
                  <a:prstClr val="black"/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Jażwiec</a:t>
            </a:r>
            <a:endParaRPr lang="pl-PL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788" b="1" dirty="0">
              <a:solidFill>
                <a:prstClr val="black"/>
              </a:solidFill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200" dirty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za długoletnią pracę menadżerską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200" dirty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i szczególną aktywność na rzecz rozwoju krajowej gospodarki odpadami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1200" dirty="0">
              <a:solidFill>
                <a:prstClr val="black"/>
              </a:solidFill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200" dirty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Honorowy Medal</a:t>
            </a:r>
            <a:endParaRPr lang="pl-PL" sz="12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200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„Polonia </a:t>
            </a:r>
            <a:r>
              <a:rPr lang="pl-PL" sz="2000" b="1" dirty="0" err="1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Pura</a:t>
            </a:r>
            <a:r>
              <a:rPr lang="pl-PL" sz="200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”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Prezes Zarządu Krajowego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	  </a:t>
            </a:r>
            <a:r>
              <a:rPr lang="pl-PL" sz="619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Wojciech Janka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/>
            <a:endParaRPr lang="pl-PL" sz="619" i="1" dirty="0">
              <a:solidFill>
                <a:prstClr val="black"/>
              </a:solidFill>
              <a:latin typeface="Calibri" pitchFamily="34" charset="0"/>
              <a:cs typeface="Times New Roman" pitchFamily="18" charset="0"/>
            </a:endParaRPr>
          </a:p>
          <a:p>
            <a:pPr algn="ctr"/>
            <a:endParaRPr lang="pl-PL" sz="619" i="1" dirty="0">
              <a:solidFill>
                <a:prstClr val="black"/>
              </a:solidFill>
              <a:latin typeface="Calibri" pitchFamily="34" charset="0"/>
              <a:cs typeface="Times New Roman" pitchFamily="18" charset="0"/>
            </a:endParaRPr>
          </a:p>
          <a:p>
            <a:r>
              <a:rPr lang="pl-PL" sz="619" dirty="0">
                <a:solidFill>
                  <a:prstClr val="black"/>
                </a:solidFill>
                <a:latin typeface="Calibri"/>
              </a:rPr>
              <a:t>                                                                                                              </a:t>
            </a:r>
          </a:p>
          <a:p>
            <a:r>
              <a:rPr lang="pl-PL" sz="619" dirty="0">
                <a:solidFill>
                  <a:prstClr val="black"/>
                </a:solidFill>
                <a:latin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25 września 2025 r.</a:t>
            </a: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C2D5E63B-F3F8-737E-AC2C-22104A9FC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2352" y="1088819"/>
            <a:ext cx="5447119" cy="12082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pl-PL" sz="1238" b="1" i="1" dirty="0"/>
            </a:br>
            <a:br>
              <a:rPr lang="pl-PL" sz="1238" b="1" i="1" dirty="0"/>
            </a:br>
            <a:r>
              <a:rPr lang="pl-PL" sz="1800" b="1" i="1" dirty="0"/>
              <a:t> Krajowe Forum Dyrektorów Zakładów Oczyszczania Miast</a:t>
            </a:r>
            <a:br>
              <a:rPr lang="pl-PL" sz="1800" b="1" i="1" dirty="0"/>
            </a:br>
            <a:r>
              <a:rPr lang="pl-PL" sz="1800" b="1" i="1" dirty="0"/>
              <a:t>rok założenia 1992 </a:t>
            </a:r>
            <a:br>
              <a:rPr lang="pl-PL" dirty="0"/>
            </a:br>
            <a:endParaRPr lang="pl-PL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9672C348-3414-6D87-28F2-E77385C6C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398" y="4737891"/>
            <a:ext cx="828674" cy="84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C1775BB-B2E9-2191-AC95-0A196F494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89" y="4816946"/>
            <a:ext cx="1039133" cy="10584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1A8CDD0E-D38E-EFCC-362F-BFE201CB70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544" y="2712875"/>
            <a:ext cx="1325121" cy="175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097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F7596-2347-74E2-0D37-84A34E2CE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C5FE4EC7-9D11-0A1E-D3A3-37382B773E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942" y="1314455"/>
            <a:ext cx="4044134" cy="387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5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E7A2DE-FCC0-41F8-9350-23C7D64A7E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4973" y="1148196"/>
            <a:ext cx="9104243" cy="1194954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  <a:latin typeface="Bodoni MT Black" panose="02070A03080606020203" pitchFamily="18" charset="0"/>
              </a:rPr>
              <a:t>Złoty Pierścień </a:t>
            </a:r>
            <a:b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  <a:latin typeface="Bodoni MT Black" panose="02070A03080606020203" pitchFamily="18" charset="0"/>
              </a:rPr>
            </a:br>
            <a:r>
              <a:rPr lang="pl-PL" sz="2325" dirty="0">
                <a:solidFill>
                  <a:schemeClr val="accent6">
                    <a:lumMod val="60000"/>
                    <a:lumOff val="40000"/>
                  </a:schemeClr>
                </a:solidFill>
                <a:latin typeface="Bodoni MT Black" panose="02070A03080606020203" pitchFamily="18" charset="0"/>
              </a:rPr>
              <a:t>Krajowego Forum </a:t>
            </a:r>
            <a:br>
              <a:rPr lang="pl-PL" sz="2325" dirty="0">
                <a:solidFill>
                  <a:schemeClr val="accent6">
                    <a:lumMod val="60000"/>
                    <a:lumOff val="40000"/>
                  </a:schemeClr>
                </a:solidFill>
                <a:latin typeface="Bodoni MT Black" panose="02070A03080606020203" pitchFamily="18" charset="0"/>
              </a:rPr>
            </a:br>
            <a:r>
              <a:rPr lang="pl-PL" sz="2325" dirty="0">
                <a:solidFill>
                  <a:schemeClr val="accent6">
                    <a:lumMod val="60000"/>
                    <a:lumOff val="40000"/>
                  </a:schemeClr>
                </a:solidFill>
                <a:latin typeface="Bodoni MT Black" panose="02070A03080606020203" pitchFamily="18" charset="0"/>
              </a:rPr>
              <a:t>Dyrektorów zakładów oczyszczania miast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319255-6286-BDF1-BF90-783C915BC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304" y="2632625"/>
            <a:ext cx="4062853" cy="376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63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13F7F-C564-1468-AA50-048F8F0C5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677E2AE7-FB32-8B70-CCAE-4DD3532A3C19}"/>
              </a:ext>
            </a:extLst>
          </p:cNvPr>
          <p:cNvSpPr txBox="1"/>
          <p:nvPr/>
        </p:nvSpPr>
        <p:spPr>
          <a:xfrm>
            <a:off x="3966255" y="2946794"/>
            <a:ext cx="45365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pl-PL" sz="675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defTabSz="914400"/>
            <a:endParaRPr lang="pl-PL" sz="675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DA2778F6-B377-A628-E989-E6850AA2A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9240" y="1951291"/>
            <a:ext cx="9001888" cy="4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3200" b="1" dirty="0">
                <a:solidFill>
                  <a:prstClr val="black"/>
                </a:solidFill>
                <a:latin typeface="Franklin Gothic Heavy" panose="020B0903020102020204" pitchFamily="34" charset="0"/>
              </a:rPr>
              <a:t>ZŁOTY PIERŚCIEŃ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2025" b="1" i="1" dirty="0">
                <a:solidFill>
                  <a:prstClr val="black"/>
                </a:solidFill>
                <a:latin typeface="Franklin Gothic Heavy" panose="020B0903020102020204" pitchFamily="34" charset="0"/>
              </a:rPr>
              <a:t>Krajowego Forum Dyrektorów Zakładów Oczyszczania Miast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2025" b="1" i="1" dirty="0">
              <a:solidFill>
                <a:srgbClr val="FFC000"/>
              </a:solidFill>
              <a:latin typeface="Britannic Bold" panose="020B0903060703020204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2025" b="1" i="1" dirty="0">
              <a:solidFill>
                <a:srgbClr val="FFC000"/>
              </a:solidFill>
              <a:latin typeface="Britannic Bold" panose="020B0903060703020204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br>
              <a:rPr lang="pl-PL" i="1" dirty="0">
                <a:solidFill>
                  <a:srgbClr val="FFC000"/>
                </a:solidFill>
                <a:latin typeface="Britannic Bold" panose="020B0903060703020204" pitchFamily="34" charset="0"/>
              </a:rPr>
            </a:br>
            <a:endParaRPr lang="pl-PL" i="1" dirty="0">
              <a:solidFill>
                <a:srgbClr val="FFC000"/>
              </a:solidFill>
              <a:latin typeface="Britannic Bold" panose="020B0903060703020204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350" i="1" dirty="0">
                <a:solidFill>
                  <a:prstClr val="black"/>
                </a:solidFill>
                <a:latin typeface="Britannic Bold" panose="020B0903060703020204" pitchFamily="34" charset="0"/>
              </a:rPr>
              <a:t>dla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br>
              <a:rPr lang="pl-PL" i="1" dirty="0">
                <a:solidFill>
                  <a:prstClr val="black"/>
                </a:solidFill>
                <a:latin typeface="Britannic Bold" panose="020B0903060703020204" pitchFamily="34" charset="0"/>
              </a:rPr>
            </a:br>
            <a:r>
              <a:rPr lang="pl-PL" sz="4400" i="1" dirty="0">
                <a:solidFill>
                  <a:prstClr val="black"/>
                </a:solidFill>
                <a:latin typeface="Arial Black" panose="020B0A04020102020204" pitchFamily="34" charset="0"/>
              </a:rPr>
              <a:t>Jacka Barana</a:t>
            </a:r>
            <a:br>
              <a:rPr lang="pl-PL" sz="1600" i="1" dirty="0">
                <a:solidFill>
                  <a:prstClr val="black"/>
                </a:solidFill>
                <a:latin typeface="Arial Black" panose="020B0A04020102020204" pitchFamily="34" charset="0"/>
              </a:rPr>
            </a:br>
            <a:r>
              <a:rPr lang="pl-PL" sz="1600" i="1" dirty="0">
                <a:solidFill>
                  <a:prstClr val="black"/>
                </a:solidFill>
                <a:latin typeface="Arial Black" panose="020B0A04020102020204" pitchFamily="34" charset="0"/>
              </a:rPr>
              <a:t>za aktywny udział w działalności stowarzyszenia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900" i="1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endParaRPr lang="pl-PL" sz="619" dirty="0">
              <a:solidFill>
                <a:srgbClr val="FFC000"/>
              </a:solidFill>
              <a:latin typeface="Bodoni MT Black" panose="02070A03080606020203" pitchFamily="18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srgbClr val="FFC000"/>
              </a:solidFill>
              <a:latin typeface="Bodoni MT Black" panose="02070A03080606020203" pitchFamily="18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Członek Zarządu Krajowego                                                                              Prezes Zarządu Krajowego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lang="pl-PL" sz="619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Ewa Kaczmarska</a:t>
            </a: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	 </a:t>
            </a:r>
            <a:r>
              <a:rPr lang="pl-PL" sz="619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Wojciech Janka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25 września 2025roku</a:t>
            </a:r>
            <a:endParaRPr lang="pl-PL" sz="1013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A9391ECB-403F-BB68-1469-19A9F56FE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1060" y="723178"/>
            <a:ext cx="7578248" cy="79619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pl-PL" sz="1238" b="1" i="1" dirty="0"/>
            </a:br>
            <a:br>
              <a:rPr lang="pl-PL" sz="1238" b="1" i="1" dirty="0"/>
            </a:br>
            <a:br>
              <a:rPr lang="pl-PL" sz="1238" b="1" i="1" dirty="0"/>
            </a:br>
            <a:br>
              <a:rPr lang="pl-PL" sz="1238" b="1" i="1" dirty="0"/>
            </a:br>
            <a:r>
              <a:rPr lang="pl-PL" sz="2000" b="1" i="1" dirty="0"/>
              <a:t>Krajowe Forum Dyrektorów Zakładów Oczyszczania Miast</a:t>
            </a:r>
            <a:br>
              <a:rPr lang="pl-PL" sz="2000" b="1" i="1" dirty="0"/>
            </a:br>
            <a:r>
              <a:rPr lang="pl-PL" sz="2000" b="1" i="1" dirty="0"/>
              <a:t>rok założenia 1992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DFAA9DA0-A78A-3A9C-79DC-66C0FD88E7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10275" y="3343275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pl-PL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E9C395A3-CD53-E353-B834-3FE51166D1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pl-PL" sz="1013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1CB7B14-2E99-719C-F108-FD20D33BE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101" y="5678238"/>
            <a:ext cx="594812" cy="59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57DDD07-5992-0472-5A08-522238B5C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244" y="3208447"/>
            <a:ext cx="1458334" cy="135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20441C3-39C5-869A-88BA-8B559825E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085" y="2971321"/>
            <a:ext cx="1173048" cy="158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6236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3966255" y="2946794"/>
            <a:ext cx="45365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6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6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749240" y="1951291"/>
            <a:ext cx="9001888" cy="4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36006" algn="l"/>
              </a:tabLst>
              <a:defRPr/>
            </a:pPr>
            <a:endParaRPr kumimoji="0" lang="pl-PL" sz="3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36006" algn="l"/>
              </a:tabLst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Heavy" panose="020B0903020102020204" pitchFamily="34" charset="0"/>
                <a:ea typeface="+mn-ea"/>
                <a:cs typeface="+mn-cs"/>
              </a:rPr>
              <a:t>ZŁOTY PIERŚCIEŃ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36006" algn="l"/>
              </a:tabLst>
              <a:defRPr/>
            </a:pPr>
            <a:r>
              <a:rPr kumimoji="0" lang="pl-PL" sz="2025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Heavy" panose="020B0903020102020204" pitchFamily="34" charset="0"/>
                <a:ea typeface="+mn-ea"/>
                <a:cs typeface="+mn-cs"/>
              </a:rPr>
              <a:t>Krajowego Forum Dyrektorów Zakładów Oczyszczania Miast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36006" algn="l"/>
              </a:tabLst>
              <a:defRPr/>
            </a:pPr>
            <a:endParaRPr kumimoji="0" lang="pl-PL" sz="2025" b="1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Britannic Bold" panose="020B0903060703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36006" algn="l"/>
              </a:tabLst>
              <a:defRPr/>
            </a:pPr>
            <a:endParaRPr kumimoji="0" lang="pl-PL" sz="2025" b="1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Britannic Bold" panose="020B0903060703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36006" algn="l"/>
              </a:tabLst>
              <a:defRPr/>
            </a:pPr>
            <a:br>
              <a:rPr kumimoji="0" lang="pl-PL" sz="18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</a:br>
            <a:endParaRPr kumimoji="0" lang="pl-PL" sz="18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Britannic Bold" panose="020B0903060703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36006" algn="l"/>
              </a:tabLst>
              <a:defRPr/>
            </a:pPr>
            <a:r>
              <a:rPr kumimoji="0" lang="pl-PL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dla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36006" algn="l"/>
              </a:tabLst>
              <a:defRPr/>
            </a:pPr>
            <a:br>
              <a:rPr kumimoji="0" lang="pl-P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</a:br>
            <a:r>
              <a:rPr kumimoji="0" lang="pl-PL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Magdaleny Markiewicz</a:t>
            </a:r>
            <a:br>
              <a:rPr kumimoji="0" lang="pl-PL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pl-PL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za aktywny udział w działalności stowarzyszenia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36006" algn="l"/>
              </a:tabLst>
              <a:defRPr/>
            </a:pPr>
            <a:r>
              <a:rPr kumimoji="0" lang="pl-PL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endParaRPr kumimoji="0" lang="pl-PL" sz="619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Bodoni MT Black" panose="02070A03080606020203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36006" algn="l"/>
              </a:tabLst>
              <a:defRPr/>
            </a:pPr>
            <a:endParaRPr kumimoji="0" lang="pl-PL" sz="619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Bodoni MT Black" panose="02070A03080606020203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36006" algn="l"/>
              </a:tabLst>
              <a:defRPr/>
            </a:pPr>
            <a:endParaRPr kumimoji="0" lang="pl-PL" sz="61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36006" algn="l"/>
              </a:tabLst>
              <a:defRPr/>
            </a:pPr>
            <a:r>
              <a:rPr kumimoji="0" lang="pl-PL" sz="61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rPr>
              <a:t>Członek Zarządu Krajowego                                                                              Prezes Zarządu Krajowego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36006" algn="l"/>
              </a:tabLst>
              <a:defRPr/>
            </a:pPr>
            <a:endParaRPr kumimoji="0" lang="pl-PL" sz="3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36006" algn="l"/>
              </a:tabLst>
              <a:defRPr/>
            </a:pPr>
            <a:r>
              <a:rPr kumimoji="0" lang="pl-PL" sz="61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kumimoji="0" lang="pl-PL" sz="619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rPr>
              <a:t>Ewa Kaczmarska</a:t>
            </a:r>
            <a:r>
              <a:rPr kumimoji="0" lang="pl-PL" sz="61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rPr>
              <a:t>	 </a:t>
            </a:r>
            <a:r>
              <a:rPr kumimoji="0" lang="pl-PL" sz="619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rPr>
              <a:t>Wojciech Janka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36006" algn="l"/>
              </a:tabLst>
              <a:defRPr/>
            </a:pPr>
            <a:endParaRPr kumimoji="0" lang="pl-PL" sz="3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36006" algn="l"/>
              </a:tabLst>
              <a:defRPr/>
            </a:pPr>
            <a:endParaRPr kumimoji="0" lang="pl-PL" sz="61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36006" algn="l"/>
              </a:tabLst>
              <a:defRPr/>
            </a:pPr>
            <a:endParaRPr kumimoji="0" lang="pl-PL" sz="61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36006" algn="l"/>
              </a:tabLst>
              <a:defRPr/>
            </a:pPr>
            <a:endParaRPr kumimoji="0" lang="pl-PL" sz="61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36006" algn="l"/>
              </a:tabLst>
              <a:defRPr/>
            </a:pPr>
            <a:r>
              <a:rPr kumimoji="0" lang="pl-PL" sz="61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rPr>
              <a:t>25 września 2025roku</a:t>
            </a:r>
            <a:endParaRPr kumimoji="0" lang="pl-PL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36006" algn="l"/>
              </a:tabLst>
              <a:defRPr/>
            </a:pPr>
            <a:endParaRPr kumimoji="0" lang="pl-PL" sz="61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36006" algn="l"/>
              </a:tabLst>
              <a:defRPr/>
            </a:pPr>
            <a:endParaRPr kumimoji="0" lang="pl-PL" sz="61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461060" y="723178"/>
            <a:ext cx="7578248" cy="79619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pl-PL" sz="1238" b="1" i="1" dirty="0"/>
            </a:br>
            <a:br>
              <a:rPr lang="pl-PL" sz="1238" b="1" i="1" dirty="0"/>
            </a:br>
            <a:br>
              <a:rPr lang="pl-PL" sz="1238" b="1" i="1" dirty="0"/>
            </a:br>
            <a:br>
              <a:rPr lang="pl-PL" sz="1238" b="1" i="1" dirty="0"/>
            </a:br>
            <a:r>
              <a:rPr lang="pl-PL" sz="2000" b="1" i="1" dirty="0"/>
              <a:t>Krajowe Forum Dyrektorów Zakładów Oczyszczania Miast</a:t>
            </a:r>
            <a:br>
              <a:rPr lang="pl-PL" sz="2000" b="1" i="1" dirty="0"/>
            </a:br>
            <a:r>
              <a:rPr lang="pl-PL" sz="2000" b="1" i="1" dirty="0"/>
              <a:t>rok założenia 1992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AAD43FB3-D5E9-417F-A358-3C326447FB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10275" y="3343275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F9DBD455-6F0E-4BE0-B8CB-5DEF33520B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78A2CEF-773B-2827-BEC6-B7AC6EF3C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101" y="5543616"/>
            <a:ext cx="594812" cy="59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3B1F7370-E937-32D4-3DE8-5F04DBC1D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539" y="3175858"/>
            <a:ext cx="1458334" cy="135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3AB1EA6-77A6-AF33-C9D2-8019B1CDF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8072" y="2946794"/>
            <a:ext cx="1132523" cy="150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872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AB05D-E823-2FBE-9637-F31D0FF16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BE1425E2-2E15-6736-6154-50F27E97A920}"/>
              </a:ext>
            </a:extLst>
          </p:cNvPr>
          <p:cNvSpPr txBox="1"/>
          <p:nvPr/>
        </p:nvSpPr>
        <p:spPr>
          <a:xfrm>
            <a:off x="3966255" y="2946794"/>
            <a:ext cx="45365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pl-PL" sz="675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defTabSz="914400"/>
            <a:endParaRPr lang="pl-PL" sz="675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AEDE3F05-2936-2AC9-6D9A-E6FB55314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9240" y="1951291"/>
            <a:ext cx="9001888" cy="4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3200" b="1" dirty="0">
                <a:solidFill>
                  <a:prstClr val="black"/>
                </a:solidFill>
                <a:latin typeface="Franklin Gothic Heavy" panose="020B0903020102020204" pitchFamily="34" charset="0"/>
              </a:rPr>
              <a:t>ZŁOTY PIERŚCIEŃ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2025" b="1" i="1" dirty="0">
                <a:solidFill>
                  <a:prstClr val="black"/>
                </a:solidFill>
                <a:latin typeface="Franklin Gothic Heavy" panose="020B0903020102020204" pitchFamily="34" charset="0"/>
              </a:rPr>
              <a:t>Krajowego Forum Dyrektorów Zakładów Oczyszczania Miast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2025" b="1" i="1" dirty="0">
              <a:solidFill>
                <a:srgbClr val="FFC000"/>
              </a:solidFill>
              <a:latin typeface="Britannic Bold" panose="020B0903060703020204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2025" b="1" i="1" dirty="0">
              <a:solidFill>
                <a:srgbClr val="FFC000"/>
              </a:solidFill>
              <a:latin typeface="Britannic Bold" panose="020B0903060703020204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br>
              <a:rPr lang="pl-PL" i="1" dirty="0">
                <a:solidFill>
                  <a:srgbClr val="FFC000"/>
                </a:solidFill>
                <a:latin typeface="Britannic Bold" panose="020B0903060703020204" pitchFamily="34" charset="0"/>
              </a:rPr>
            </a:br>
            <a:endParaRPr lang="pl-PL" i="1" dirty="0">
              <a:solidFill>
                <a:srgbClr val="FFC000"/>
              </a:solidFill>
              <a:latin typeface="Britannic Bold" panose="020B0903060703020204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350" i="1" dirty="0">
                <a:solidFill>
                  <a:prstClr val="black"/>
                </a:solidFill>
                <a:latin typeface="Britannic Bold" panose="020B0903060703020204" pitchFamily="34" charset="0"/>
              </a:rPr>
              <a:t>dla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br>
              <a:rPr lang="pl-PL" i="1" dirty="0">
                <a:solidFill>
                  <a:prstClr val="black"/>
                </a:solidFill>
                <a:latin typeface="Britannic Bold" panose="020B0903060703020204" pitchFamily="34" charset="0"/>
              </a:rPr>
            </a:br>
            <a:r>
              <a:rPr lang="pl-PL" sz="4400" i="1" dirty="0">
                <a:solidFill>
                  <a:prstClr val="black"/>
                </a:solidFill>
                <a:latin typeface="Arial Black" panose="020B0A04020102020204" pitchFamily="34" charset="0"/>
              </a:rPr>
              <a:t>Wojciecha Woźniakowskiego</a:t>
            </a:r>
            <a:br>
              <a:rPr lang="pl-PL" sz="1600" i="1" dirty="0">
                <a:solidFill>
                  <a:prstClr val="black"/>
                </a:solidFill>
                <a:latin typeface="Arial Black" panose="020B0A04020102020204" pitchFamily="34" charset="0"/>
              </a:rPr>
            </a:br>
            <a:r>
              <a:rPr lang="pl-PL" sz="1600" i="1" dirty="0">
                <a:solidFill>
                  <a:prstClr val="black"/>
                </a:solidFill>
                <a:latin typeface="Arial Black" panose="020B0A04020102020204" pitchFamily="34" charset="0"/>
              </a:rPr>
              <a:t>za aktywny udział w działalności stowarzyszenia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900" i="1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endParaRPr lang="pl-PL" sz="619" dirty="0">
              <a:solidFill>
                <a:srgbClr val="FFC000"/>
              </a:solidFill>
              <a:latin typeface="Bodoni MT Black" panose="02070A03080606020203" pitchFamily="18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srgbClr val="FFC000"/>
              </a:solidFill>
              <a:latin typeface="Bodoni MT Black" panose="02070A03080606020203" pitchFamily="18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Członek Zarządu Krajowego                                                                              Prezes Zarządu Krajowego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lang="pl-PL" sz="619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Ewa Kaczmarska</a:t>
            </a: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	 </a:t>
            </a:r>
            <a:r>
              <a:rPr lang="pl-PL" sz="619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Wojciech Janka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25 września 2025roku</a:t>
            </a:r>
            <a:endParaRPr lang="pl-PL" sz="1013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744FB3EA-9D13-B63E-A5A4-8C1A4FD0E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1060" y="723178"/>
            <a:ext cx="7578248" cy="79619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pl-PL" sz="1238" b="1" i="1" dirty="0"/>
            </a:br>
            <a:br>
              <a:rPr lang="pl-PL" sz="1238" b="1" i="1" dirty="0"/>
            </a:br>
            <a:br>
              <a:rPr lang="pl-PL" sz="1238" b="1" i="1" dirty="0"/>
            </a:br>
            <a:br>
              <a:rPr lang="pl-PL" sz="1238" b="1" i="1" dirty="0"/>
            </a:br>
            <a:r>
              <a:rPr lang="pl-PL" sz="2000" b="1" i="1" dirty="0"/>
              <a:t>Krajowe Forum Dyrektorów Zakładów Oczyszczania Miast</a:t>
            </a:r>
            <a:br>
              <a:rPr lang="pl-PL" sz="2000" b="1" i="1" dirty="0"/>
            </a:br>
            <a:r>
              <a:rPr lang="pl-PL" sz="2000" b="1" i="1" dirty="0"/>
              <a:t>rok założenia 1992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01FCBB15-9CB4-C04F-6E8D-F82B3A180A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10275" y="3343275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pl-PL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8A19AC28-A836-83F3-39F3-00CD2EBF54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pl-PL" sz="1013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AB48175-B1FA-6094-1512-834846B95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319" y="5678238"/>
            <a:ext cx="594812" cy="59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9BA4DC29-E131-47B8-29EF-A8CC2F1B8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886" y="3096835"/>
            <a:ext cx="1458334" cy="135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7B494F1-8CE1-B210-B949-6F9986E34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3882" y="2946794"/>
            <a:ext cx="1152645" cy="153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741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0ED23-0D98-E3A1-68EB-B6DB0E550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6BE7394B-FB2E-3D9A-76FE-8CC051EA1D23}"/>
              </a:ext>
            </a:extLst>
          </p:cNvPr>
          <p:cNvSpPr txBox="1"/>
          <p:nvPr/>
        </p:nvSpPr>
        <p:spPr>
          <a:xfrm>
            <a:off x="3966255" y="2946794"/>
            <a:ext cx="45365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675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endParaRPr lang="pl-PL" sz="675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A2EC4C26-EC03-52A4-21D0-E218D78EA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9239" y="1993154"/>
            <a:ext cx="9036423" cy="4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3200" b="1" dirty="0">
                <a:latin typeface="Franklin Gothic Heavy" panose="020B0903020102020204" pitchFamily="34" charset="0"/>
              </a:rPr>
              <a:t>ZŁOTY PIERŚCIEŃ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2025" b="1" i="1" dirty="0">
                <a:latin typeface="Franklin Gothic Heavy" panose="020B0903020102020204" pitchFamily="34" charset="0"/>
              </a:rPr>
              <a:t>Krajowego Forum Dyrektorów Zakładów Oczyszczania Miast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2025" b="1" i="1" dirty="0">
              <a:solidFill>
                <a:srgbClr val="FFC000"/>
              </a:solidFill>
              <a:latin typeface="Britannic Bold" panose="020B0903060703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2025" b="1" i="1" dirty="0">
              <a:solidFill>
                <a:srgbClr val="FFC000"/>
              </a:solidFill>
              <a:latin typeface="Britannic Bold" panose="020B0903060703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br>
              <a:rPr lang="pl-PL" i="1" dirty="0">
                <a:solidFill>
                  <a:srgbClr val="FFC000"/>
                </a:solidFill>
                <a:latin typeface="Britannic Bold" panose="020B0903060703020204" pitchFamily="34" charset="0"/>
              </a:rPr>
            </a:br>
            <a:endParaRPr lang="pl-PL" i="1" dirty="0">
              <a:solidFill>
                <a:srgbClr val="FFC000"/>
              </a:solidFill>
              <a:latin typeface="Britannic Bold" panose="020B0903060703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350" i="1" dirty="0">
                <a:solidFill>
                  <a:prstClr val="black"/>
                </a:solidFill>
                <a:latin typeface="Britannic Bold" panose="020B0903060703020204" pitchFamily="34" charset="0"/>
              </a:rPr>
              <a:t>dla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br>
              <a:rPr lang="pl-PL" i="1" dirty="0">
                <a:solidFill>
                  <a:prstClr val="black"/>
                </a:solidFill>
                <a:latin typeface="Britannic Bold" panose="020B0903060703020204" pitchFamily="34" charset="0"/>
              </a:rPr>
            </a:br>
            <a:r>
              <a:rPr lang="pl-PL" sz="4400" i="1" dirty="0">
                <a:solidFill>
                  <a:prstClr val="black"/>
                </a:solidFill>
                <a:latin typeface="Britannic Bold" panose="020B0903060703020204" pitchFamily="34" charset="0"/>
              </a:rPr>
              <a:t>Adama Urbaniaka</a:t>
            </a:r>
            <a:br>
              <a:rPr lang="pl-PL" sz="1600" i="1" dirty="0">
                <a:solidFill>
                  <a:prstClr val="black"/>
                </a:solidFill>
                <a:latin typeface="Arial Black" panose="020B0A04020102020204" pitchFamily="34" charset="0"/>
              </a:rPr>
            </a:br>
            <a:r>
              <a:rPr lang="pl-PL" sz="1600" i="1" dirty="0">
                <a:solidFill>
                  <a:prstClr val="black"/>
                </a:solidFill>
                <a:latin typeface="Arial Black" panose="020B0A04020102020204" pitchFamily="34" charset="0"/>
              </a:rPr>
              <a:t>za aktywny udział w działalności stowarzyszenia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900" i="1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endParaRPr lang="pl-PL" sz="619" dirty="0">
              <a:solidFill>
                <a:srgbClr val="FFC000"/>
              </a:solidFill>
              <a:latin typeface="Bodoni MT Black" panose="02070A03080606020203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srgbClr val="FFC000"/>
              </a:solidFill>
              <a:latin typeface="Bodoni MT Black" panose="02070A03080606020203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Członek Zarządu Krajowego                                                                              Prezes Zarządu Krajowego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lang="pl-PL" sz="619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Ewa Kaczmarska</a:t>
            </a: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	 </a:t>
            </a:r>
            <a:r>
              <a:rPr lang="pl-PL" sz="619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Wojciech Janka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25 września 2025roku</a:t>
            </a:r>
            <a:endParaRPr lang="pl-PL" sz="1013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B3B5E-3DFB-4FE9-C240-EF735032B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3530" y="878216"/>
            <a:ext cx="7552132" cy="83359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pl-PL" sz="1238" b="1" i="1" dirty="0"/>
            </a:br>
            <a:br>
              <a:rPr lang="pl-PL" sz="1238" b="1" i="1" dirty="0"/>
            </a:br>
            <a:br>
              <a:rPr lang="pl-PL" sz="1238" b="1" i="1" dirty="0"/>
            </a:br>
            <a:br>
              <a:rPr lang="pl-PL" sz="1238" b="1" i="1" dirty="0"/>
            </a:br>
            <a:r>
              <a:rPr lang="pl-PL" sz="2000" b="1" i="1" dirty="0"/>
              <a:t>Krajowe Forum Dyrektorów Zakładów Oczyszczania Miast</a:t>
            </a:r>
            <a:br>
              <a:rPr lang="pl-PL" sz="2000" b="1" i="1" dirty="0"/>
            </a:br>
            <a:r>
              <a:rPr lang="pl-PL" sz="2000" b="1" i="1" dirty="0"/>
              <a:t>rok założenia 1992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F5A783F5-74B9-BF6D-692B-A8C3E5C9C1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10275" y="3343275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pl-PL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EF0D4EC1-288B-D601-5815-2F04C524D0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pl-PL" sz="1013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BFAB933-E379-F895-6D41-9541BC873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101" y="5684181"/>
            <a:ext cx="594812" cy="59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0F3EADE3-AA70-0B57-ED4E-798EABA8A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623" y="3096835"/>
            <a:ext cx="1458334" cy="135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14E9560-D4E1-E8BA-79EA-1DD94C039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1392" y="3057523"/>
            <a:ext cx="1170533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2559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603F9F-B212-47EA-A45D-0F1CAFEAF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500" dirty="0">
                <a:solidFill>
                  <a:schemeClr val="accent1">
                    <a:lumMod val="60000"/>
                    <a:lumOff val="40000"/>
                  </a:schemeClr>
                </a:solidFill>
                <a:latin typeface="Bodoni MT Black" panose="02070A03080606020203" pitchFamily="18" charset="0"/>
              </a:rPr>
              <a:t>Dyplomy </a:t>
            </a:r>
            <a:br>
              <a:rPr lang="pl-PL" sz="4500" dirty="0">
                <a:solidFill>
                  <a:schemeClr val="accent1">
                    <a:lumMod val="60000"/>
                    <a:lumOff val="40000"/>
                  </a:schemeClr>
                </a:solidFill>
                <a:latin typeface="Bodoni MT Black" panose="02070A03080606020203" pitchFamily="18" charset="0"/>
              </a:rPr>
            </a:br>
            <a:r>
              <a:rPr lang="pl-PL" sz="4500" dirty="0">
                <a:solidFill>
                  <a:schemeClr val="accent1">
                    <a:lumMod val="60000"/>
                    <a:lumOff val="40000"/>
                  </a:schemeClr>
                </a:solidFill>
                <a:latin typeface="Bodoni MT Black" panose="02070A03080606020203" pitchFamily="18" charset="0"/>
              </a:rPr>
              <a:t>Heraklesa</a:t>
            </a:r>
            <a:endParaRPr lang="pl-PL" sz="45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Symbol zastępczy zawartości 15" descr="Obraz zawierający mężczyzna, trzymający, stojące, jazda&#10;&#10;Opis wygenerowany automatycznie">
            <a:extLst>
              <a:ext uri="{FF2B5EF4-FFF2-40B4-BE49-F238E27FC236}">
                <a16:creationId xmlns:a16="http://schemas.microsoft.com/office/drawing/2014/main" id="{365258CB-A258-4478-859A-588CEE7C3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156" y="2757503"/>
            <a:ext cx="1650438" cy="2771775"/>
          </a:xfrm>
          <a:prstGeom prst="rect">
            <a:avLst/>
          </a:prstGeom>
        </p:spPr>
      </p:pic>
      <p:pic>
        <p:nvPicPr>
          <p:cNvPr id="6" name="Picture 2" descr="Złoty Dyplom Heraklesa">
            <a:extLst>
              <a:ext uri="{FF2B5EF4-FFF2-40B4-BE49-F238E27FC236}">
                <a16:creationId xmlns:a16="http://schemas.microsoft.com/office/drawing/2014/main" id="{8F64D964-3A81-45A9-989D-46C86D282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457" y="4175644"/>
            <a:ext cx="1080706" cy="13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Złoty Dyplom Heraklesa">
            <a:extLst>
              <a:ext uri="{FF2B5EF4-FFF2-40B4-BE49-F238E27FC236}">
                <a16:creationId xmlns:a16="http://schemas.microsoft.com/office/drawing/2014/main" id="{23662172-586E-4EF4-9D6F-C304FC213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048" y="3232514"/>
            <a:ext cx="1080706" cy="13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Złoty Dyplom Heraklesa">
            <a:extLst>
              <a:ext uri="{FF2B5EF4-FFF2-40B4-BE49-F238E27FC236}">
                <a16:creationId xmlns:a16="http://schemas.microsoft.com/office/drawing/2014/main" id="{705887E3-552D-484A-A6BB-8693A9A0E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457" y="2428876"/>
            <a:ext cx="1080706" cy="13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4628782-61FC-4CD5-9C63-6ECDB0FE1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43" y="4076247"/>
            <a:ext cx="986831" cy="140540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611DED5-5356-4B45-B6CA-5AD24014C2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902" y="3251266"/>
            <a:ext cx="986831" cy="140540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35FEA08-BDA9-4B26-B1E8-BCD29BDE4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072" y="2428878"/>
            <a:ext cx="986831" cy="140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5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5A7BA-030E-A6DE-A5AF-E11474D6B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0B3A0B41-DCF4-C2CD-E43A-96DD6147DEEB}"/>
              </a:ext>
            </a:extLst>
          </p:cNvPr>
          <p:cNvSpPr txBox="1"/>
          <p:nvPr/>
        </p:nvSpPr>
        <p:spPr>
          <a:xfrm>
            <a:off x="3966255" y="2946794"/>
            <a:ext cx="45365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pl-PL" sz="675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defTabSz="914400"/>
            <a:endParaRPr lang="pl-PL" sz="675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B1809A72-F661-A315-29AB-67D438009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0781" y="1951291"/>
            <a:ext cx="9001888" cy="4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3200" b="1" dirty="0">
                <a:solidFill>
                  <a:prstClr val="black"/>
                </a:solidFill>
                <a:latin typeface="Franklin Gothic Heavy" panose="020B0903020102020204" pitchFamily="34" charset="0"/>
              </a:rPr>
              <a:t>ZŁOTY PIERŚCIEŃ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2025" b="1" i="1" dirty="0">
                <a:solidFill>
                  <a:prstClr val="black"/>
                </a:solidFill>
                <a:latin typeface="Franklin Gothic Heavy" panose="020B0903020102020204" pitchFamily="34" charset="0"/>
              </a:rPr>
              <a:t>Krajowego Forum Dyrektorów Zakładów Oczyszczania Miast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2025" b="1" i="1" dirty="0">
              <a:solidFill>
                <a:srgbClr val="FFC000"/>
              </a:solidFill>
              <a:latin typeface="Britannic Bold" panose="020B0903060703020204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2025" b="1" i="1" dirty="0">
              <a:solidFill>
                <a:srgbClr val="FFC000"/>
              </a:solidFill>
              <a:latin typeface="Britannic Bold" panose="020B0903060703020204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br>
              <a:rPr lang="pl-PL" i="1" dirty="0">
                <a:solidFill>
                  <a:srgbClr val="FFC000"/>
                </a:solidFill>
                <a:latin typeface="Britannic Bold" panose="020B0903060703020204" pitchFamily="34" charset="0"/>
              </a:rPr>
            </a:br>
            <a:endParaRPr lang="pl-PL" i="1" dirty="0">
              <a:solidFill>
                <a:srgbClr val="FFC000"/>
              </a:solidFill>
              <a:latin typeface="Britannic Bold" panose="020B0903060703020204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350" i="1" dirty="0">
                <a:solidFill>
                  <a:prstClr val="black"/>
                </a:solidFill>
                <a:latin typeface="Britannic Bold" panose="020B0903060703020204" pitchFamily="34" charset="0"/>
              </a:rPr>
              <a:t>dla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br>
              <a:rPr lang="pl-PL" i="1" dirty="0">
                <a:solidFill>
                  <a:prstClr val="black"/>
                </a:solidFill>
                <a:latin typeface="Britannic Bold" panose="020B0903060703020204" pitchFamily="34" charset="0"/>
              </a:rPr>
            </a:br>
            <a:r>
              <a:rPr lang="pl-PL" sz="4400" i="1" dirty="0">
                <a:solidFill>
                  <a:prstClr val="black"/>
                </a:solidFill>
                <a:latin typeface="Arial Black" panose="020B0A04020102020204" pitchFamily="34" charset="0"/>
              </a:rPr>
              <a:t>Tomasza Bartosiewicza</a:t>
            </a:r>
            <a:br>
              <a:rPr lang="pl-PL" sz="1600" i="1" dirty="0">
                <a:solidFill>
                  <a:prstClr val="black"/>
                </a:solidFill>
                <a:latin typeface="Arial Black" panose="020B0A04020102020204" pitchFamily="34" charset="0"/>
              </a:rPr>
            </a:br>
            <a:r>
              <a:rPr lang="pl-PL" sz="1600" i="1" dirty="0">
                <a:solidFill>
                  <a:prstClr val="black"/>
                </a:solidFill>
                <a:latin typeface="Arial Black" panose="020B0A04020102020204" pitchFamily="34" charset="0"/>
              </a:rPr>
              <a:t>za aktywny udział w działalności stowarzyszenia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900" i="1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endParaRPr lang="pl-PL" sz="619" dirty="0">
              <a:solidFill>
                <a:srgbClr val="FFC000"/>
              </a:solidFill>
              <a:latin typeface="Bodoni MT Black" panose="02070A03080606020203" pitchFamily="18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srgbClr val="FFC000"/>
              </a:solidFill>
              <a:latin typeface="Bodoni MT Black" panose="02070A03080606020203" pitchFamily="18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Członek Zarządu Krajowego                                                                              Prezes Zarządu Krajowego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lang="pl-PL" sz="619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Ewa Kaczmarska</a:t>
            </a: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	 </a:t>
            </a:r>
            <a:r>
              <a:rPr lang="pl-PL" sz="619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Wojciech Janka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25 września 2025roku</a:t>
            </a:r>
            <a:endParaRPr lang="pl-PL" sz="1013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F4D05C23-8698-FBE5-C0CB-48F45088E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1060" y="723178"/>
            <a:ext cx="7578248" cy="79619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pl-PL" sz="1238" b="1" i="1" dirty="0"/>
            </a:br>
            <a:br>
              <a:rPr lang="pl-PL" sz="1238" b="1" i="1" dirty="0"/>
            </a:br>
            <a:br>
              <a:rPr lang="pl-PL" sz="1238" b="1" i="1" dirty="0"/>
            </a:br>
            <a:br>
              <a:rPr lang="pl-PL" sz="1238" b="1" i="1" dirty="0"/>
            </a:br>
            <a:r>
              <a:rPr lang="pl-PL" sz="2000" b="1" i="1" dirty="0"/>
              <a:t>Krajowe Forum Dyrektorów Zakładów Oczyszczania Miast</a:t>
            </a:r>
            <a:br>
              <a:rPr lang="pl-PL" sz="2000" b="1" i="1" dirty="0"/>
            </a:br>
            <a:r>
              <a:rPr lang="pl-PL" sz="2000" b="1" i="1" dirty="0"/>
              <a:t>rok założenia 1992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EA6D6660-411A-79CA-83AD-7E5D6D9EAD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10275" y="3343275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pl-PL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A28AEFC5-9B28-F828-71A9-0618E7CC46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pl-PL" sz="1013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E08AC63-8274-693B-700B-0CB2621F1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319" y="5543616"/>
            <a:ext cx="594812" cy="59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0EC87E7A-E0DC-8922-2B19-8229163DD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096" y="3096835"/>
            <a:ext cx="1458334" cy="135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95D0B69-6E26-7E64-EDFC-A0077ACB2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8630" y="2946794"/>
            <a:ext cx="1198701" cy="159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865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4B75C786-4AA2-44B6-A94D-665303FDE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231" y="1461698"/>
            <a:ext cx="4062572" cy="389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13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BA7F2A-38AF-40E8-B2A2-A1829358C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52" y="1314454"/>
            <a:ext cx="10747513" cy="994741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92D050"/>
                </a:solidFill>
              </a:rPr>
              <a:t>MEDALE </a:t>
            </a:r>
            <a:br>
              <a:rPr lang="pl-PL" dirty="0">
                <a:solidFill>
                  <a:srgbClr val="92D050"/>
                </a:solidFill>
              </a:rPr>
            </a:br>
            <a:r>
              <a:rPr lang="pl-PL" dirty="0">
                <a:solidFill>
                  <a:srgbClr val="92D050"/>
                </a:solidFill>
              </a:rPr>
              <a:t>ZA OFIARNĄ PRACĘ </a:t>
            </a:r>
            <a:br>
              <a:rPr lang="pl-PL" dirty="0">
                <a:solidFill>
                  <a:srgbClr val="92D050"/>
                </a:solidFill>
              </a:rPr>
            </a:br>
            <a:r>
              <a:rPr lang="pl-PL" dirty="0">
                <a:solidFill>
                  <a:srgbClr val="92D050"/>
                </a:solidFill>
              </a:rPr>
              <a:t>W UTRZYMANIU CZYSTOŚCI I PORZĄDKU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3BB4E89-CE12-470F-A688-D7A929A5DB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46" y="3023563"/>
            <a:ext cx="2512907" cy="2771775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044A9C1-B083-4058-9787-99EE2C7B2A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94181" y="3047929"/>
            <a:ext cx="3139896" cy="235492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1F37C2E-C028-4692-B36E-2D4FC5071F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411" y="3749201"/>
            <a:ext cx="1218920" cy="132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5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BA7F2A-38AF-40E8-B2A2-A1829358C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solidFill>
                  <a:srgbClr val="92D050"/>
                </a:solidFill>
              </a:rPr>
              <a:t>MEDAL ZA OFIARNĄ PRACĘ </a:t>
            </a:r>
            <a:br>
              <a:rPr lang="pl-PL" dirty="0">
                <a:solidFill>
                  <a:srgbClr val="92D050"/>
                </a:solidFill>
              </a:rPr>
            </a:br>
            <a:r>
              <a:rPr lang="pl-PL" dirty="0">
                <a:solidFill>
                  <a:srgbClr val="92D050"/>
                </a:solidFill>
              </a:rPr>
              <a:t>W UTRZYMANIU CZYSTOŚCI I PORZĄDKU</a:t>
            </a:r>
            <a:br>
              <a:rPr lang="pl-PL" dirty="0"/>
            </a:br>
            <a:r>
              <a:rPr lang="pl-PL" sz="3675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EDYTA DZIECHCIARZ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3BB4E89-CE12-470F-A688-D7A929A5DB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555" y="3119414"/>
            <a:ext cx="1830472" cy="2019038"/>
          </a:xfr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675145A-9883-9ADA-D3E5-166F141CC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449" y="2835732"/>
            <a:ext cx="1981518" cy="258640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8D40962-57C0-3A7B-C56D-4F097A9EC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9939" y="3119414"/>
            <a:ext cx="2722922" cy="201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3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754F3-89B2-DA06-6CF0-549839FD2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CC8884-87FA-6695-655A-36E6E1B55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solidFill>
                  <a:srgbClr val="92D050"/>
                </a:solidFill>
              </a:rPr>
              <a:t>MEDAL ZA OFIARNĄ PRACĘ </a:t>
            </a:r>
            <a:br>
              <a:rPr lang="pl-PL" dirty="0">
                <a:solidFill>
                  <a:srgbClr val="92D050"/>
                </a:solidFill>
              </a:rPr>
            </a:br>
            <a:r>
              <a:rPr lang="pl-PL" dirty="0">
                <a:solidFill>
                  <a:srgbClr val="92D050"/>
                </a:solidFill>
              </a:rPr>
              <a:t>W UTRZYMANIU CZYSTOŚCI I PORZĄDKU</a:t>
            </a:r>
            <a:br>
              <a:rPr lang="pl-PL" dirty="0"/>
            </a:br>
            <a:r>
              <a:rPr lang="pl-PL" sz="3675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Łukasz </a:t>
            </a:r>
            <a:r>
              <a:rPr lang="pl-PL" sz="3675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ulfik</a:t>
            </a:r>
            <a:endParaRPr lang="pl-PL" sz="3675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2DF05FF-4E96-BD51-5F84-90FFEEC4A3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036" y="2971733"/>
            <a:ext cx="1830472" cy="2019038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62BE6E6-0847-CAEE-FC95-46076384C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190" y="2971733"/>
            <a:ext cx="2749412" cy="211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2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394D8-E3FE-B065-F988-08608001D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135FA7-BE25-7919-8880-C702DBA5A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solidFill>
                  <a:srgbClr val="92D050"/>
                </a:solidFill>
              </a:rPr>
              <a:t>MEDAL ZA OFIARNĄ PRACĘ </a:t>
            </a:r>
            <a:br>
              <a:rPr lang="pl-PL" dirty="0">
                <a:solidFill>
                  <a:srgbClr val="92D050"/>
                </a:solidFill>
              </a:rPr>
            </a:br>
            <a:r>
              <a:rPr lang="pl-PL" dirty="0">
                <a:solidFill>
                  <a:srgbClr val="92D050"/>
                </a:solidFill>
              </a:rPr>
              <a:t>W UTRZYMANIU CZYSTOŚCI I PORZĄDKU</a:t>
            </a:r>
            <a:br>
              <a:rPr lang="pl-PL" dirty="0"/>
            </a:br>
            <a:r>
              <a:rPr lang="pl-PL" sz="3675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daniel kałuża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E8EAD7C-4064-11EC-FBDB-D61BB58D53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928" y="3095144"/>
            <a:ext cx="1830472" cy="2019038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44AA68C-76C5-9556-305E-D48F5C41B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617" y="3095144"/>
            <a:ext cx="2747548" cy="203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1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4B75C786-4AA2-44B6-A94D-665303FDE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520" y="1636572"/>
            <a:ext cx="3926972" cy="376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2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459F3F-38CB-4FB3-BD5D-8362B6AFF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349" y="1143000"/>
            <a:ext cx="7765321" cy="788670"/>
          </a:xfrm>
        </p:spPr>
        <p:txBody>
          <a:bodyPr>
            <a:normAutofit/>
          </a:bodyPr>
          <a:lstStyle/>
          <a:p>
            <a:r>
              <a:rPr lang="pl-PL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Dyplomy uznania</a:t>
            </a:r>
          </a:p>
        </p:txBody>
      </p:sp>
      <p:pic>
        <p:nvPicPr>
          <p:cNvPr id="4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4B75C786-4AA2-44B6-A94D-665303FDE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410" y="4375774"/>
            <a:ext cx="1372712" cy="131608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34E3EFD-B396-361B-F8C5-935A344CB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57499">
            <a:off x="3232368" y="2450713"/>
            <a:ext cx="1754779" cy="131608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1B8DB59-0221-CEF2-7095-1400D7AB7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31363">
            <a:off x="4610100" y="2357435"/>
            <a:ext cx="1743720" cy="130779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5EE9376-D1CE-455E-8E34-9BC67D31A0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88492">
            <a:off x="5925356" y="2496598"/>
            <a:ext cx="1840379" cy="138028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3E42D7E-9E37-D8CF-DAE4-1CA5ED5F93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71391">
            <a:off x="7332243" y="2786634"/>
            <a:ext cx="1709515" cy="128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9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87D29-EF16-9A04-2DEB-9E7BFB6C9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83AF6F8-C9B7-C4BA-59F7-15C05DBD9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1856" y="3649355"/>
            <a:ext cx="1905953" cy="133416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BE2054FE-93F5-CF05-CEB0-0DDE18564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415" y="2198976"/>
            <a:ext cx="1015072" cy="101964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F03D8C5-1E17-DE6F-700F-9729E2E4A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044" y="718931"/>
            <a:ext cx="7507555" cy="563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8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A19B4-4D61-3E11-1F41-76323308F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D2D16EE-F656-9531-B549-1F7C63EB0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1856" y="3649355"/>
            <a:ext cx="1905953" cy="133416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8D8AF23D-2F44-A53B-6508-7A0BF0979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415" y="2198976"/>
            <a:ext cx="1015072" cy="101964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0366CE6-AD47-3557-0632-1A01F728E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070" y="714714"/>
            <a:ext cx="7238095" cy="54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2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E7A2DE-FCC0-41F8-9350-23C7D64A7E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5212" y="1148196"/>
            <a:ext cx="6556664" cy="1194954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  <a:latin typeface="Bodoni MT Black" panose="02070A03080606020203" pitchFamily="18" charset="0"/>
              </a:rPr>
              <a:t>Złote Dyplomy Heraklesa</a:t>
            </a:r>
          </a:p>
        </p:txBody>
      </p:sp>
      <p:pic>
        <p:nvPicPr>
          <p:cNvPr id="1026" name="Picture 2" descr="Złoty Dyplom Heraklesa">
            <a:extLst>
              <a:ext uri="{FF2B5EF4-FFF2-40B4-BE49-F238E27FC236}">
                <a16:creationId xmlns:a16="http://schemas.microsoft.com/office/drawing/2014/main" id="{8310DEBE-CD24-41E1-BC24-F31DBC848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820" y="2381026"/>
            <a:ext cx="1080706" cy="13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Złoty Dyplom Heraklesa">
            <a:extLst>
              <a:ext uri="{FF2B5EF4-FFF2-40B4-BE49-F238E27FC236}">
                <a16:creationId xmlns:a16="http://schemas.microsoft.com/office/drawing/2014/main" id="{BB990C7B-1B66-43FC-B336-0CB7E6EC1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225" y="3227985"/>
            <a:ext cx="1080706" cy="13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Złoty Dyplom Heraklesa">
            <a:extLst>
              <a:ext uri="{FF2B5EF4-FFF2-40B4-BE49-F238E27FC236}">
                <a16:creationId xmlns:a16="http://schemas.microsoft.com/office/drawing/2014/main" id="{0D61C8C1-A6BF-47E0-BE1E-C96760267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629" y="4077510"/>
            <a:ext cx="1080706" cy="13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Złoty Dyplom Heraklesa">
            <a:extLst>
              <a:ext uri="{FF2B5EF4-FFF2-40B4-BE49-F238E27FC236}">
                <a16:creationId xmlns:a16="http://schemas.microsoft.com/office/drawing/2014/main" id="{83360CE2-955A-42BB-8C1C-9CDD441C1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481" y="2381026"/>
            <a:ext cx="1080706" cy="13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Złoty Dyplom Heraklesa">
            <a:extLst>
              <a:ext uri="{FF2B5EF4-FFF2-40B4-BE49-F238E27FC236}">
                <a16:creationId xmlns:a16="http://schemas.microsoft.com/office/drawing/2014/main" id="{2CD33D4C-C0F7-489D-A8CC-08038AADE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076" y="3287463"/>
            <a:ext cx="1080706" cy="13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Złoty Dyplom Heraklesa">
            <a:extLst>
              <a:ext uri="{FF2B5EF4-FFF2-40B4-BE49-F238E27FC236}">
                <a16:creationId xmlns:a16="http://schemas.microsoft.com/office/drawing/2014/main" id="{7C600BEE-6801-49AC-944A-50CD3509F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426" y="4176326"/>
            <a:ext cx="1080706" cy="13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Symbol zastępczy zawartości 15" descr="Obraz zawierający mężczyzna, trzymający, stojące, jazda&#10;&#10;Opis wygenerowany automatycznie">
            <a:extLst>
              <a:ext uri="{FF2B5EF4-FFF2-40B4-BE49-F238E27FC236}">
                <a16:creationId xmlns:a16="http://schemas.microsoft.com/office/drawing/2014/main" id="{3BC221AD-9038-43E3-8613-C37921B8D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876" y="2330673"/>
            <a:ext cx="1918127" cy="322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7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665B1-F841-9843-94DB-E698236D1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2DC60DB-9133-B681-7A8B-CE9982987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1856" y="3649355"/>
            <a:ext cx="1905953" cy="133416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E3786D52-A3DD-F63E-7B43-AC1DEEC03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415" y="2198976"/>
            <a:ext cx="1015072" cy="101964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D568B67-9926-9E69-10A6-188E7FDD9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84" y="761097"/>
            <a:ext cx="7395916" cy="554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5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02C9C-0A14-2677-486D-B20EA7713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D43A096-7471-A575-DF96-E2B5C82C1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1856" y="3649355"/>
            <a:ext cx="1905953" cy="133416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FC849851-0465-0CEC-C47A-F76EB4D95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415" y="2198976"/>
            <a:ext cx="1015072" cy="101964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43331C6-8A55-31C1-CD16-987C460B9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591" y="534154"/>
            <a:ext cx="7719589" cy="578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7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FEEF5-ECD9-4926-C62D-854B9CAC4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4F8077C-B392-D744-140E-AFDADBF5A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1856" y="3649355"/>
            <a:ext cx="1905953" cy="133416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841784B1-9579-A2E4-E026-B4A40D29F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415" y="2198976"/>
            <a:ext cx="1015072" cy="101964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1E515AA-2E9F-FC13-1E05-78DA25B6D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52" y="534908"/>
            <a:ext cx="8024389" cy="601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7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94EBA-5403-A429-1E1A-62FFE582D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4FDE267-D966-8396-44D5-4038237E0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1856" y="3649355"/>
            <a:ext cx="1905953" cy="133416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7A4698FA-BC14-CE5B-74E4-A054D3B18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415" y="2198976"/>
            <a:ext cx="1015072" cy="101964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9B36CE7-9889-DF18-D1F3-D23999F30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818" y="444850"/>
            <a:ext cx="7845286" cy="588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1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FFC46-B869-5EA6-1F39-B65765B9D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95F3ABB-7EAE-32C8-7BEC-D419AE47D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1856" y="3649355"/>
            <a:ext cx="1905953" cy="133416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2BB55CAE-54A6-4A72-D8B0-513810DBE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415" y="2198976"/>
            <a:ext cx="1015072" cy="101964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F03A0F8-2AE6-218E-68D0-3793CB856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93" y="529184"/>
            <a:ext cx="7732842" cy="579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7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4B75C786-4AA2-44B6-A94D-665303FDE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520" y="1636572"/>
            <a:ext cx="3926972" cy="376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5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BA7F2A-38AF-40E8-B2A2-A1829358C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Honorowe Certyfikaty</a:t>
            </a:r>
            <a:br>
              <a:rPr lang="pl-PL" dirty="0"/>
            </a:br>
            <a:r>
              <a:rPr lang="pl-PL" dirty="0"/>
              <a:t> kompetencji zawodowych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1F37C2E-C028-4692-B36E-2D4FC5071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750" y="3040430"/>
            <a:ext cx="1218920" cy="132049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7BE1F44-7CC3-4402-A9DA-2520DECE5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102" y="3040430"/>
            <a:ext cx="1218920" cy="1320497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31391CD-B2F7-42AD-BE88-EC8A13ECE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193" y="2309192"/>
            <a:ext cx="3389385" cy="338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81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70902-1E07-1227-A6F1-CB5F7F65F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CD8F16-A7D7-EED2-AF9D-5CF7FB343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328" y="524742"/>
            <a:ext cx="7765321" cy="1579418"/>
          </a:xfrm>
        </p:spPr>
        <p:txBody>
          <a:bodyPr/>
          <a:lstStyle/>
          <a:p>
            <a:r>
              <a:rPr lang="pl-PL" dirty="0"/>
              <a:t>Certyfikat kompetencji zawodowych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8CD55B9-63E4-94A3-B9D6-700AA9574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795" y="4206568"/>
            <a:ext cx="1015072" cy="101964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57C603C-44CE-A207-FDD0-6F412E392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663" y="3963149"/>
            <a:ext cx="1012086" cy="158138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E289626-515A-34C1-2D16-B0344C301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724" y="1952889"/>
            <a:ext cx="6158543" cy="461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5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9B541-7D03-0E42-A14C-B264D237D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C69BF2-B555-45DB-736B-9BB1E8650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328" y="524742"/>
            <a:ext cx="7765321" cy="1579418"/>
          </a:xfrm>
        </p:spPr>
        <p:txBody>
          <a:bodyPr/>
          <a:lstStyle/>
          <a:p>
            <a:r>
              <a:rPr lang="pl-PL" dirty="0"/>
              <a:t>Certyfikat kompetencji zawodowych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EC8279F-E83A-F1BD-8461-BBCBE5D1A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250" y="4165430"/>
            <a:ext cx="1015072" cy="101964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997A36A-A037-4CD0-10B0-238F046FC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881" y="1899233"/>
            <a:ext cx="6043191" cy="453239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CADCF90-0EFC-0508-AB37-060BDC16E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761" y="3603691"/>
            <a:ext cx="875481" cy="137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7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BA7F2A-38AF-40E8-B2A2-A1829358C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328" y="524742"/>
            <a:ext cx="7765321" cy="1579418"/>
          </a:xfrm>
        </p:spPr>
        <p:txBody>
          <a:bodyPr/>
          <a:lstStyle/>
          <a:p>
            <a:r>
              <a:rPr lang="pl-PL" dirty="0"/>
              <a:t>Certyfikat kompetencji zawodowych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B4B7662-051B-F2BC-1F98-043668951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250" y="4165430"/>
            <a:ext cx="1015072" cy="101964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130A60-9396-72B3-EA62-D95A6AF72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860" y="1925367"/>
            <a:ext cx="6042272" cy="453170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9FFC08D-C7EB-0909-CB88-126142E78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761" y="3603691"/>
            <a:ext cx="875481" cy="137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5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4CE9F-2D5F-40AF-70CC-624B47E57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6E130DB-3654-04D8-25E3-9CA50C9EB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827" y="2358971"/>
            <a:ext cx="2156957" cy="304676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0E73369-C02C-3C9F-0F70-2B5FC88FA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232" y="2358971"/>
            <a:ext cx="2156957" cy="290956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8B2EC68-A780-5749-8BCA-4428D74A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300" dirty="0">
                <a:solidFill>
                  <a:schemeClr val="accent6"/>
                </a:solidFill>
              </a:rPr>
              <a:t>Janusz </a:t>
            </a:r>
            <a:r>
              <a:rPr lang="pl-PL" sz="3300" dirty="0" err="1">
                <a:solidFill>
                  <a:schemeClr val="accent6"/>
                </a:solidFill>
              </a:rPr>
              <a:t>fic</a:t>
            </a:r>
            <a:endParaRPr lang="pl-PL" sz="3300" dirty="0">
              <a:solidFill>
                <a:schemeClr val="accent6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E6C28EE-1065-1DA3-7282-B6323781A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4472" y="4818846"/>
            <a:ext cx="1015072" cy="101507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AB5E688-95F2-0445-5557-FF8234329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83" y="3602507"/>
            <a:ext cx="1572904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4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4108D-3F4C-C477-E05F-1F9CE5EC7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F69173-A078-C4F1-FEE1-DD2CDB486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328" y="524742"/>
            <a:ext cx="7765321" cy="1579418"/>
          </a:xfrm>
        </p:spPr>
        <p:txBody>
          <a:bodyPr/>
          <a:lstStyle/>
          <a:p>
            <a:r>
              <a:rPr lang="pl-PL" dirty="0"/>
              <a:t>Certyfikat kompetencji zawodowych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83B2003-47EC-E0A3-176C-B59BD9DFE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250" y="4165430"/>
            <a:ext cx="1015072" cy="101964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A391223-7072-80E9-55B0-A9C0DF2E7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351" y="2001078"/>
            <a:ext cx="6302110" cy="472658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84261A3-A27F-8163-EA70-B88222841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6752" y="3963149"/>
            <a:ext cx="875481" cy="137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2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4B75C786-4AA2-44B6-A94D-665303FDE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830" y="1516629"/>
            <a:ext cx="3989316" cy="382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0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DB96FA-67A8-49A1-956F-7F5A82C12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109" y="1733550"/>
            <a:ext cx="10113818" cy="108192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100" dirty="0">
                <a:solidFill>
                  <a:schemeClr val="tx2"/>
                </a:solidFill>
                <a:latin typeface="Arial Black" panose="020B0A04020102020204" pitchFamily="34" charset="0"/>
              </a:rPr>
              <a:t>KONKURS</a:t>
            </a:r>
            <a:br>
              <a:rPr lang="pl-PL" sz="3100" dirty="0">
                <a:solidFill>
                  <a:schemeClr val="tx2"/>
                </a:solidFill>
                <a:latin typeface="Arial Black" panose="020B0A04020102020204" pitchFamily="34" charset="0"/>
              </a:rPr>
            </a:br>
            <a:r>
              <a:rPr lang="pl-PL" sz="3100" dirty="0">
                <a:solidFill>
                  <a:schemeClr val="tx2"/>
                </a:solidFill>
                <a:latin typeface="Arial Black" panose="020B0A04020102020204" pitchFamily="34" charset="0"/>
              </a:rPr>
              <a:t>Dyrektor roku 2024</a:t>
            </a:r>
            <a:br>
              <a:rPr lang="pl-PL" sz="3100" dirty="0">
                <a:solidFill>
                  <a:schemeClr val="tx2"/>
                </a:solidFill>
                <a:latin typeface="Arial Black" panose="020B0A04020102020204" pitchFamily="34" charset="0"/>
              </a:rPr>
            </a:br>
            <a:r>
              <a:rPr lang="pl-PL" sz="3100" dirty="0">
                <a:solidFill>
                  <a:schemeClr val="tx2"/>
                </a:solidFill>
                <a:latin typeface="Arial Black" panose="020B0A04020102020204" pitchFamily="34" charset="0"/>
              </a:rPr>
              <a:t>Zakładów Oczyszczania Miast</a:t>
            </a:r>
            <a:br>
              <a:rPr lang="pl-PL" dirty="0">
                <a:solidFill>
                  <a:schemeClr val="tx2"/>
                </a:solidFill>
                <a:latin typeface="Arial Black" panose="020B0A04020102020204" pitchFamily="34" charset="0"/>
              </a:rPr>
            </a:br>
            <a:br>
              <a:rPr lang="pl-PL" dirty="0"/>
            </a:br>
            <a:endParaRPr lang="pl-PL" dirty="0"/>
          </a:p>
        </p:txBody>
      </p:sp>
      <p:pic>
        <p:nvPicPr>
          <p:cNvPr id="5" name="Picture 2" descr="Obraz znaleziony dla: ZŁOTY LAUR">
            <a:extLst>
              <a:ext uri="{FF2B5EF4-FFF2-40B4-BE49-F238E27FC236}">
                <a16:creationId xmlns:a16="http://schemas.microsoft.com/office/drawing/2014/main" id="{B9674A71-A081-42AB-8889-0AAEA1CA2A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7762" y="2823180"/>
            <a:ext cx="3132608" cy="267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5EAE639A-C69E-4105-9C3E-3B64000D0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945" y="4783340"/>
            <a:ext cx="642608" cy="616098"/>
          </a:xfrm>
          <a:prstGeom prst="rect">
            <a:avLst/>
          </a:prstGeom>
        </p:spPr>
      </p:pic>
      <p:pic>
        <p:nvPicPr>
          <p:cNvPr id="6" name="Obraz 5" descr="Obraz zawierający mężczyzna, trzymający, stojące, jazda&#10;&#10;Opis wygenerowany automatycznie">
            <a:extLst>
              <a:ext uri="{FF2B5EF4-FFF2-40B4-BE49-F238E27FC236}">
                <a16:creationId xmlns:a16="http://schemas.microsoft.com/office/drawing/2014/main" id="{24B76C09-1EA7-4D27-A9F3-B112820D1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840" y="3111904"/>
            <a:ext cx="1027652" cy="1725855"/>
          </a:xfrm>
          <a:prstGeom prst="rect">
            <a:avLst/>
          </a:prstGeom>
        </p:spPr>
      </p:pic>
      <p:pic>
        <p:nvPicPr>
          <p:cNvPr id="12290" name="Picture 2" descr="Obraz znaleziony dla: przegląd komunalny">
            <a:extLst>
              <a:ext uri="{FF2B5EF4-FFF2-40B4-BE49-F238E27FC236}">
                <a16:creationId xmlns:a16="http://schemas.microsoft.com/office/drawing/2014/main" id="{518D8668-3E45-4E9C-A96C-7B7B2469C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579" y="5399437"/>
            <a:ext cx="618974" cy="39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77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C6C875D3-B853-7DBC-9846-CB2D02A21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727" y="1194185"/>
            <a:ext cx="2647950" cy="353377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72BDD3E-0BB8-4584-BD34-E2C3E7014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1" y="3098479"/>
            <a:ext cx="5895975" cy="2141540"/>
          </a:xfrm>
        </p:spPr>
        <p:txBody>
          <a:bodyPr/>
          <a:lstStyle/>
          <a:p>
            <a:pPr algn="ctr"/>
            <a:r>
              <a:rPr lang="pl-PL" sz="280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ZŁOTY LAUR</a:t>
            </a:r>
            <a:br>
              <a:rPr lang="pl-PL" sz="2100" b="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</a:br>
            <a:r>
              <a:rPr lang="pl-PL" sz="2100" b="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DYREKTORA ROKU 2024</a:t>
            </a:r>
            <a:br>
              <a:rPr lang="pl-PL" sz="2100" b="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</a:br>
            <a:r>
              <a:rPr kumimoji="0" lang="pl-PL" sz="2100" b="0" i="0" u="none" strike="noStrike" kern="1200" cap="all" spc="0" normalizeH="0" baseline="0" noProof="0" dirty="0">
                <a:ln>
                  <a:noFill/>
                </a:ln>
                <a:solidFill>
                  <a:srgbClr val="DE9C3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ZAKŁADÓW OCZYSZCZANIA MIAST</a:t>
            </a:r>
            <a:br>
              <a:rPr lang="pl-PL" b="1" i="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lang="pl-PL" sz="3200" dirty="0" err="1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agnieska</a:t>
            </a:r>
            <a:r>
              <a:rPr lang="pl-PL" sz="3200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l-PL" sz="3200" dirty="0" err="1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fiuk</a:t>
            </a:r>
            <a:br>
              <a:rPr lang="pl-PL" sz="3200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</a:br>
            <a:r>
              <a:rPr lang="pl-PL" sz="2100" b="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dyrektor</a:t>
            </a:r>
            <a:br>
              <a:rPr lang="pl-PL" sz="2100" b="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lang="pl-PL" sz="2100" b="0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atf</a:t>
            </a:r>
            <a:r>
              <a:rPr lang="pl-PL" sz="2100" b="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 polska sp. z o.o.</a:t>
            </a:r>
            <a:endParaRPr lang="pl-PL" sz="21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2" descr="Obraz znaleziony dla: ZŁOTY LAUR">
            <a:extLst>
              <a:ext uri="{FF2B5EF4-FFF2-40B4-BE49-F238E27FC236}">
                <a16:creationId xmlns:a16="http://schemas.microsoft.com/office/drawing/2014/main" id="{3E9B473D-7658-41E6-B078-91CD6E24D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848" y="1655767"/>
            <a:ext cx="1414088" cy="116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1F79F15A-2991-42EA-AF32-4A61542E15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615" y="2222823"/>
            <a:ext cx="448083" cy="429599"/>
          </a:xfrm>
          <a:prstGeom prst="rect">
            <a:avLst/>
          </a:prstGeom>
        </p:spPr>
      </p:pic>
      <p:pic>
        <p:nvPicPr>
          <p:cNvPr id="11" name="Obraz 10" descr="Obraz zawierający mężczyzna, trzymający, stojące, jazda&#10;&#10;Opis wygenerowany automatycznie">
            <a:extLst>
              <a:ext uri="{FF2B5EF4-FFF2-40B4-BE49-F238E27FC236}">
                <a16:creationId xmlns:a16="http://schemas.microsoft.com/office/drawing/2014/main" id="{DAA5CD7D-3396-40A6-8070-5F0F836F63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324" y="904852"/>
            <a:ext cx="794839" cy="1334865"/>
          </a:xfrm>
          <a:prstGeom prst="rect">
            <a:avLst/>
          </a:prstGeom>
        </p:spPr>
      </p:pic>
      <p:pic>
        <p:nvPicPr>
          <p:cNvPr id="12" name="Picture 2" descr="Obraz znaleziony dla: przegląd komunalny">
            <a:extLst>
              <a:ext uri="{FF2B5EF4-FFF2-40B4-BE49-F238E27FC236}">
                <a16:creationId xmlns:a16="http://schemas.microsoft.com/office/drawing/2014/main" id="{DE82A2E6-06CE-4D4F-A2F8-6D4D7442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644" y="2729183"/>
            <a:ext cx="386324" cy="24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07A2A3B-EBA2-E720-E825-0BE2CBE0FB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1262" y="5327129"/>
            <a:ext cx="1414395" cy="1359526"/>
          </a:xfrm>
          <a:prstGeom prst="rect">
            <a:avLst/>
          </a:prstGeom>
        </p:spPr>
      </p:pic>
      <p:pic>
        <p:nvPicPr>
          <p:cNvPr id="4" name="Picture 2" descr="Redakcja „Przeglądu Komunalnego” we współpracy z">
            <a:extLst>
              <a:ext uri="{FF2B5EF4-FFF2-40B4-BE49-F238E27FC236}">
                <a16:creationId xmlns:a16="http://schemas.microsoft.com/office/drawing/2014/main" id="{D1D7B4BF-8572-B2C2-272D-F3033EF62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193" y="5566206"/>
            <a:ext cx="1220734" cy="57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463C999-709C-AE9B-8360-A1CBA5E85D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8495" y="4158080"/>
            <a:ext cx="1623083" cy="233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9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80615E9C-A5DE-F285-8DA9-12C78C4DF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726" y="1626085"/>
            <a:ext cx="2551899" cy="340600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72BDD3E-0BB8-4584-BD34-E2C3E7014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1" y="3098479"/>
            <a:ext cx="5895975" cy="2141540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ZŁOTY LAUR</a:t>
            </a:r>
            <a:br>
              <a:rPr lang="pl-PL" sz="2100" b="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</a:br>
            <a:r>
              <a:rPr lang="pl-PL" sz="2100" b="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DYREKTORA ROKU 2024</a:t>
            </a:r>
            <a:br>
              <a:rPr lang="pl-PL" sz="2100" b="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</a:br>
            <a:r>
              <a:rPr kumimoji="0" lang="pl-PL" sz="2100" b="0" i="0" u="none" strike="noStrike" kern="1200" cap="all" spc="0" normalizeH="0" baseline="0" noProof="0" dirty="0">
                <a:ln>
                  <a:noFill/>
                </a:ln>
                <a:solidFill>
                  <a:srgbClr val="DE9C3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ZAKŁADÓW OCZYSZCZANIA MIAST</a:t>
            </a:r>
            <a:br>
              <a:rPr lang="pl-PL" b="1" i="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lang="pl-PL" sz="3200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Jacek </a:t>
            </a:r>
            <a:r>
              <a:rPr lang="pl-PL" sz="3200" dirty="0" err="1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ferTikowski</a:t>
            </a:r>
            <a:br>
              <a:rPr lang="pl-PL" sz="3200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</a:br>
            <a:r>
              <a:rPr lang="pl-PL" sz="3200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l-PL" sz="2100" b="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prezes Eneris </a:t>
            </a:r>
            <a:r>
              <a:rPr lang="pl-PL" sz="2100" b="0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altvater</a:t>
            </a:r>
            <a:r>
              <a:rPr lang="pl-PL" sz="2100" b="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 piła Sp. z o.o. </a:t>
            </a:r>
            <a:endParaRPr lang="pl-PL" sz="21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2" descr="Obraz znaleziony dla: ZŁOTY LAUR">
            <a:extLst>
              <a:ext uri="{FF2B5EF4-FFF2-40B4-BE49-F238E27FC236}">
                <a16:creationId xmlns:a16="http://schemas.microsoft.com/office/drawing/2014/main" id="{3E9B473D-7658-41E6-B078-91CD6E24D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613" y="1939384"/>
            <a:ext cx="1414088" cy="116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1F79F15A-2991-42EA-AF32-4A61542E15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616" y="2308535"/>
            <a:ext cx="448083" cy="429599"/>
          </a:xfrm>
          <a:prstGeom prst="rect">
            <a:avLst/>
          </a:prstGeom>
        </p:spPr>
      </p:pic>
      <p:pic>
        <p:nvPicPr>
          <p:cNvPr id="11" name="Obraz 10" descr="Obraz zawierający mężczyzna, trzymający, stojące, jazda&#10;&#10;Opis wygenerowany automatycznie">
            <a:extLst>
              <a:ext uri="{FF2B5EF4-FFF2-40B4-BE49-F238E27FC236}">
                <a16:creationId xmlns:a16="http://schemas.microsoft.com/office/drawing/2014/main" id="{DAA5CD7D-3396-40A6-8070-5F0F836F63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324" y="904852"/>
            <a:ext cx="794839" cy="1334865"/>
          </a:xfrm>
          <a:prstGeom prst="rect">
            <a:avLst/>
          </a:prstGeom>
        </p:spPr>
      </p:pic>
      <p:pic>
        <p:nvPicPr>
          <p:cNvPr id="12" name="Picture 2" descr="Obraz znaleziony dla: przegląd komunalny">
            <a:extLst>
              <a:ext uri="{FF2B5EF4-FFF2-40B4-BE49-F238E27FC236}">
                <a16:creationId xmlns:a16="http://schemas.microsoft.com/office/drawing/2014/main" id="{DE82A2E6-06CE-4D4F-A2F8-6D4D7442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376" y="3060761"/>
            <a:ext cx="386324" cy="24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07A2A3B-EBA2-E720-E825-0BE2CBE0FB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5399" y="5146002"/>
            <a:ext cx="1414395" cy="1359526"/>
          </a:xfrm>
          <a:prstGeom prst="rect">
            <a:avLst/>
          </a:prstGeom>
        </p:spPr>
      </p:pic>
      <p:pic>
        <p:nvPicPr>
          <p:cNvPr id="4" name="Picture 2" descr="Redakcja „Przeglądu Komunalnego” we współpracy z">
            <a:extLst>
              <a:ext uri="{FF2B5EF4-FFF2-40B4-BE49-F238E27FC236}">
                <a16:creationId xmlns:a16="http://schemas.microsoft.com/office/drawing/2014/main" id="{D1D7B4BF-8572-B2C2-272D-F3033EF62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249" y="5494814"/>
            <a:ext cx="1272904" cy="60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6CDC774-7BD1-4CE8-6A31-23A3FC5D39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7904" y="4126984"/>
            <a:ext cx="1534063" cy="220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0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AAF19CB9-13BB-6D4A-7E58-F375D9496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359" y="1562802"/>
            <a:ext cx="2560801" cy="342001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72BDD3E-0BB8-4584-BD34-E2C3E7014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1" y="3098479"/>
            <a:ext cx="5895975" cy="2141540"/>
          </a:xfrm>
        </p:spPr>
        <p:txBody>
          <a:bodyPr/>
          <a:lstStyle/>
          <a:p>
            <a:pPr algn="ctr"/>
            <a:r>
              <a:rPr lang="pl-PL" sz="280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ZŁOTY LAUR</a:t>
            </a:r>
            <a:br>
              <a:rPr lang="pl-PL" sz="2100" b="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</a:br>
            <a:r>
              <a:rPr lang="pl-PL" sz="2100" b="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DYREKTORA ROKU 2024</a:t>
            </a:r>
            <a:br>
              <a:rPr lang="pl-PL" sz="2100" b="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</a:br>
            <a:r>
              <a:rPr kumimoji="0" lang="pl-PL" sz="2100" b="0" i="0" u="none" strike="noStrike" kern="1200" cap="all" spc="0" normalizeH="0" baseline="0" noProof="0" dirty="0">
                <a:ln>
                  <a:noFill/>
                </a:ln>
                <a:solidFill>
                  <a:srgbClr val="DE9C3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ZAKŁADÓW OCZYSZCZANIA MIAST</a:t>
            </a:r>
            <a:br>
              <a:rPr lang="pl-PL" b="1" i="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lang="pl-PL" sz="3200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Andrzej Gorczycki</a:t>
            </a:r>
            <a:br>
              <a:rPr lang="pl-PL" b="0" i="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lang="pl-PL" sz="2100" b="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prezes </a:t>
            </a:r>
            <a:br>
              <a:rPr lang="pl-PL" sz="2100" b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lang="pl-PL" sz="2100" b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EKOFABRYKA </a:t>
            </a:r>
            <a:r>
              <a:rPr lang="pl-PL" sz="2100" b="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WEJCHEROWO Sp. z o.o.</a:t>
            </a:r>
            <a:endParaRPr lang="pl-PL" sz="21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2" descr="Obraz znaleziony dla: ZŁOTY LAUR">
            <a:extLst>
              <a:ext uri="{FF2B5EF4-FFF2-40B4-BE49-F238E27FC236}">
                <a16:creationId xmlns:a16="http://schemas.microsoft.com/office/drawing/2014/main" id="{3E9B473D-7658-41E6-B078-91CD6E24D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613" y="1714347"/>
            <a:ext cx="1414088" cy="109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1F79F15A-2991-42EA-AF32-4A61542E15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616" y="1995526"/>
            <a:ext cx="448083" cy="429599"/>
          </a:xfrm>
          <a:prstGeom prst="rect">
            <a:avLst/>
          </a:prstGeom>
        </p:spPr>
      </p:pic>
      <p:pic>
        <p:nvPicPr>
          <p:cNvPr id="11" name="Obraz 10" descr="Obraz zawierający mężczyzna, trzymający, stojące, jazda&#10;&#10;Opis wygenerowany automatycznie">
            <a:extLst>
              <a:ext uri="{FF2B5EF4-FFF2-40B4-BE49-F238E27FC236}">
                <a16:creationId xmlns:a16="http://schemas.microsoft.com/office/drawing/2014/main" id="{DAA5CD7D-3396-40A6-8070-5F0F836F63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795" y="660661"/>
            <a:ext cx="794839" cy="1334865"/>
          </a:xfrm>
          <a:prstGeom prst="rect">
            <a:avLst/>
          </a:prstGeom>
        </p:spPr>
      </p:pic>
      <p:pic>
        <p:nvPicPr>
          <p:cNvPr id="12" name="Picture 2" descr="Obraz znaleziony dla: przegląd komunalny">
            <a:extLst>
              <a:ext uri="{FF2B5EF4-FFF2-40B4-BE49-F238E27FC236}">
                <a16:creationId xmlns:a16="http://schemas.microsoft.com/office/drawing/2014/main" id="{DE82A2E6-06CE-4D4F-A2F8-6D4D7442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495" y="2706304"/>
            <a:ext cx="386324" cy="24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07A2A3B-EBA2-E720-E825-0BE2CBE0FB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6348" y="5107602"/>
            <a:ext cx="1414395" cy="1359526"/>
          </a:xfrm>
          <a:prstGeom prst="rect">
            <a:avLst/>
          </a:prstGeom>
        </p:spPr>
      </p:pic>
      <p:pic>
        <p:nvPicPr>
          <p:cNvPr id="4" name="Picture 2" descr="Redakcja „Przeglądu Komunalnego” we współpracy z">
            <a:extLst>
              <a:ext uri="{FF2B5EF4-FFF2-40B4-BE49-F238E27FC236}">
                <a16:creationId xmlns:a16="http://schemas.microsoft.com/office/drawing/2014/main" id="{D1D7B4BF-8572-B2C2-272D-F3033EF62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699" y="5475949"/>
            <a:ext cx="1265275" cy="60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701C964-B0D0-C84A-8858-B4E4B78D15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317" y="4190207"/>
            <a:ext cx="1604914" cy="229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4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2BDD3E-0BB8-4584-BD34-E2C3E7014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1183" y="3098479"/>
            <a:ext cx="6957391" cy="2141540"/>
          </a:xfrm>
        </p:spPr>
        <p:txBody>
          <a:bodyPr/>
          <a:lstStyle/>
          <a:p>
            <a:pPr algn="ctr"/>
            <a:r>
              <a:rPr lang="pl-PL" sz="280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ZŁOTY LAUR</a:t>
            </a:r>
            <a:br>
              <a:rPr lang="pl-PL" sz="2100" b="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</a:br>
            <a:r>
              <a:rPr lang="pl-PL" sz="2100" b="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DYREKTORA ROKU 2024 </a:t>
            </a:r>
            <a:br>
              <a:rPr lang="pl-PL" sz="2100" b="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</a:br>
            <a:r>
              <a:rPr lang="pl-PL" sz="2100" b="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ZAKŁADÓW OCZYSZCZANIA MIAST</a:t>
            </a:r>
            <a:br>
              <a:rPr lang="pl-PL" b="1" i="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lang="pl-PL" sz="3200" dirty="0" err="1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jacka</a:t>
            </a:r>
            <a:r>
              <a:rPr lang="pl-PL" sz="3200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 kamińskiego</a:t>
            </a:r>
            <a:br>
              <a:rPr lang="pl-PL" sz="3200" b="0" i="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lang="pl-PL" sz="2100" b="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Prezes </a:t>
            </a:r>
            <a:r>
              <a:rPr lang="pl-PL" sz="2100" b="0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mpgk</a:t>
            </a:r>
            <a:r>
              <a:rPr lang="pl-PL" sz="2100" b="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 w </a:t>
            </a:r>
            <a:r>
              <a:rPr lang="pl-PL" sz="2100" b="0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ŚwiĘTOCHŁOWICACH</a:t>
            </a:r>
            <a:r>
              <a:rPr lang="pl-PL" sz="2100" b="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 sp. z o.o.</a:t>
            </a:r>
            <a:endParaRPr lang="pl-PL" sz="21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Obraz 9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87CF2EB1-B48D-4495-BD68-E78E7DFB2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305" y="5240019"/>
            <a:ext cx="1414088" cy="1355753"/>
          </a:xfrm>
          <a:prstGeom prst="rect">
            <a:avLst/>
          </a:prstGeom>
        </p:spPr>
      </p:pic>
      <p:pic>
        <p:nvPicPr>
          <p:cNvPr id="6" name="Picture 2" descr="Obraz znaleziony dla: ZŁOTY LAUR">
            <a:extLst>
              <a:ext uri="{FF2B5EF4-FFF2-40B4-BE49-F238E27FC236}">
                <a16:creationId xmlns:a16="http://schemas.microsoft.com/office/drawing/2014/main" id="{3E9B473D-7658-41E6-B078-91CD6E24D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077" y="1774521"/>
            <a:ext cx="1414088" cy="116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1F79F15A-2991-42EA-AF32-4A61542E1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393" y="2115090"/>
            <a:ext cx="448083" cy="429599"/>
          </a:xfrm>
          <a:prstGeom prst="rect">
            <a:avLst/>
          </a:prstGeom>
        </p:spPr>
      </p:pic>
      <p:pic>
        <p:nvPicPr>
          <p:cNvPr id="11" name="Obraz 10" descr="Obraz zawierający mężczyzna, trzymający, stojące, jazda&#10;&#10;Opis wygenerowany automatycznie">
            <a:extLst>
              <a:ext uri="{FF2B5EF4-FFF2-40B4-BE49-F238E27FC236}">
                <a16:creationId xmlns:a16="http://schemas.microsoft.com/office/drawing/2014/main" id="{DAA5CD7D-3396-40A6-8070-5F0F836F6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836" y="638724"/>
            <a:ext cx="794839" cy="1334865"/>
          </a:xfrm>
          <a:prstGeom prst="rect">
            <a:avLst/>
          </a:prstGeom>
        </p:spPr>
      </p:pic>
      <p:pic>
        <p:nvPicPr>
          <p:cNvPr id="12" name="Picture 2" descr="Obraz znaleziony dla: przegląd komunalny">
            <a:extLst>
              <a:ext uri="{FF2B5EF4-FFF2-40B4-BE49-F238E27FC236}">
                <a16:creationId xmlns:a16="http://schemas.microsoft.com/office/drawing/2014/main" id="{DE82A2E6-06CE-4D4F-A2F8-6D4D7442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959" y="2894265"/>
            <a:ext cx="386324" cy="24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dakcja „Przeglądu Komunalnego” we współpracy z">
            <a:extLst>
              <a:ext uri="{FF2B5EF4-FFF2-40B4-BE49-F238E27FC236}">
                <a16:creationId xmlns:a16="http://schemas.microsoft.com/office/drawing/2014/main" id="{2A89F238-C7EC-3130-C32E-D7FE5A60B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675" y="5605980"/>
            <a:ext cx="1292568" cy="61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A9AE003-D369-21D2-5B69-50840DE3CC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7021" y="1617981"/>
            <a:ext cx="2438840" cy="331492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82827F8-4B7C-C121-8249-68E304646E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591" y="4398453"/>
            <a:ext cx="1470263" cy="214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6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91AC3552-81D1-419A-8F27-281E03F852F6}"/>
              </a:ext>
            </a:extLst>
          </p:cNvPr>
          <p:cNvSpPr txBox="1"/>
          <p:nvPr/>
        </p:nvSpPr>
        <p:spPr>
          <a:xfrm>
            <a:off x="1179442" y="3431031"/>
            <a:ext cx="6207195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DYREKTOR ROKU 2024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100" b="0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ZAKŁADÓW OCZYSZCZANIA MIAST</a:t>
            </a:r>
            <a:b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  <a:r>
              <a:rPr lang="pl-PL" sz="4000" b="1" dirty="0" err="1">
                <a:solidFill>
                  <a:srgbClr val="FFC000"/>
                </a:solidFill>
                <a:latin typeface="Arial" panose="020B0604020202020204" pitchFamily="34" charset="0"/>
              </a:rPr>
              <a:t>ławomir</a:t>
            </a:r>
            <a:r>
              <a:rPr lang="pl-PL" sz="4000" b="1" dirty="0">
                <a:solidFill>
                  <a:srgbClr val="FFC000"/>
                </a:solidFill>
                <a:latin typeface="Arial" panose="020B0604020202020204" pitchFamily="34" charset="0"/>
              </a:rPr>
              <a:t> </a:t>
            </a:r>
            <a:r>
              <a:rPr lang="pl-PL" sz="4000" b="1" dirty="0" err="1">
                <a:solidFill>
                  <a:srgbClr val="FFC000"/>
                </a:solidFill>
                <a:latin typeface="Arial" panose="020B0604020202020204" pitchFamily="34" charset="0"/>
              </a:rPr>
              <a:t>Kiszkurno</a:t>
            </a:r>
            <a:b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DE9C3C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Prezes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DE9C3C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Port Czystej Energii Sp. z o.o.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dirty="0">
                <a:solidFill>
                  <a:srgbClr val="DE9C3C">
                    <a:lumMod val="20000"/>
                    <a:lumOff val="80000"/>
                  </a:srgbClr>
                </a:solidFill>
                <a:latin typeface="Arial" panose="020B0604020202020204" pitchFamily="34" charset="0"/>
              </a:rPr>
              <a:t>Gdańsk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7" name="Picture 2" descr="Obraz znaleziony dla: ZŁOTY LAUR">
            <a:extLst>
              <a:ext uri="{FF2B5EF4-FFF2-40B4-BE49-F238E27FC236}">
                <a16:creationId xmlns:a16="http://schemas.microsoft.com/office/drawing/2014/main" id="{419057F0-E4FF-4F5F-84C2-D724B9A7E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790" y="2049125"/>
            <a:ext cx="1857730" cy="129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AEA548BF-4068-484B-8236-2D5E87513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39" y="2419878"/>
            <a:ext cx="523233" cy="501649"/>
          </a:xfrm>
          <a:prstGeom prst="rect">
            <a:avLst/>
          </a:prstGeom>
        </p:spPr>
      </p:pic>
      <p:pic>
        <p:nvPicPr>
          <p:cNvPr id="9" name="Obraz 8" descr="Obraz zawierający mężczyzna, trzymający, stojące, jazda&#10;&#10;Opis wygenerowany automatycznie">
            <a:extLst>
              <a:ext uri="{FF2B5EF4-FFF2-40B4-BE49-F238E27FC236}">
                <a16:creationId xmlns:a16="http://schemas.microsoft.com/office/drawing/2014/main" id="{A4AA90F6-3210-4474-9218-A7759BD1A1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887" y="604354"/>
            <a:ext cx="1112982" cy="1869159"/>
          </a:xfrm>
          <a:prstGeom prst="rect">
            <a:avLst/>
          </a:prstGeom>
        </p:spPr>
      </p:pic>
      <p:pic>
        <p:nvPicPr>
          <p:cNvPr id="10" name="Picture 2" descr="Obraz znaleziony dla: przegląd komunalny">
            <a:extLst>
              <a:ext uri="{FF2B5EF4-FFF2-40B4-BE49-F238E27FC236}">
                <a16:creationId xmlns:a16="http://schemas.microsoft.com/office/drawing/2014/main" id="{32704F8A-3E0A-48FB-9C02-A40BAACD1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493" y="3246879"/>
            <a:ext cx="386324" cy="24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az 10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C691B4E1-F74A-413F-8765-37D1F4730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77" y="602185"/>
            <a:ext cx="1280180" cy="1227369"/>
          </a:xfrm>
          <a:prstGeom prst="rect">
            <a:avLst/>
          </a:prstGeom>
        </p:spPr>
      </p:pic>
      <p:pic>
        <p:nvPicPr>
          <p:cNvPr id="2" name="Picture 2" descr="Redakcja „Przeglądu Komunalnego” we współpracy z">
            <a:extLst>
              <a:ext uri="{FF2B5EF4-FFF2-40B4-BE49-F238E27FC236}">
                <a16:creationId xmlns:a16="http://schemas.microsoft.com/office/drawing/2014/main" id="{6912403C-882E-0DB4-8D55-32EDF48FB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12" y="1927484"/>
            <a:ext cx="1242109" cy="58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B2E9008-222C-1F05-2F0C-C847F1CE37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3957" y="1115229"/>
            <a:ext cx="3381237" cy="426329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B8A5AD7-E43A-B141-2407-9597BAAE97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2672" y="861170"/>
            <a:ext cx="1719103" cy="248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0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4B75C786-4AA2-44B6-A94D-665303FDE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111" y="1036079"/>
            <a:ext cx="4991778" cy="478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170304-98E5-426D-8014-7DE70B908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349" y="762001"/>
            <a:ext cx="7765321" cy="1962151"/>
          </a:xfrm>
        </p:spPr>
        <p:txBody>
          <a:bodyPr>
            <a:normAutofit/>
          </a:bodyPr>
          <a:lstStyle/>
          <a:p>
            <a:r>
              <a:rPr lang="pl-PL" sz="49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JUBILEUSZE</a:t>
            </a:r>
            <a:br>
              <a:rPr lang="pl-PL" sz="495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pl-PL" sz="3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listy gratulacyjne</a:t>
            </a:r>
          </a:p>
        </p:txBody>
      </p:sp>
      <p:pic>
        <p:nvPicPr>
          <p:cNvPr id="13314" name="Picture 2" descr="Zobacz obraz źródłowy">
            <a:extLst>
              <a:ext uri="{FF2B5EF4-FFF2-40B4-BE49-F238E27FC236}">
                <a16:creationId xmlns:a16="http://schemas.microsoft.com/office/drawing/2014/main" id="{B17EA053-2161-4C70-ACF4-F899F1F723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5397" y="2428876"/>
            <a:ext cx="4154063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F367ED4-E67D-C799-F7C4-491BD1210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510" y="3470152"/>
            <a:ext cx="1307705" cy="91448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122B7A0-773F-A787-A528-8E390275A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4837" y="3417571"/>
            <a:ext cx="1015072" cy="101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A5D33-0EB6-4FCC-9AF8-995706BAC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B365CA8-525B-61A2-33D9-7615B0387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2202" y="2048317"/>
            <a:ext cx="2131803" cy="303747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BAA7C45-BEE6-EFE6-C323-8D578B58F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435" y="2048317"/>
            <a:ext cx="2990240" cy="283301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F9A750A-9B17-3094-10FA-80C36405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300" dirty="0" err="1">
                <a:solidFill>
                  <a:schemeClr val="accent6"/>
                </a:solidFill>
              </a:rPr>
              <a:t>aGNIESZKA</a:t>
            </a:r>
            <a:r>
              <a:rPr lang="pl-PL" sz="3300" dirty="0">
                <a:solidFill>
                  <a:schemeClr val="accent6"/>
                </a:solidFill>
              </a:rPr>
              <a:t> i Grzegorz </a:t>
            </a:r>
            <a:r>
              <a:rPr lang="pl-PL" sz="3300" dirty="0" err="1">
                <a:solidFill>
                  <a:schemeClr val="accent6"/>
                </a:solidFill>
              </a:rPr>
              <a:t>kądziela</a:t>
            </a:r>
            <a:endParaRPr lang="pl-PL" sz="3300" dirty="0">
              <a:solidFill>
                <a:schemeClr val="accent6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89EF5DC-B436-D44D-415D-08D039DBE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4565" y="4611481"/>
            <a:ext cx="1015072" cy="101507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ABEBC81-7EE6-AA4E-231C-AEA28ACB80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522" y="3796070"/>
            <a:ext cx="1572904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2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77E837-B924-46ED-951E-945EDDD66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5322"/>
            <a:ext cx="11236036" cy="2054183"/>
          </a:xfrm>
        </p:spPr>
        <p:txBody>
          <a:bodyPr>
            <a:noAutofit/>
          </a:bodyPr>
          <a:lstStyle/>
          <a:p>
            <a:r>
              <a:rPr lang="pl-PL" sz="3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30 lat </a:t>
            </a:r>
            <a:br>
              <a:rPr lang="pl-PL" sz="32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pl-PL" sz="3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ATF Polska sp. z o.o.</a:t>
            </a:r>
            <a:br>
              <a:rPr lang="pl-PL" sz="32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pl-PL" sz="3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Połczyn Zdrój </a:t>
            </a:r>
            <a:br>
              <a:rPr lang="pl-PL" sz="27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endParaRPr lang="pl-PL" sz="27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B0F4DC2-36F9-3C95-D9E4-B79A7C1CA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4018" y="2617443"/>
            <a:ext cx="1036766" cy="112282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64E0FD5-8766-5637-0765-1EE6579FB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630" y="5017817"/>
            <a:ext cx="1307705" cy="91448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50715C8-DCF4-38F6-4355-49604289C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302" y="2533734"/>
            <a:ext cx="1201119" cy="120653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96FDED5-0DFB-D19F-1EC3-5B753071F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9151" y="4318502"/>
            <a:ext cx="2845603" cy="1694922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362837E7-AE80-9347-18C9-C9471B103A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7561" y="3740264"/>
            <a:ext cx="3417137" cy="226944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4B05721-33A2-0BC1-DF1A-429B955AA0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9244" y="2006346"/>
            <a:ext cx="6033052" cy="201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0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B5B674-852C-3476-0129-0A52BF72B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25 lat </a:t>
            </a:r>
            <a:br>
              <a:rPr lang="pl-PL" dirty="0"/>
            </a:br>
            <a:r>
              <a:rPr lang="pl-PL" sz="3100" dirty="0"/>
              <a:t>zakładu gospodarki i usług komunalnych</a:t>
            </a:r>
            <a:br>
              <a:rPr lang="pl-PL" sz="3100" dirty="0"/>
            </a:br>
            <a:r>
              <a:rPr lang="pl-PL" sz="3100" dirty="0" err="1"/>
              <a:t>lubań</a:t>
            </a:r>
            <a:endParaRPr lang="pl-PL" sz="31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C4C3CF6-8E3D-CF44-C8F2-9ABF787E8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9685" y="4928388"/>
            <a:ext cx="1304657" cy="91447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1AFDB7D-19A6-E88B-511A-257D5C6BA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907" y="2118986"/>
            <a:ext cx="3137535" cy="396128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4A972ED-888E-CAAA-6484-9C584B85F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060" y="4341231"/>
            <a:ext cx="2650725" cy="150163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7C71442D-FE2A-C34F-DFE2-8738907CB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3424" y="2477461"/>
            <a:ext cx="2846970" cy="1903077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1297A0D-00C3-4E58-461A-6F78450B88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4386" y="2535019"/>
            <a:ext cx="1201016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3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728B09-D229-4CD2-9356-3012BF014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/>
              <a:t>Dziękuję </a:t>
            </a:r>
          </a:p>
        </p:txBody>
      </p:sp>
      <p:pic>
        <p:nvPicPr>
          <p:cNvPr id="4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4B75C786-4AA2-44B6-A94D-665303FDE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74" y="2080595"/>
            <a:ext cx="3515064" cy="337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4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276F2-F22C-E81D-EC26-F7E0EBC75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E64625B6-DE44-9A4B-0792-336023FBA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26" y="4448170"/>
            <a:ext cx="3527998" cy="1628943"/>
          </a:xfrm>
          <a:prstGeom prst="rect">
            <a:avLst/>
          </a:prstGeom>
        </p:spPr>
      </p:pic>
      <p:pic>
        <p:nvPicPr>
          <p:cNvPr id="1026" name="Picture 2" descr="Przyroda w pobliżu tego hotelu">
            <a:extLst>
              <a:ext uri="{FF2B5EF4-FFF2-40B4-BE49-F238E27FC236}">
                <a16:creationId xmlns:a16="http://schemas.microsoft.com/office/drawing/2014/main" id="{C259C9F1-7812-B577-E3A4-9751FDE0B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743" y="2234837"/>
            <a:ext cx="4074790" cy="305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EE77B91-94B7-F281-023D-540349AD0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567" y="2042160"/>
            <a:ext cx="8442556" cy="99454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pl-PL" sz="4000" b="0" i="0" u="none" strike="noStrike" kern="1200" cap="all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  <a:t>66 Zjazd</a:t>
            </a:r>
            <a:br>
              <a:rPr kumimoji="0" lang="pl-PL" sz="4000" b="0" i="0" u="none" strike="noStrike" kern="1200" cap="all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</a:br>
            <a:r>
              <a:rPr kumimoji="0" lang="pl-PL" sz="4000" b="0" i="0" u="none" strike="noStrike" kern="1200" cap="all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  <a:t>Krajowego Forum Dyrektorów </a:t>
            </a:r>
            <a:br>
              <a:rPr kumimoji="0" lang="pl-PL" sz="4000" b="0" i="0" u="none" strike="noStrike" kern="1200" cap="all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</a:br>
            <a:r>
              <a:rPr kumimoji="0" lang="pl-PL" sz="4000" b="0" i="0" u="none" strike="noStrike" kern="1200" cap="all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  <a:t>Zakładów Oczyszczania Miast</a:t>
            </a:r>
            <a:br>
              <a:rPr kumimoji="0" lang="pl-PL" sz="4000" b="0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</a:br>
            <a:br>
              <a:rPr kumimoji="0" lang="pl-PL" sz="4000" b="0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</a:br>
            <a:br>
              <a:rPr kumimoji="0" lang="pl-PL" sz="4000" b="0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</a:br>
            <a:endParaRPr lang="pl-PL" dirty="0">
              <a:solidFill>
                <a:srgbClr val="FFFF00"/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3AA7897-29A6-749F-5520-C309AD39F564}"/>
              </a:ext>
            </a:extLst>
          </p:cNvPr>
          <p:cNvSpPr txBox="1"/>
          <p:nvPr/>
        </p:nvSpPr>
        <p:spPr>
          <a:xfrm>
            <a:off x="2477259" y="5750070"/>
            <a:ext cx="7787618" cy="885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2400" b="1" dirty="0">
                <a:solidFill>
                  <a:srgbClr val="FFFF00"/>
                </a:solidFill>
                <a:latin typeface="Century Gothic" panose="020B0502020202020204"/>
              </a:rPr>
              <a:t>Szczyrk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24-26 września 2025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4678B498-1D45-74D3-729E-876BF3C41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650530"/>
            <a:ext cx="1188403" cy="69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D3CCB36D-6C8B-8067-1FCA-E5F6E9F7F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922" y="2650530"/>
            <a:ext cx="1420407" cy="142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657A51FD-80E9-2589-9288-105A3A7BBC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7B0928DF-D255-B788-AB10-4E3D89FA88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BDA0A044-0579-7923-2BF1-45EFA989D6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12D20608-5727-20ED-A8FF-0899835659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7994" y="3360734"/>
            <a:ext cx="2286000" cy="82867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9C8C32EC-E340-F9C4-67AE-E3AD54E1A2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3259" y="4395412"/>
            <a:ext cx="987808" cy="867230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E76B3E6-A429-397A-22DA-C73AA30F58FE}"/>
              </a:ext>
            </a:extLst>
          </p:cNvPr>
          <p:cNvSpPr txBox="1"/>
          <p:nvPr/>
        </p:nvSpPr>
        <p:spPr>
          <a:xfrm>
            <a:off x="8687761" y="2825900"/>
            <a:ext cx="6103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l-PL" sz="1800" b="0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  <a:t>Gospodarz Zjazdu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8D3C979-E509-81BC-4B7C-09D8627FF7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22519" y="411533"/>
            <a:ext cx="1022551" cy="608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92"/>
    </mc:Choice>
    <mc:Fallback xmlns="">
      <p:transition spd="slow" advTm="1579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4C5FC-50A3-C914-2725-DFD6F8C86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3019D42-E4C7-639F-BF75-75C6D78E5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219" y="2379991"/>
            <a:ext cx="2138781" cy="285461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A1979D4-5355-C71F-FF07-566B9EBF3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441" y="2367014"/>
            <a:ext cx="2270731" cy="300011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820E989-F1DB-69B9-0D1A-36EE58CBD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300" dirty="0">
                <a:solidFill>
                  <a:schemeClr val="accent6"/>
                </a:solidFill>
              </a:rPr>
              <a:t>Marek </a:t>
            </a:r>
            <a:r>
              <a:rPr lang="pl-PL" sz="3300" dirty="0" err="1">
                <a:solidFill>
                  <a:schemeClr val="accent6"/>
                </a:solidFill>
              </a:rPr>
              <a:t>mrugalski</a:t>
            </a:r>
            <a:endParaRPr lang="pl-PL" sz="3300" dirty="0">
              <a:solidFill>
                <a:schemeClr val="accent6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6570397-EE19-2590-26EA-4B91ACE2A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4565" y="4611481"/>
            <a:ext cx="1015072" cy="101507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53E5FC4-7D5D-7ABC-BA77-877F348E3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795" y="3602507"/>
            <a:ext cx="1572904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8B6C20-D690-478F-8CA3-DA8455170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l-PL" sz="3000" dirty="0">
                <a:latin typeface="Bodoni MT Black" panose="02070A03080606020203" pitchFamily="18" charset="0"/>
              </a:rPr>
            </a:br>
            <a:br>
              <a:rPr lang="pl-PL" sz="3000" dirty="0">
                <a:latin typeface="Bodoni MT Black" panose="02070A03080606020203" pitchFamily="18" charset="0"/>
              </a:rPr>
            </a:br>
            <a:r>
              <a:rPr lang="pl-PL" sz="3675" dirty="0">
                <a:solidFill>
                  <a:schemeClr val="accent2">
                    <a:lumMod val="75000"/>
                  </a:schemeClr>
                </a:solidFill>
                <a:latin typeface="Bodoni MT Black" panose="02070A03080606020203" pitchFamily="18" charset="0"/>
              </a:rPr>
              <a:t>HONOROWE</a:t>
            </a:r>
            <a:br>
              <a:rPr lang="pl-PL" sz="3675" dirty="0">
                <a:solidFill>
                  <a:schemeClr val="accent2">
                    <a:lumMod val="75000"/>
                  </a:schemeClr>
                </a:solidFill>
                <a:latin typeface="Bodoni MT Black" panose="02070A03080606020203" pitchFamily="18" charset="0"/>
              </a:rPr>
            </a:br>
            <a:r>
              <a:rPr lang="pl-PL" sz="3675" dirty="0" err="1">
                <a:solidFill>
                  <a:schemeClr val="accent2">
                    <a:lumMod val="75000"/>
                  </a:schemeClr>
                </a:solidFill>
                <a:latin typeface="Bodoni MT Black" panose="02070A03080606020203" pitchFamily="18" charset="0"/>
              </a:rPr>
              <a:t>DYPLOMy</a:t>
            </a:r>
            <a:br>
              <a:rPr lang="pl-PL" sz="3675" dirty="0">
                <a:solidFill>
                  <a:schemeClr val="accent2">
                    <a:lumMod val="75000"/>
                  </a:schemeClr>
                </a:solidFill>
                <a:latin typeface="Bodoni MT Black" panose="02070A03080606020203" pitchFamily="18" charset="0"/>
              </a:rPr>
            </a:br>
            <a:r>
              <a:rPr lang="pl-PL" sz="3675" dirty="0">
                <a:solidFill>
                  <a:schemeClr val="accent2">
                    <a:lumMod val="75000"/>
                  </a:schemeClr>
                </a:solidFill>
                <a:latin typeface="Bodoni MT Black" panose="02070A03080606020203" pitchFamily="18" charset="0"/>
              </a:rPr>
              <a:t>HERAKLESA</a:t>
            </a:r>
          </a:p>
        </p:txBody>
      </p:sp>
      <p:pic>
        <p:nvPicPr>
          <p:cNvPr id="16" name="Symbol zastępczy zawartości 15" descr="Obraz zawierający mężczyzna, trzymający, stojące, jazda&#10;&#10;Opis wygenerowany automatycznie">
            <a:extLst>
              <a:ext uri="{FF2B5EF4-FFF2-40B4-BE49-F238E27FC236}">
                <a16:creationId xmlns:a16="http://schemas.microsoft.com/office/drawing/2014/main" id="{42C0F9A0-6BCD-43D1-8627-6E2162263F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337" y="2858466"/>
            <a:ext cx="1574242" cy="264380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90031F0-9671-4656-B398-A84B7BF40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632" y="1891431"/>
            <a:ext cx="986831" cy="1405408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A0B3269-6E54-47AC-AA96-C5FA296A6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006" y="2858465"/>
            <a:ext cx="986831" cy="1405408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66739202-5508-426E-A313-F813F2AC0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200" y="1871561"/>
            <a:ext cx="986831" cy="1405408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EFF6A53E-2132-4FB7-8E56-5A6709E9B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448" y="2801275"/>
            <a:ext cx="986831" cy="140540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8B89EC1-03A3-46C4-B619-CF3443FBD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190" y="3819489"/>
            <a:ext cx="986831" cy="1405408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5B2AFA62-C4C6-4A49-A936-D72BB1B3B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909" y="3819489"/>
            <a:ext cx="986831" cy="140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3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DE73B-CC74-80B1-6B2E-A0D5895BD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37C46022-E8C3-7C80-BF69-DF4A87B69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5380" y="2523344"/>
            <a:ext cx="1997176" cy="294178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4EA5E7A-A064-2886-F0C8-EC56F0FF0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299" y="2523344"/>
            <a:ext cx="2203080" cy="294178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E1B4E4D-51A3-97D9-EA76-C7C036919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50460"/>
            <a:ext cx="12191999" cy="1326321"/>
          </a:xfrm>
        </p:spPr>
        <p:txBody>
          <a:bodyPr>
            <a:normAutofit/>
          </a:bodyPr>
          <a:lstStyle/>
          <a:p>
            <a:r>
              <a:rPr lang="pl-PL" sz="33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pl-PL" sz="33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marcin</a:t>
            </a:r>
            <a:r>
              <a:rPr lang="pl-PL" sz="33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pl-PL" sz="33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gorzelak</a:t>
            </a:r>
            <a:endParaRPr lang="pl-PL" sz="33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4B7A702-2910-B02A-5305-7DDDE6467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4412" y="4782397"/>
            <a:ext cx="1015072" cy="101507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A1F47ED-F02B-2267-BA13-E0B9B7C4E2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839" y="3842088"/>
            <a:ext cx="1572904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6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Damaszek</Template>
  <TotalTime>6824</TotalTime>
  <Words>1133</Words>
  <Application>Microsoft Office PowerPoint</Application>
  <PresentationFormat>Panoramiczny</PresentationFormat>
  <Paragraphs>443</Paragraphs>
  <Slides>63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63</vt:i4>
      </vt:variant>
    </vt:vector>
  </HeadingPairs>
  <TitlesOfParts>
    <vt:vector size="77" baseType="lpstr">
      <vt:lpstr>Arial</vt:lpstr>
      <vt:lpstr>Arial Black</vt:lpstr>
      <vt:lpstr>Berlin Sans FB Demi</vt:lpstr>
      <vt:lpstr>Bodoni MT Black</vt:lpstr>
      <vt:lpstr>Bookman Old Style</vt:lpstr>
      <vt:lpstr>Britannic Bold</vt:lpstr>
      <vt:lpstr>Calibri</vt:lpstr>
      <vt:lpstr>Century Gothic</vt:lpstr>
      <vt:lpstr>Franklin Gothic Demi</vt:lpstr>
      <vt:lpstr>Franklin Gothic Heavy</vt:lpstr>
      <vt:lpstr>Rockwell</vt:lpstr>
      <vt:lpstr>Damask</vt:lpstr>
      <vt:lpstr>1_Motyw pakietu Office</vt:lpstr>
      <vt:lpstr>2_Motyw pakietu Office</vt:lpstr>
      <vt:lpstr>66 Zjazd Krajowego Forum Dyrektorów  Zakładów Oczyszczania Miast   </vt:lpstr>
      <vt:lpstr> 66 Zjazd KFDZOM Gala nagród</vt:lpstr>
      <vt:lpstr>Dyplomy  Heraklesa</vt:lpstr>
      <vt:lpstr>Złote Dyplomy Heraklesa</vt:lpstr>
      <vt:lpstr>Janusz fic</vt:lpstr>
      <vt:lpstr>aGNIESZKA i Grzegorz kądziela</vt:lpstr>
      <vt:lpstr>Marek mrugalski</vt:lpstr>
      <vt:lpstr>  HONOROWE DYPLOMy HERAKLESA</vt:lpstr>
      <vt:lpstr> marcin gorzelak</vt:lpstr>
      <vt:lpstr> Sławomir kraus</vt:lpstr>
      <vt:lpstr>Artur kulas</vt:lpstr>
      <vt:lpstr>Prezentacja programu PowerPoint</vt:lpstr>
      <vt:lpstr>Medal „POLONIA PURA”</vt:lpstr>
      <vt:lpstr>   Krajowe Forum Dyrektorów Zakładów Oczyszczania Miast rok założenia 1992  </vt:lpstr>
      <vt:lpstr>   Krajowe Forum Dyrektorów Zakładów Oczyszczania Miast rok założenia 1992  </vt:lpstr>
      <vt:lpstr>   Krajowe Forum Dyrektorów Zakładów Oczyszczania Miast rok założenia 1992  </vt:lpstr>
      <vt:lpstr>   Krajowe Forum Dyrektorów Zakładów Oczyszczania Miast rok założenia 1992  </vt:lpstr>
      <vt:lpstr>   Krajowe Forum Dyrektorów Zakładów Oczyszczania Miast rok założenia 1992  </vt:lpstr>
      <vt:lpstr>   Krajowe Forum Dyrektorów Zakładów Oczyszczania Miast rok założenia 1992  </vt:lpstr>
      <vt:lpstr>   Krajowe Forum Dyrektorów Zakładów Oczyszczania Miast rok założenia 1992  </vt:lpstr>
      <vt:lpstr>   Krajowe Forum Dyrektorów Zakładów Oczyszczania Miast rok założenia 1992  </vt:lpstr>
      <vt:lpstr>   Krajowe Forum Dyrektorów Zakładów Oczyszczania Miast rok założenia 1992  </vt:lpstr>
      <vt:lpstr>   Krajowe Forum Dyrektorów Zakładów Oczyszczania Miast rok założenia 1992  </vt:lpstr>
      <vt:lpstr>Prezentacja programu PowerPoint</vt:lpstr>
      <vt:lpstr>Złoty Pierścień  Krajowego Forum  Dyrektorów zakładów oczyszczania miast</vt:lpstr>
      <vt:lpstr>    Krajowe Forum Dyrektorów Zakładów Oczyszczania Miast rok założenia 1992  </vt:lpstr>
      <vt:lpstr>    Krajowe Forum Dyrektorów Zakładów Oczyszczania Miast rok założenia 1992  </vt:lpstr>
      <vt:lpstr>    Krajowe Forum Dyrektorów Zakładów Oczyszczania Miast rok założenia 1992  </vt:lpstr>
      <vt:lpstr>    Krajowe Forum Dyrektorów Zakładów Oczyszczania Miast rok założenia 1992  </vt:lpstr>
      <vt:lpstr>    Krajowe Forum Dyrektorów Zakładów Oczyszczania Miast rok założenia 1992  </vt:lpstr>
      <vt:lpstr>Prezentacja programu PowerPoint</vt:lpstr>
      <vt:lpstr>MEDALE  ZA OFIARNĄ PRACĘ  W UTRZYMANIU CZYSTOŚCI I PORZĄDKU</vt:lpstr>
      <vt:lpstr>MEDAL ZA OFIARNĄ PRACĘ  W UTRZYMANIU CZYSTOŚCI I PORZĄDKU EDYTA DZIECHCIARZ</vt:lpstr>
      <vt:lpstr>MEDAL ZA OFIARNĄ PRACĘ  W UTRZYMANIU CZYSTOŚCI I PORZĄDKU Łukasz ulfik</vt:lpstr>
      <vt:lpstr>MEDAL ZA OFIARNĄ PRACĘ  W UTRZYMANIU CZYSTOŚCI I PORZĄDKU daniel kałuża</vt:lpstr>
      <vt:lpstr>Prezentacja programu PowerPoint</vt:lpstr>
      <vt:lpstr>Dyplomy uznania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Honorowe Certyfikaty  kompetencji zawodowych</vt:lpstr>
      <vt:lpstr>Certyfikat kompetencji zawodowych</vt:lpstr>
      <vt:lpstr>Certyfikat kompetencji zawodowych</vt:lpstr>
      <vt:lpstr>Certyfikat kompetencji zawodowych</vt:lpstr>
      <vt:lpstr>Certyfikat kompetencji zawodowych</vt:lpstr>
      <vt:lpstr>Prezentacja programu PowerPoint</vt:lpstr>
      <vt:lpstr>KONKURS Dyrektor roku 2024 Zakładów Oczyszczania Miast  </vt:lpstr>
      <vt:lpstr>ZŁOTY LAUR DYREKTORA ROKU 2024 ZAKŁADÓW OCZYSZCZANIA MIAST agnieska fiuk dyrektor atf polska sp. z o.o.</vt:lpstr>
      <vt:lpstr>ZŁOTY LAUR DYREKTORA ROKU 2024 ZAKŁADÓW OCZYSZCZANIA MIAST Jacek ferTikowski  prezes Eneris altvater piła Sp. z o.o. </vt:lpstr>
      <vt:lpstr>ZŁOTY LAUR DYREKTORA ROKU 2024 ZAKŁADÓW OCZYSZCZANIA MIAST Andrzej Gorczycki prezes  EKOFABRYKA WEJCHEROWO Sp. z o.o.</vt:lpstr>
      <vt:lpstr>ZŁOTY LAUR DYREKTORA ROKU 2024  ZAKŁADÓW OCZYSZCZANIA MIAST jacka kamińskiego Prezes mpgk w ŚwiĘTOCHŁOWICACH sp. z o.o.</vt:lpstr>
      <vt:lpstr>Prezentacja programu PowerPoint</vt:lpstr>
      <vt:lpstr>Prezentacja programu PowerPoint</vt:lpstr>
      <vt:lpstr>JUBILEUSZE listy gratulacyjne</vt:lpstr>
      <vt:lpstr>30 lat  ATF Polska sp. z o.o. Połczyn Zdrój  </vt:lpstr>
      <vt:lpstr>25 lat  zakładu gospodarki i usług komunalnych lubań</vt:lpstr>
      <vt:lpstr>Dziękuję </vt:lpstr>
      <vt:lpstr>66 Zjazd Krajowego Forum Dyrektorów  Zakładów Oczyszczania Miast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57 Zjazd KFDZOM Gala nagród</dc:title>
  <dc:creator>wojciech janka wojciech janka</dc:creator>
  <cp:lastModifiedBy>Krajowe Forum</cp:lastModifiedBy>
  <cp:revision>529</cp:revision>
  <dcterms:created xsi:type="dcterms:W3CDTF">2021-08-09T20:46:11Z</dcterms:created>
  <dcterms:modified xsi:type="dcterms:W3CDTF">2025-09-17T10:00:07Z</dcterms:modified>
</cp:coreProperties>
</file>