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3" r:id="rId3"/>
    <p:sldId id="298" r:id="rId4"/>
    <p:sldId id="299" r:id="rId5"/>
    <p:sldId id="301" r:id="rId6"/>
    <p:sldId id="302" r:id="rId7"/>
    <p:sldId id="300" r:id="rId8"/>
    <p:sldId id="304" r:id="rId9"/>
    <p:sldId id="270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735A0-44CC-4934-B2E8-1A9004DD2C28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3983-B394-48BF-BBD2-8AB5A6743F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619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A6D8-3074-48C2-B4DE-CE496BCBF8E1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Klikając, można edytować style szablonu tekstu.</a:t>
            </a:r>
          </a:p>
          <a:p>
            <a:pPr lvl="1"/>
            <a:r>
              <a:rPr lang="cs-CZ"/>
              <a:t>Drugi poziom</a:t>
            </a:r>
          </a:p>
          <a:p>
            <a:pPr lvl="2"/>
            <a:r>
              <a:rPr lang="cs-CZ"/>
              <a:t>Trzeci poziom</a:t>
            </a:r>
          </a:p>
          <a:p>
            <a:pPr lvl="3"/>
            <a:r>
              <a:rPr lang="cs-CZ"/>
              <a:t>Czwarty poziom</a:t>
            </a:r>
          </a:p>
          <a:p>
            <a:pPr lvl="4"/>
            <a:r>
              <a:rPr lang="cs-CZ"/>
              <a:t>Piąty poziom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D558-DDFE-4FB0-BEAA-8E8F70C0A7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01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1342" indent="-28423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1316" indent="-227092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98429" indent="-227092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5541" indent="-227092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77491" indent="-2270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99441" indent="-2270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21391" indent="-2270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43341" indent="-2270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22AF004-74DF-4C9A-A368-6C2FA8C65EB2}" type="slidenum">
              <a:rPr lang="cs-CZ" altLang="cs-CZ" sz="1200"/>
              <a:t>9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3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61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62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9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0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9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28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06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0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Kliknij, aby dostosować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Kliknij, aby dostosować style szablonu tekstu.</a:t>
            </a:r>
          </a:p>
          <a:p>
            <a:pPr lvl="1"/>
            <a:r>
              <a:rPr lang="cs-CZ"/>
              <a:t>Drugi poziom</a:t>
            </a:r>
          </a:p>
          <a:p>
            <a:pPr lvl="2"/>
            <a:r>
              <a:rPr lang="cs-CZ"/>
              <a:t>Trzeci poziom</a:t>
            </a:r>
          </a:p>
          <a:p>
            <a:pPr lvl="3"/>
            <a:r>
              <a:rPr lang="cs-CZ"/>
              <a:t>Czwarty poziom</a:t>
            </a:r>
          </a:p>
          <a:p>
            <a:pPr lvl="4"/>
            <a:r>
              <a:rPr lang="cs-CZ"/>
              <a:t>Piąty poziom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7F1F-F00D-49AB-A203-163B9BBE0945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34BC-1E00-45C6-A365-A9D395E3D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15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sdruzenik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18" Type="http://schemas.openxmlformats.org/officeDocument/2006/relationships/image" Target="../media/image26.png"/><Relationship Id="rId26" Type="http://schemas.openxmlformats.org/officeDocument/2006/relationships/image" Target="../media/image34.jpeg"/><Relationship Id="rId3" Type="http://schemas.openxmlformats.org/officeDocument/2006/relationships/image" Target="../media/image14.jpeg"/><Relationship Id="rId21" Type="http://schemas.openxmlformats.org/officeDocument/2006/relationships/image" Target="../media/image29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7.jpeg"/><Relationship Id="rId24" Type="http://schemas.openxmlformats.org/officeDocument/2006/relationships/image" Target="../media/image32.jpeg"/><Relationship Id="rId5" Type="http://schemas.openxmlformats.org/officeDocument/2006/relationships/image" Target="../media/image8.jpeg"/><Relationship Id="rId15" Type="http://schemas.openxmlformats.org/officeDocument/2006/relationships/image" Target="../media/image24.jpe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70" y="2708924"/>
            <a:ext cx="7772400" cy="1470025"/>
          </a:xfrm>
        </p:spPr>
        <p:txBody>
          <a:bodyPr>
            <a:noAutofit/>
          </a:bodyPr>
          <a:lstStyle/>
          <a:p>
            <a:r>
              <a:rPr lang="pl-PL" sz="4000" b="1" dirty="0"/>
              <a:t>Skarga przeciwko rozporządzeniu UE w sprawie opakowań (PPWR)</a:t>
            </a:r>
            <a:endParaRPr lang="cs-CZ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50" y="5373216"/>
            <a:ext cx="6400800" cy="17526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Ing. Petr Havelka, dyrektor wykonawczy</a:t>
            </a:r>
          </a:p>
          <a:p>
            <a:r>
              <a:rPr lang="cs-CZ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Czeska Stowarzyszenie Gospodarki Odpadami</a:t>
            </a:r>
          </a:p>
        </p:txBody>
      </p:sp>
      <p:pic>
        <p:nvPicPr>
          <p:cNvPr id="2051" name="Picture 3" descr="C:\77 - ČaOH\WEB\Logo\logo ČAO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572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6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Zagraniczne pozwy przeciwko rozporządzeniu PPWR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Do tej pory do Europejskiego Trybunału Sprawiedliwości wpłynęło 8 pozwów przeciwko rozporządzeniu PPWR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Państwa, z których firmy złożyły pozwy przeciwko rozporządzeniu PPWR</a:t>
            </a:r>
          </a:p>
          <a:p>
            <a:pPr marL="0" indent="0">
              <a:buNone/>
            </a:pPr>
            <a:r>
              <a:rPr lang="cs-CZ" sz="2000" dirty="0"/>
              <a:t>Niemcy, Włochy, Francja, Rumunia i Czechy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Firmy, które złożyły pozwy </a:t>
            </a:r>
          </a:p>
          <a:p>
            <a:pPr marL="0" indent="0">
              <a:buNone/>
            </a:pPr>
            <a:r>
              <a:rPr lang="cs-CZ" sz="2000" dirty="0" err="1"/>
              <a:t>Ecoplastica</a:t>
            </a:r>
            <a:r>
              <a:rPr lang="cs-CZ" sz="2000" dirty="0"/>
              <a:t>, ILIP, </a:t>
            </a:r>
            <a:r>
              <a:rPr lang="cs-CZ" sz="2000" dirty="0" err="1"/>
              <a:t>Jokey</a:t>
            </a:r>
            <a:r>
              <a:rPr lang="cs-CZ" sz="2000" dirty="0"/>
              <a:t>, </a:t>
            </a:r>
            <a:r>
              <a:rPr lang="cs-CZ" sz="2000" dirty="0" err="1"/>
              <a:t>Saier</a:t>
            </a:r>
            <a:r>
              <a:rPr lang="cs-CZ" sz="2000" dirty="0"/>
              <a:t>, </a:t>
            </a:r>
            <a:r>
              <a:rPr lang="cs-CZ" sz="2000" dirty="0" err="1"/>
              <a:t>Schutz</a:t>
            </a:r>
            <a:r>
              <a:rPr lang="cs-CZ" sz="2000" dirty="0"/>
              <a:t>, </a:t>
            </a:r>
            <a:r>
              <a:rPr lang="cs-CZ" sz="2000" dirty="0" err="1"/>
              <a:t>Dynaplast</a:t>
            </a:r>
            <a:r>
              <a:rPr lang="cs-CZ" sz="2000" dirty="0"/>
              <a:t>, </a:t>
            </a:r>
            <a:r>
              <a:rPr lang="cs-CZ" sz="2000" dirty="0" err="1"/>
              <a:t>Raficon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3243256" cy="216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73116"/>
            <a:ext cx="3712412" cy="20882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Strony sporu dotyczącego niezgodności z prawem wybranych części rozporządzenia PPWR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Powodowie:</a:t>
            </a:r>
          </a:p>
          <a:p>
            <a:r>
              <a:rPr lang="cs-CZ" dirty="0"/>
              <a:t>Czeska Stowarzyszenie Gospodarki Odpadami (ČAOH)</a:t>
            </a:r>
          </a:p>
          <a:p>
            <a:r>
              <a:rPr lang="cs-CZ" dirty="0"/>
              <a:t>Stowarzyszenie Usług Komunalnych Republiki Czeskiej</a:t>
            </a:r>
          </a:p>
          <a:p>
            <a:r>
              <a:rPr lang="cs-CZ" dirty="0"/>
              <a:t>OZO Ostrava s.r.o.</a:t>
            </a:r>
          </a:p>
          <a:p>
            <a:r>
              <a:rPr lang="cs-CZ" dirty="0"/>
              <a:t>Marius </a:t>
            </a:r>
            <a:r>
              <a:rPr lang="cs-CZ" dirty="0" err="1"/>
              <a:t>Pedersen </a:t>
            </a:r>
            <a:r>
              <a:rPr lang="cs-CZ" dirty="0"/>
              <a:t>a.s.</a:t>
            </a:r>
          </a:p>
          <a:p>
            <a:r>
              <a:rPr lang="cs-CZ" dirty="0"/>
              <a:t>AVE CZ odpadové hospodářství s.r.o.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Pozwani: </a:t>
            </a:r>
          </a:p>
          <a:p>
            <a:r>
              <a:rPr lang="cs-CZ" dirty="0"/>
              <a:t>Komisja Europejska + późniejsze uzupełnienie pozwanych o </a:t>
            </a:r>
          </a:p>
          <a:p>
            <a:r>
              <a:rPr lang="cs-CZ" dirty="0"/>
              <a:t>Parlament Europejski i </a:t>
            </a:r>
          </a:p>
          <a:p>
            <a:r>
              <a:rPr lang="cs-CZ" dirty="0"/>
              <a:t>Radę Europejską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Data wniesienia: 21.03.2025</a:t>
            </a:r>
          </a:p>
          <a:p>
            <a:pPr marL="0" indent="0">
              <a:buNone/>
            </a:pPr>
            <a:r>
              <a:rPr lang="cs-CZ" dirty="0"/>
              <a:t>Wniesiona do Europejskiego Trybunału Sprawiedliwości (ETS lub SDEU)</a:t>
            </a:r>
          </a:p>
          <a:p>
            <a:endParaRPr lang="cs-CZ" dirty="0"/>
          </a:p>
        </p:txBody>
      </p:sp>
      <p:pic>
        <p:nvPicPr>
          <p:cNvPr id="4" name="Obrázek 3" descr="Sdružení komunálních služeb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295082"/>
            <a:ext cx="652150" cy="37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98226"/>
            <a:ext cx="172818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Člen / O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343" y="2510201"/>
            <a:ext cx="1040904" cy="3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Člen / Mari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817268"/>
            <a:ext cx="1294798" cy="3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Člen / A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356" y="3140968"/>
            <a:ext cx="1031572" cy="2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1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>Istotą pozwu są wybrane fragmenty rozporządzenia w sprawie opakowań i odpadów opakowaniowych (PPWR).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48721"/>
            <a:ext cx="612068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800" b="1" dirty="0"/>
              <a:t>O jakie rozporządzenie chodzi? </a:t>
            </a:r>
          </a:p>
          <a:p>
            <a:r>
              <a:rPr lang="cs-CZ" sz="1800" dirty="0"/>
              <a:t>Rozporządzenie Parlamentu Europejskiego i Rady w sprawie opakowań i odpadów opakowaniowych (PPWR), przyjęte 16 grudnia 2024 r. pod numerem (UE) 2025/40.</a:t>
            </a:r>
          </a:p>
          <a:p>
            <a:r>
              <a:rPr lang="cs-CZ" sz="1800" dirty="0"/>
              <a:t>Zastępuje dyrektywę w sprawie opakowań nr 94/62/WE.</a:t>
            </a:r>
          </a:p>
          <a:p>
            <a:r>
              <a:rPr lang="cs-CZ" sz="1800" b="1" dirty="0"/>
              <a:t>Kluczowa nowość: </a:t>
            </a:r>
            <a:r>
              <a:rPr lang="cs-CZ" sz="1800" dirty="0"/>
              <a:t>obowiązek wprowadzenia systemu kaucji za plastikowe butelki i metalowe puszki. </a:t>
            </a:r>
          </a:p>
          <a:p>
            <a:r>
              <a:rPr lang="cs-CZ" sz="1800" dirty="0"/>
              <a:t>Warunek: jeśli państwo członkowskie nie osiągnie w latach 2026–27 co najmniej</a:t>
            </a:r>
            <a:r>
              <a:rPr lang="cs-CZ" sz="1800" b="1" dirty="0"/>
              <a:t> 80% selektywnej zbiórki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900" b="1" dirty="0"/>
              <a:t>Dlaczego jest to problem?</a:t>
            </a:r>
          </a:p>
          <a:p>
            <a:pPr marL="0" indent="0">
              <a:buNone/>
            </a:pPr>
            <a:r>
              <a:rPr lang="cs-CZ" sz="1900" dirty="0"/>
              <a:t>Nowe cele w zakresie zbiórki opakowań metalowych:</a:t>
            </a:r>
          </a:p>
          <a:p>
            <a:r>
              <a:rPr lang="cs-CZ" sz="1900" b="1" dirty="0"/>
              <a:t>Dotychczas brak cel legislacyjnych → nagle 80% w ciągu &lt; 12 miesięcy</a:t>
            </a:r>
          </a:p>
          <a:p>
            <a:r>
              <a:rPr lang="cs-CZ" sz="1900" dirty="0"/>
              <a:t>Rozporządzenie PPWR oznacza praktycznie </a:t>
            </a:r>
            <a:r>
              <a:rPr lang="cs-CZ" sz="1900" b="1" dirty="0"/>
              <a:t>obowiązek wprowadzenia systemu kaucji – nie respektuje neutralności technologicznej</a:t>
            </a:r>
          </a:p>
          <a:p>
            <a:r>
              <a:rPr lang="cs-CZ" sz="1900" dirty="0"/>
              <a:t>Zasadnicza zmiana na rynku gospodarki odpadami, </a:t>
            </a:r>
            <a:r>
              <a:rPr lang="cs-CZ" sz="1900" b="1" dirty="0"/>
              <a:t>znaczne ograniczenie środowiska rynkowego; zakłócenie inwestycji; wymuszone przeniesienie materiałów do wąskiej grupy podmiotów prywatnych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7"/>
            <a:ext cx="2692308" cy="18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36" y="3140851"/>
            <a:ext cx="2702164" cy="18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41168"/>
            <a:ext cx="2692308" cy="17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0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Skutki dla Republiki Czeskiej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51679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Republika Czeska wynegocjowała z Komisją Europejską historyczne wyłączenie zgodnie z dyrektywą w sprawie opakowań, które od 2020 r. jest zapisane w obowiązującej ustawie: do 2029 r. recykling aluminium w wysokości 35%, do 2034 r. 50%, a od 2035 r. 60%.</a:t>
            </a:r>
          </a:p>
          <a:p>
            <a:r>
              <a:rPr lang="cs-CZ" sz="2000" dirty="0"/>
              <a:t>Krajowe przepisy prawne i inwestycje są dostosowane do tego odstępstwa – rozporządzenie PPWR nie wspomina o odstępstwie ustanowionym prawnie i wyznacza cele sprzeczne z tym odstępstwem.</a:t>
            </a:r>
          </a:p>
          <a:p>
            <a:r>
              <a:rPr lang="cs-CZ" sz="2000" b="1" dirty="0"/>
              <a:t>Depozyt za butelki PET i puszki pozbawia gminy i firmy najcenniejszego surowca, pozostawiając im surowiec resztkowy o niższej lub ujemnej wartości.</a:t>
            </a:r>
          </a:p>
          <a:p>
            <a:r>
              <a:rPr lang="cs-CZ" sz="2000" b="1" dirty="0"/>
              <a:t>Uszkodzenie inwestycji w zbiórkę, gminne systemy sortowania i linie sortujące (przykład – Ostrawa straty około 25 mln CZK rocznie, Brno straty 40 mln CZK rocznie).</a:t>
            </a:r>
          </a:p>
          <a:p>
            <a:r>
              <a:rPr lang="cs-CZ" sz="2000" b="1" dirty="0"/>
              <a:t>Nowe rozporządzenie narusza zasadę pomocniczości </a:t>
            </a:r>
            <a:r>
              <a:rPr lang="cs-CZ" sz="2000" dirty="0"/>
              <a:t>– UE ustanawia terminowe, jedyne możliwe rozwiązania, nawet w sprawach, które zazwyczaj należą do kompetencji poszczególnych państw.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505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Argumenty powodów + cel pozwu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3672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000" b="1" dirty="0"/>
              <a:t>Trzy główne obszary argumentacji:</a:t>
            </a:r>
          </a:p>
          <a:p>
            <a:r>
              <a:rPr lang="cs-CZ" sz="2000" b="1" dirty="0"/>
              <a:t>Dyskryminacja </a:t>
            </a:r>
            <a:r>
              <a:rPr lang="cs-CZ" sz="2000" dirty="0"/>
              <a:t>– preferencyjne traktowanie producentów napojów, utrata towarów i inwestycji dla gmin, miast, firm zajmujących się gospodarką odpadami i innych firm recyklingowych. </a:t>
            </a:r>
          </a:p>
          <a:p>
            <a:r>
              <a:rPr lang="cs-CZ" sz="2000" b="1" dirty="0"/>
              <a:t>Retroaktywność </a:t>
            </a:r>
            <a:r>
              <a:rPr lang="cs-CZ" sz="2000" dirty="0"/>
              <a:t>– wymóg „od 0 do 80%” w ciągu 12 miesięcy – celowo ustalono niemożliwy do spełnienia termin, aby powszechnie wymusić wprowadzenie kaucji </a:t>
            </a:r>
          </a:p>
          <a:p>
            <a:r>
              <a:rPr lang="cs-CZ" sz="2000" b="1" dirty="0"/>
              <a:t>Nieproporcjonalność i pomocniczość </a:t>
            </a:r>
            <a:r>
              <a:rPr lang="cs-CZ" sz="2000" dirty="0"/>
              <a:t>– narzucenie jednego rozwiązania technologicznego (kaucja) – sprzeczne z zasadą neutralności technologicznej; Czechy są w stanie samodzielnie rozwiązać kwestię opakowań, nie potrzebujemy do tego rozwiązania narzuconego rozporządzeniem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Cel pozwu</a:t>
            </a:r>
          </a:p>
          <a:p>
            <a:r>
              <a:rPr lang="cs-CZ" sz="2000" b="1" dirty="0"/>
              <a:t>Nieważność spornych części PPWR – w szczególności art. 50 </a:t>
            </a:r>
            <a:r>
              <a:rPr lang="cs-CZ" sz="2000" dirty="0"/>
              <a:t>– obowiązkowy system kaucji</a:t>
            </a:r>
          </a:p>
          <a:p>
            <a:r>
              <a:rPr lang="cs-CZ" sz="2000" b="1" dirty="0"/>
              <a:t>Ochrona inwestycji</a:t>
            </a:r>
            <a:r>
              <a:rPr lang="cs-CZ" sz="2000" dirty="0"/>
              <a:t>, pewność prawa, sprawiedliwe warunki, </a:t>
            </a:r>
            <a:r>
              <a:rPr lang="cs-CZ" sz="2000" b="1" dirty="0"/>
              <a:t>ochrona środowiska rynkowego i konkurencji</a:t>
            </a:r>
            <a:r>
              <a:rPr lang="cs-CZ" sz="2000" dirty="0"/>
              <a:t>, </a:t>
            </a:r>
            <a:r>
              <a:rPr lang="cs-CZ" sz="2000" b="1" dirty="0"/>
              <a:t>nieważność retroaktywności</a:t>
            </a:r>
            <a:r>
              <a:rPr lang="cs-CZ" sz="2000" dirty="0"/>
              <a:t>, neutralność technologiczna</a:t>
            </a:r>
          </a:p>
          <a:p>
            <a:r>
              <a:rPr lang="cs-CZ" sz="2000" b="1" dirty="0"/>
              <a:t>Prawodawstwo UE nie powinno narzucać „jedynych słusznych rozwiązań</a:t>
            </a:r>
            <a:r>
              <a:rPr lang="cs-CZ" sz="2000" dirty="0"/>
              <a:t>”. Powinna umożliwiać konkurencję dobrych rozwiązań w środowisku rynkowym i konkurencji – nic z tego nie zapewnia system zaliczek.</a:t>
            </a:r>
          </a:p>
          <a:p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4157"/>
            <a:ext cx="4792588" cy="21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5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Czy system zaliczek jest korzystny dla obywateli Czech i czy jest potrzebny?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256584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/>
              <a:t>W ciągu ostatnich czterech lat rządowi nie udało się uzyskać zgody Izby Reprezentantów na wprowadzenie obowiązkowego zaliczkowania w Czechach, mimo że minister środowiska bardzo mocno się za tym opowiadał.</a:t>
            </a:r>
          </a:p>
          <a:p>
            <a:r>
              <a:rPr lang="cs-CZ" sz="2000" dirty="0"/>
              <a:t>Obowiązkowe zaliczki nie zostały wprowadzone we Francji, Włoszech, Belgii, Czechach, Hiszpanii, a na razie również w Grecji (gdzie są w trakcie przygotowań).</a:t>
            </a:r>
          </a:p>
          <a:p>
            <a:r>
              <a:rPr lang="cs-CZ" sz="2000" dirty="0"/>
              <a:t>Jakie alternatywy dla systemu kaucji istnieją w Czechach?</a:t>
            </a:r>
          </a:p>
          <a:p>
            <a:pPr lvl="1"/>
            <a:r>
              <a:rPr lang="cs-CZ" sz="1600" b="1" dirty="0"/>
              <a:t>W Czechach na 10 milionów mieszkańców przypada ponad 1 000 000 pojemników do zbiórki odpadów. Pojemników na butelki PET i puszki jest ponad 500 000. System kaucji zakładał tylko 11 000 punktów zbiórki. System w Czechach jest więc dla obywateli 45 razy bliższy.</a:t>
            </a:r>
          </a:p>
          <a:p>
            <a:pPr lvl="1"/>
            <a:r>
              <a:rPr lang="cs-CZ" sz="1600" dirty="0"/>
              <a:t>Już w 2019 r. Ministerstwo Środowiska podało, że w Czechach zbieranych jest</a:t>
            </a:r>
            <a:r>
              <a:rPr lang="cs-CZ" sz="1600" b="1" dirty="0"/>
              <a:t> 81%</a:t>
            </a:r>
            <a:r>
              <a:rPr lang="cs-CZ" sz="1600" dirty="0"/>
              <a:t> butelek PET, obecnie zgłaszany poziom zbiórki wynosi około 74–76%; liczba ta spadła po zapewnieniu większego wpływu </a:t>
            </a:r>
            <a:r>
              <a:rPr lang="cs-CZ" sz="1600" dirty="0" err="1"/>
              <a:t>producentów napojów </a:t>
            </a:r>
            <a:r>
              <a:rPr lang="cs-CZ" sz="1600" dirty="0"/>
              <a:t>w kierownictwie AOS EKOKOM</a:t>
            </a:r>
          </a:p>
          <a:p>
            <a:pPr lvl="1"/>
            <a:r>
              <a:rPr lang="cs-CZ" sz="1600" dirty="0"/>
              <a:t>Od 2030 r. – w Czechach zakaz składowania odpadów; wszystkie metale będą trafiać albo do linii sortujących (gdzie zostaną posortowane), albo do spalarni (gdzie zostaną posortowane).</a:t>
            </a:r>
          </a:p>
          <a:p>
            <a:r>
              <a:rPr lang="cs-CZ" sz="2000" dirty="0"/>
              <a:t>Jakie będą skutki finansowe dla obywateli i gmin?</a:t>
            </a:r>
          </a:p>
          <a:p>
            <a:pPr lvl="1"/>
            <a:r>
              <a:rPr lang="cs-CZ" sz="1600" dirty="0"/>
              <a:t>W samym tylko obszarze logistyki system kaucji jest 7 razy droższy niż obecny system zbiórki odpadów przez gminy, wykorzystujący synergię zbiórki wszystkich odpadów.</a:t>
            </a:r>
          </a:p>
          <a:p>
            <a:pPr lvl="1"/>
            <a:r>
              <a:rPr lang="cs-CZ" sz="1600" dirty="0"/>
              <a:t>Dla Czechy szacunkowe koszty inwestycyjne wynoszą 5 mld CZK, a roczne koszty około 3 mld CZK za kaucję za zaledwie około 65 000 ton materiałów</a:t>
            </a:r>
          </a:p>
          <a:p>
            <a:r>
              <a:rPr lang="cs-CZ" sz="2000" dirty="0"/>
              <a:t>Kaucja w Czechach nie jest korzystna dla obywateli, a Czechy zapewnią wysoki poziom zbiórki i recyklingu obu surowców nawet bez kaucji, jeśli będą miały taką możliwość.</a:t>
            </a:r>
          </a:p>
          <a:p>
            <a:r>
              <a:rPr lang="cs-CZ" sz="2000" dirty="0"/>
              <a:t>Jeśli już wprowadzać system kaucji, to tylko w przypadku opakowań wielokrotnego użytku. System kaucji za opakowania jednorazowe jest bezsensowny zarówno z ekonomicznego, jak i ekologicznego punktu widzenia.</a:t>
            </a:r>
          </a:p>
        </p:txBody>
      </p:sp>
    </p:spTree>
    <p:extLst>
      <p:ext uri="{BB962C8B-B14F-4D97-AF65-F5344CB8AC3E}">
        <p14:creationId xmlns:p14="http://schemas.microsoft.com/office/powerpoint/2010/main" val="287419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cs-CZ" dirty="0"/>
              <a:t>Dyskusja</a:t>
            </a:r>
          </a:p>
        </p:txBody>
      </p:sp>
    </p:spTree>
    <p:extLst>
      <p:ext uri="{BB962C8B-B14F-4D97-AF65-F5344CB8AC3E}">
        <p14:creationId xmlns:p14="http://schemas.microsoft.com/office/powerpoint/2010/main" val="274029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5"/>
          <p:cNvSpPr/>
          <p:nvPr/>
        </p:nvSpPr>
        <p:spPr>
          <a:xfrm>
            <a:off x="2679700" y="5776913"/>
            <a:ext cx="3816350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spc="150" dirty="0">
                <a:solidFill>
                  <a:srgbClr val="008000"/>
                </a:solidFill>
                <a:latin typeface="+mj-lt"/>
                <a:ea typeface="Calibri" pitchFamily="34"/>
                <a:cs typeface="Times New Roman" pitchFamily="18" charset="0"/>
              </a:rPr>
              <a:t>www.caoh.cz</a:t>
            </a:r>
            <a:endParaRPr lang="cs-CZ" sz="3200" b="1" kern="0" spc="150" dirty="0">
              <a:solidFill>
                <a:srgbClr val="008000"/>
              </a:solidFill>
              <a:latin typeface="+mj-lt"/>
              <a:ea typeface="Calibri" pitchFamily="34"/>
              <a:cs typeface="Times New Roman" pitchFamily="18" charset="0"/>
            </a:endParaRPr>
          </a:p>
        </p:txBody>
      </p:sp>
      <p:sp>
        <p:nvSpPr>
          <p:cNvPr id="29700" name="Obdélník 8"/>
          <p:cNvSpPr>
            <a:spLocks noChangeArrowheads="1"/>
          </p:cNvSpPr>
          <p:nvPr/>
        </p:nvSpPr>
        <p:spPr bwMode="auto">
          <a:xfrm>
            <a:off x="357189" y="4911729"/>
            <a:ext cx="845820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Ing. Petr Havelka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altLang="cs-CZ" sz="1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dyrektor wykonawczy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altLang="cs-CZ" sz="105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6" name="Picture 7" descr="C:\Users\verufacu\Documents\CAOH\Konference, semináře\!Prezentace ČAOH\graficke_texty_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149" y="1558259"/>
            <a:ext cx="4765573" cy="3044311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Člen / F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5" y="2169641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Člen / Mar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9" y="2842285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Člen / Reci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58" y="3448469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Člen / Hamburge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60" y="4160989"/>
            <a:ext cx="1874007" cy="4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Člen / Comp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5" y="4884911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Člen / Ek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5" y="5507037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9" descr="Člen / Smol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03" y="6232551"/>
            <a:ext cx="145718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Člen / Oz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19" y="6219061"/>
            <a:ext cx="1905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Člen / Kronospa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071" y="5476743"/>
            <a:ext cx="212063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Člen / Ecowas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494" y="782113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Člen / Kovohutě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366" y="1412776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Člen / AM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729" y="3331606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Člen / AV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956" y="1998733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Člen / Transform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628" y="4731642"/>
            <a:ext cx="1870675" cy="5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Člen / Puru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610" y="5421234"/>
            <a:ext cx="1422712" cy="35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5" descr="Člen / Mondec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456" y="4087985"/>
            <a:ext cx="2095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7" descr="člen / ECO - 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6177023"/>
            <a:ext cx="1905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06179" y="935203"/>
            <a:ext cx="328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008000"/>
                </a:solidFill>
              </a:rPr>
              <a:t>Zrzeszamy </a:t>
            </a:r>
          </a:p>
          <a:p>
            <a:pPr algn="ctr"/>
            <a:r>
              <a:rPr lang="cs-CZ">
                <a:solidFill>
                  <a:srgbClr val="008000"/>
                </a:solidFill>
              </a:rPr>
              <a:t>ponad 95 </a:t>
            </a:r>
            <a:r>
              <a:rPr lang="cs-CZ" dirty="0">
                <a:solidFill>
                  <a:srgbClr val="008000"/>
                </a:solidFill>
              </a:rPr>
              <a:t>firm członkowskich</a:t>
            </a:r>
          </a:p>
        </p:txBody>
      </p:sp>
      <p:pic>
        <p:nvPicPr>
          <p:cNvPr id="27" name="Picture 2" descr="obrázek profilu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036" y="4596605"/>
            <a:ext cx="1314450" cy="131445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8839" y="6594061"/>
            <a:ext cx="665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Kontakty - RPG Recycling, s.r.o.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4" y="6264316"/>
            <a:ext cx="1734948" cy="4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LKOPLAS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073" y="4704731"/>
            <a:ext cx="1610211" cy="3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94" y="-1"/>
            <a:ext cx="9159794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KOSEV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93793"/>
            <a:ext cx="1455960" cy="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IVSTA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66" y="2645893"/>
            <a:ext cx="1905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55764"/>
            <a:ext cx="1471393" cy="45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1076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960</Words>
  <Application>Microsoft Office PowerPoint</Application>
  <PresentationFormat>Pokaz na ekranie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Palatino Linotype</vt:lpstr>
      <vt:lpstr>Motiv systému Office</vt:lpstr>
      <vt:lpstr>Skarga przeciwko rozporządzeniu UE w sprawie opakowań (PPWR)</vt:lpstr>
      <vt:lpstr>Zagraniczne pozwy przeciwko rozporządzeniu PPWR</vt:lpstr>
      <vt:lpstr>Strony sporu dotyczącego niezgodności z prawem wybranych części rozporządzenia PPWR</vt:lpstr>
      <vt:lpstr>Istotą pozwu są wybrane fragmenty rozporządzenia w sprawie opakowań i odpadów opakowaniowych (PPWR).</vt:lpstr>
      <vt:lpstr>Skutki dla Republiki Czeskiej</vt:lpstr>
      <vt:lpstr>Argumenty powodów + cel pozwu</vt:lpstr>
      <vt:lpstr>Czy system zaliczek jest korzystny dla obywateli Czech i czy jest potrzebny?</vt:lpstr>
      <vt:lpstr>Dyskusja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keywords>, docId:EB5D381501D7030D6E248646381C46CC</cp:keywords>
  <cp:lastModifiedBy>Krajowe Forum</cp:lastModifiedBy>
  <cp:revision>129</cp:revision>
  <cp:lastPrinted>2025-09-01T08:51:49Z</cp:lastPrinted>
  <dcterms:created xsi:type="dcterms:W3CDTF">2021-01-19T13:49:40Z</dcterms:created>
  <dcterms:modified xsi:type="dcterms:W3CDTF">2025-09-03T08:03:53Z</dcterms:modified>
</cp:coreProperties>
</file>