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10" r:id="rId2"/>
  </p:sldMasterIdLst>
  <p:sldIdLst>
    <p:sldId id="323" r:id="rId3"/>
    <p:sldId id="265" r:id="rId4"/>
    <p:sldId id="335" r:id="rId5"/>
    <p:sldId id="441" r:id="rId6"/>
    <p:sldId id="407" r:id="rId7"/>
    <p:sldId id="522" r:id="rId8"/>
    <p:sldId id="513" r:id="rId9"/>
    <p:sldId id="415" r:id="rId10"/>
    <p:sldId id="450" r:id="rId11"/>
    <p:sldId id="527" r:id="rId12"/>
    <p:sldId id="416" r:id="rId13"/>
    <p:sldId id="526" r:id="rId14"/>
    <p:sldId id="390" r:id="rId15"/>
    <p:sldId id="257" r:id="rId16"/>
    <p:sldId id="437" r:id="rId17"/>
    <p:sldId id="514" r:id="rId18"/>
    <p:sldId id="530" r:id="rId19"/>
    <p:sldId id="392" r:id="rId20"/>
    <p:sldId id="525" r:id="rId21"/>
    <p:sldId id="515" r:id="rId22"/>
    <p:sldId id="508" r:id="rId23"/>
    <p:sldId id="315" r:id="rId24"/>
    <p:sldId id="520" r:id="rId25"/>
    <p:sldId id="517" r:id="rId26"/>
    <p:sldId id="518" r:id="rId27"/>
    <p:sldId id="266" r:id="rId28"/>
    <p:sldId id="451" r:id="rId29"/>
    <p:sldId id="497" r:id="rId30"/>
    <p:sldId id="488" r:id="rId31"/>
    <p:sldId id="279" r:id="rId32"/>
    <p:sldId id="286" r:id="rId33"/>
    <p:sldId id="326" r:id="rId34"/>
    <p:sldId id="325" r:id="rId35"/>
    <p:sldId id="354" r:id="rId36"/>
    <p:sldId id="506" r:id="rId37"/>
    <p:sldId id="505" r:id="rId38"/>
    <p:sldId id="443" r:id="rId39"/>
    <p:sldId id="380" r:id="rId40"/>
    <p:sldId id="300" r:id="rId41"/>
    <p:sldId id="436" r:id="rId42"/>
    <p:sldId id="409" r:id="rId43"/>
    <p:sldId id="344" r:id="rId44"/>
    <p:sldId id="475" r:id="rId45"/>
    <p:sldId id="474" r:id="rId46"/>
    <p:sldId id="489" r:id="rId47"/>
    <p:sldId id="490" r:id="rId48"/>
    <p:sldId id="531" r:id="rId49"/>
    <p:sldId id="491" r:id="rId50"/>
    <p:sldId id="492" r:id="rId51"/>
    <p:sldId id="493" r:id="rId52"/>
    <p:sldId id="495" r:id="rId53"/>
    <p:sldId id="496" r:id="rId54"/>
    <p:sldId id="455" r:id="rId55"/>
    <p:sldId id="337" r:id="rId56"/>
    <p:sldId id="340" r:id="rId57"/>
    <p:sldId id="487" r:id="rId58"/>
    <p:sldId id="336" r:id="rId59"/>
    <p:sldId id="256" r:id="rId60"/>
    <p:sldId id="304" r:id="rId61"/>
    <p:sldId id="476" r:id="rId62"/>
    <p:sldId id="523" r:id="rId63"/>
    <p:sldId id="332" r:id="rId64"/>
    <p:sldId id="303" r:id="rId65"/>
    <p:sldId id="290" r:id="rId66"/>
    <p:sldId id="501" r:id="rId67"/>
    <p:sldId id="422" r:id="rId68"/>
    <p:sldId id="503" r:id="rId69"/>
    <p:sldId id="502" r:id="rId70"/>
    <p:sldId id="296" r:id="rId71"/>
    <p:sldId id="418" r:id="rId72"/>
    <p:sldId id="504" r:id="rId73"/>
    <p:sldId id="532" r:id="rId74"/>
    <p:sldId id="374" r:id="rId75"/>
    <p:sldId id="373" r:id="rId76"/>
    <p:sldId id="399" r:id="rId77"/>
    <p:sldId id="528" r:id="rId78"/>
    <p:sldId id="414" r:id="rId79"/>
    <p:sldId id="413" r:id="rId80"/>
    <p:sldId id="521" r:id="rId81"/>
    <p:sldId id="480" r:id="rId82"/>
    <p:sldId id="288" r:id="rId83"/>
    <p:sldId id="271" r:id="rId84"/>
    <p:sldId id="486" r:id="rId85"/>
    <p:sldId id="499" r:id="rId86"/>
    <p:sldId id="483" r:id="rId87"/>
    <p:sldId id="512" r:id="rId88"/>
    <p:sldId id="313" r:id="rId89"/>
    <p:sldId id="509" r:id="rId90"/>
    <p:sldId id="524" r:id="rId91"/>
    <p:sldId id="299" r:id="rId92"/>
    <p:sldId id="334" r:id="rId9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7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5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2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9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2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3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4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22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34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84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33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768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287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189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547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23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3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741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24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1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5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2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8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0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3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10.09.2024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772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10.09.2024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87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2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jpg"/><Relationship Id="rId7" Type="http://schemas.openxmlformats.org/officeDocument/2006/relationships/image" Target="../media/image12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3.jpg"/><Relationship Id="rId7" Type="http://schemas.openxmlformats.org/officeDocument/2006/relationships/image" Target="../media/image12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3.jpg"/><Relationship Id="rId7" Type="http://schemas.openxmlformats.org/officeDocument/2006/relationships/image" Target="../media/image12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75" y="1332447"/>
            <a:ext cx="4452065" cy="42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7E9936C-6021-CD4F-CE4D-C4D5CC9E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67" y="2351920"/>
            <a:ext cx="2235541" cy="30477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Henryk </a:t>
            </a:r>
            <a:r>
              <a:rPr lang="pl-PL" sz="3300" dirty="0" err="1">
                <a:solidFill>
                  <a:schemeClr val="accent6"/>
                </a:solidFill>
              </a:rPr>
              <a:t>klimaszewski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76A57E-2F88-7767-6350-DBD8B584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064" y="2351920"/>
            <a:ext cx="2235541" cy="30175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63C61A-6E96-82A4-B25D-88D20BF8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465" y="4861904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3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248BB6D-5839-3D71-0EF6-7AFAC9F3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99" y="2452304"/>
            <a:ext cx="2172968" cy="28989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Krzysztof sosnowy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76A57E-2F88-7767-6350-DBD8B584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34" y="2452304"/>
            <a:ext cx="2235541" cy="30175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63C61A-6E96-82A4-B25D-88D20BF8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17" y="4904974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AB729A5-6DA5-4ECE-0B8F-DECEEA9D7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613" y="2452304"/>
            <a:ext cx="2174177" cy="28989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Wojciech </a:t>
            </a:r>
            <a:r>
              <a:rPr lang="pl-PL" sz="3300" dirty="0" err="1">
                <a:solidFill>
                  <a:schemeClr val="accent6"/>
                </a:solidFill>
              </a:rPr>
              <a:t>woźniakowski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76A57E-2F88-7767-6350-DBD8B584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34" y="2452304"/>
            <a:ext cx="2235541" cy="30175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63C61A-6E96-82A4-B25D-88D20BF8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17" y="4904974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653DE-D475-460B-9D3C-F32A942C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594" y="1314454"/>
            <a:ext cx="6941320" cy="99474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KROZMET s.c.</a:t>
            </a:r>
            <a:br>
              <a:rPr lang="pl-PL" sz="3300" dirty="0">
                <a:solidFill>
                  <a:schemeClr val="accent6"/>
                </a:solidFill>
              </a:rPr>
            </a:br>
            <a:r>
              <a:rPr lang="pl-PL" sz="2700" dirty="0">
                <a:solidFill>
                  <a:schemeClr val="accent6"/>
                </a:solidFill>
              </a:rPr>
              <a:t>Marcinkowo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C66692-5683-07AE-0F17-94F16278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22" y="2617473"/>
            <a:ext cx="2281537" cy="301751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C797D6B-4731-0EEB-1675-8C0F9D800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51" y="4830276"/>
            <a:ext cx="1015072" cy="101507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6E043F0-3A0C-1E9A-F36E-D7DC11CF6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173" y="2807200"/>
            <a:ext cx="2281536" cy="22815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A46B268-AB9C-8692-60F6-F1854771D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026" y="523288"/>
            <a:ext cx="3202164" cy="32021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7B9CEE5-40BB-BCF0-CE5B-D481A65EB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19" y="4548806"/>
            <a:ext cx="1815134" cy="181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B6C20-D690-478F-8CA3-DA845517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000" dirty="0">
                <a:latin typeface="Bodoni MT Black" panose="02070A03080606020203" pitchFamily="18" charset="0"/>
              </a:rPr>
            </a:br>
            <a:br>
              <a:rPr lang="pl-PL" sz="3000" dirty="0">
                <a:latin typeface="Bodoni MT Black" panose="02070A03080606020203" pitchFamily="18" charset="0"/>
              </a:rPr>
            </a:br>
            <a: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HONOROWE</a:t>
            </a:r>
            <a:b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3675" dirty="0" err="1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DYPLOMy</a:t>
            </a:r>
            <a:b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HERAKLESA</a:t>
            </a:r>
          </a:p>
        </p:txBody>
      </p:sp>
      <p:pic>
        <p:nvPicPr>
          <p:cNvPr id="16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42C0F9A0-6BCD-43D1-8627-6E216226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37" y="2858466"/>
            <a:ext cx="1574242" cy="26438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90031F0-9671-4656-B398-A84B7BF40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32" y="1891431"/>
            <a:ext cx="986831" cy="14054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A0B3269-6E54-47AC-AA96-C5FA296A6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6" y="2858465"/>
            <a:ext cx="986831" cy="14054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6739202-5508-426E-A313-F813F2AC0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00" y="1871561"/>
            <a:ext cx="986831" cy="140540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FF6A53E-2132-4FB7-8E56-5A6709E9B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48" y="2801275"/>
            <a:ext cx="986831" cy="14054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8B89EC1-03A3-46C4-B619-CF3443FB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90" y="3819489"/>
            <a:ext cx="986831" cy="14054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B2AFA62-C4C6-4A49-A936-D72BB1B3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09" y="3819489"/>
            <a:ext cx="986831" cy="1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F84A4D-D25F-4486-5B69-E19B1939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327" y="2415301"/>
            <a:ext cx="2226227" cy="29683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mec. Anna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Specht-Szampera</a:t>
            </a: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B2D1C2-3816-99C8-7D67-1A324CF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45" y="2484946"/>
            <a:ext cx="1953571" cy="28290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08D3B8-37A2-1597-F7AF-89C41420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586" y="4917556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7BEEDAB-3BEC-632E-B7CB-769E2AA35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638" y="2424223"/>
            <a:ext cx="2076450" cy="2771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Jarosław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bałdowski</a:t>
            </a: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B2D1C2-3816-99C8-7D67-1A324CF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655" y="2424223"/>
            <a:ext cx="1917788" cy="27771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08D3B8-37A2-1597-F7AF-89C41420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102" y="4832074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DBAFD91-4461-9ACA-29F5-30912411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69" y="2526435"/>
            <a:ext cx="2150631" cy="277719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577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Krzysztof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jeziółkowski</a:t>
            </a: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B2D1C2-3816-99C8-7D67-1A324CF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69" y="2526435"/>
            <a:ext cx="1917788" cy="27771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08D3B8-37A2-1597-F7AF-89C41420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24" y="4796093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6BCC812-583A-ABA9-809E-C72F841E7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66" y="2409826"/>
            <a:ext cx="2329403" cy="31019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168FDEE-1D23-41A1-96F3-36117F887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5" y="2409826"/>
            <a:ext cx="2329403" cy="31337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dr Jędrzej Bujny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B5E0C0-D3A6-C1C0-AD84-8F3CB8B55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98856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50B4504-DAD7-4050-B102-C4699038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201" y="2526434"/>
            <a:ext cx="2082896" cy="277719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Krzysztof sikora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B2D1C2-3816-99C8-7D67-1A324CF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69" y="2526435"/>
            <a:ext cx="1917788" cy="27771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08D3B8-37A2-1597-F7AF-89C41420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24" y="4796093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CD9633-7CF9-42F8-9BD7-679AC8C7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1577341"/>
            <a:ext cx="7765321" cy="339783"/>
          </a:xfrm>
        </p:spPr>
        <p:txBody>
          <a:bodyPr>
            <a:normAutofit fontScale="90000"/>
          </a:bodyPr>
          <a:lstStyle/>
          <a:p>
            <a:br>
              <a:rPr lang="pl-PL" sz="4950" dirty="0">
                <a:solidFill>
                  <a:schemeClr val="tx2"/>
                </a:solidFill>
              </a:rPr>
            </a:br>
            <a:r>
              <a:rPr lang="pl-PL" sz="4950" dirty="0">
                <a:solidFill>
                  <a:schemeClr val="tx2"/>
                </a:solidFill>
              </a:rPr>
              <a:t>64 Zjazd KFDZOM</a:t>
            </a:r>
            <a:br>
              <a:rPr lang="pl-PL" sz="4950" dirty="0">
                <a:solidFill>
                  <a:schemeClr val="tx2"/>
                </a:solidFill>
              </a:rPr>
            </a:br>
            <a:r>
              <a:rPr lang="pl-PL" sz="495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Gala nagród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72" y="3046096"/>
            <a:ext cx="2891039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1189BED-CBF5-6D4A-9BF6-11B3B31F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66" y="2526435"/>
            <a:ext cx="2734678" cy="273467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Ewa bury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B2D1C2-3816-99C8-7D67-1A324CF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99" y="2526435"/>
            <a:ext cx="1953571" cy="28290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08D3B8-37A2-1597-F7AF-89C41420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603" y="4847911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854A8BCF-CE26-02A8-16E0-6FCF0E15E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758" y="3618773"/>
            <a:ext cx="3154017" cy="21092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D2BCB2-F92C-8D0A-38EA-B41F637BA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51" y="2321218"/>
            <a:ext cx="3433474" cy="315303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ELEKTRORECYKLING S.A. </a:t>
            </a:r>
            <a:b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SĘKOWO K/ NOWEGO TOMYŚLA</a:t>
            </a:r>
            <a:b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B2D1C2-3816-99C8-7D67-1A324CF7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609" y="2483230"/>
            <a:ext cx="1953571" cy="28290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08D3B8-37A2-1597-F7AF-89C41420E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409" y="4966718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5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5EA50-31D0-3FC0-66C2-5218FDFD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Medal</a:t>
            </a:r>
            <a:br>
              <a:rPr lang="pl-PL" dirty="0"/>
            </a:br>
            <a:r>
              <a:rPr lang="pl-PL" dirty="0"/>
              <a:t>„POLONIA PURA”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E4E1A31-981E-9A3D-2CE4-42D490626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588" y="2042492"/>
            <a:ext cx="3635995" cy="3695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BA89E6-473F-E3A4-3DFF-E550A7CA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65" y="2275855"/>
            <a:ext cx="3366052" cy="32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56340" y="2786059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152775" y="2308604"/>
            <a:ext cx="8482634" cy="367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9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900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900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9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900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525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2100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Leszkowi Świętalskiemu</a:t>
            </a:r>
            <a:endParaRPr lang="pl-PL" sz="21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1050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1350" b="1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21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1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1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9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9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za szczególny wkład na rzecz rozwoju polskiej gospodarki odpadami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525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825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825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825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525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pl-PL" sz="825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825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endParaRPr lang="pl-PL" sz="525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/>
            <a:endParaRPr lang="pl-PL" sz="825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914400"/>
            <a:endParaRPr lang="pl-PL" sz="825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914400"/>
            <a:r>
              <a:rPr lang="pl-PL" sz="825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914400"/>
            <a:r>
              <a:rPr lang="pl-PL" sz="825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19 września 2024 roku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167174" y="1232282"/>
            <a:ext cx="6487574" cy="9108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650" b="1" i="1" dirty="0"/>
            </a:br>
            <a:br>
              <a:rPr lang="pl-PL" sz="1650" b="1" i="1" dirty="0"/>
            </a:br>
            <a:r>
              <a:rPr lang="pl-PL" sz="1650" b="1" i="1" dirty="0"/>
              <a:t> Krajowe Forum Dyrektorów Zakładów Oczyszczania Miast</a:t>
            </a:r>
            <a:br>
              <a:rPr lang="pl-PL" sz="1650" b="1" i="1" dirty="0"/>
            </a:br>
            <a:r>
              <a:rPr lang="pl-PL" sz="12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36A65DA-FE49-A4DD-4332-84C04ECA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47" y="4810242"/>
            <a:ext cx="832889" cy="85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53371A9-8DDB-F703-667C-45361DA3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17" y="2402447"/>
            <a:ext cx="1876425" cy="260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73F5F9-A210-A594-C3A6-5872C47A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64" y="4569991"/>
            <a:ext cx="1602919" cy="1632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35905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5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A2DE-FCC0-41F8-9350-23C7D64A7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973" y="1148196"/>
            <a:ext cx="9104243" cy="11949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Złoty Pierścień </a:t>
            </a:r>
            <a:b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Krajowego Forum </a:t>
            </a:r>
            <a:b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Dyrektorów zakładów oczyszczania miast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19255-6286-BDF1-BF90-783C915B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04" y="2632625"/>
            <a:ext cx="4062853" cy="37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5" y="2761049"/>
            <a:ext cx="1813537" cy="17387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CB248BA-C840-05DA-C8D5-C91FD01E1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484" y="587614"/>
            <a:ext cx="7577030" cy="56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5" y="2761049"/>
            <a:ext cx="1813537" cy="173872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16DDFBA-A392-D775-FF53-7D14FDD0C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714" y="675862"/>
            <a:ext cx="7688667" cy="57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5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603F9F-B212-47EA-A45D-0F1CAFEA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Dyplomy </a:t>
            </a:r>
            <a:b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Heraklesa</a:t>
            </a:r>
            <a:endParaRPr lang="pl-PL" sz="4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365258CB-A258-4478-859A-588CEE7C3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56" y="2757503"/>
            <a:ext cx="1650438" cy="2771775"/>
          </a:xfrm>
          <a:prstGeom prst="rect">
            <a:avLst/>
          </a:prstGeom>
        </p:spPr>
      </p:pic>
      <p:pic>
        <p:nvPicPr>
          <p:cNvPr id="6" name="Picture 2" descr="Złoty Dyplom Heraklesa">
            <a:extLst>
              <a:ext uri="{FF2B5EF4-FFF2-40B4-BE49-F238E27FC236}">
                <a16:creationId xmlns:a16="http://schemas.microsoft.com/office/drawing/2014/main" id="{8F64D964-3A81-45A9-989D-46C86D28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7" y="4175644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łoty Dyplom Heraklesa">
            <a:extLst>
              <a:ext uri="{FF2B5EF4-FFF2-40B4-BE49-F238E27FC236}">
                <a16:creationId xmlns:a16="http://schemas.microsoft.com/office/drawing/2014/main" id="{23662172-586E-4EF4-9D6F-C304FC21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8" y="3232514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łoty Dyplom Heraklesa">
            <a:extLst>
              <a:ext uri="{FF2B5EF4-FFF2-40B4-BE49-F238E27FC236}">
                <a16:creationId xmlns:a16="http://schemas.microsoft.com/office/drawing/2014/main" id="{705887E3-552D-484A-A6BB-8693A9A0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7" y="242887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4628782-61FC-4CD5-9C63-6ECDB0FE1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43" y="4076247"/>
            <a:ext cx="986831" cy="14054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611DED5-5356-4B45-B6CA-5AD24014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02" y="3251266"/>
            <a:ext cx="986831" cy="14054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35FEA08-BDA9-4B26-B1E8-BCD29BDE4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72" y="2428878"/>
            <a:ext cx="986831" cy="1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58E8B04-84F9-A99C-4D3E-566E4B95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462" y="1746989"/>
            <a:ext cx="1585097" cy="483454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BF58F15-85CD-4783-A1A3-43C50AEC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tx2"/>
                </a:solidFill>
              </a:rPr>
              <a:t>PLEBISCYT</a:t>
            </a:r>
            <a:br>
              <a:rPr lang="pl-PL" sz="3300" dirty="0">
                <a:solidFill>
                  <a:srgbClr val="FFC000"/>
                </a:solidFill>
              </a:rPr>
            </a:br>
            <a:r>
              <a:rPr lang="pl-PL" sz="3300" dirty="0"/>
              <a:t>„</a:t>
            </a:r>
            <a:r>
              <a:rPr lang="pl-PL" sz="3300" dirty="0" err="1"/>
              <a:t>PERŁy</a:t>
            </a:r>
            <a:r>
              <a:rPr lang="pl-PL" sz="3300" dirty="0"/>
              <a:t> ROKU 2023’’</a:t>
            </a:r>
          </a:p>
        </p:txBody>
      </p:sp>
      <p:pic>
        <p:nvPicPr>
          <p:cNvPr id="4" name="Obraz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6F2AC171-C727-4906-8058-DAAB33F4F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07" y="5785993"/>
            <a:ext cx="964606" cy="9248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EE1288-D5E4-4686-A0EA-7D9B2EDFB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39" y="4500183"/>
            <a:ext cx="1693047" cy="116156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FA2C7B9-C1CA-4D32-B8CE-3F810DD3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89" y="3583480"/>
            <a:ext cx="1693047" cy="116156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6272BE0-06F1-4542-92D0-4084A20DF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10" y="2895358"/>
            <a:ext cx="1693047" cy="116156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C791B27-EA1E-796F-A7C8-4437064F5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075" y="2895358"/>
            <a:ext cx="1694835" cy="116443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D1A375EA-ECC0-4B92-C96C-C1D2E97B5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817" y="3757643"/>
            <a:ext cx="1694835" cy="116443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8EEF759-0CEE-0D7F-6537-65079D5DB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234" y="4559118"/>
            <a:ext cx="1694835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B2E35F-61CF-451D-B571-3896CAA5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6" y="1220968"/>
            <a:ext cx="7710114" cy="164836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/>
                </a:solidFill>
              </a:rPr>
              <a:t>PERŁY ROKU 2023</a:t>
            </a:r>
            <a:br>
              <a:rPr lang="pl-PL" dirty="0">
                <a:solidFill>
                  <a:schemeClr val="tx2"/>
                </a:solidFill>
              </a:rPr>
            </a:br>
            <a:r>
              <a:rPr lang="pl-PL" sz="3000" dirty="0">
                <a:solidFill>
                  <a:schemeClr val="tx2"/>
                </a:solidFill>
              </a:rPr>
              <a:t>dla </a:t>
            </a:r>
            <a:r>
              <a:rPr lang="pl-PL" sz="3000" dirty="0" err="1">
                <a:solidFill>
                  <a:schemeClr val="tx2"/>
                </a:solidFill>
              </a:rPr>
              <a:t>najleprzych</a:t>
            </a:r>
            <a:r>
              <a:rPr lang="pl-PL" sz="3000" dirty="0">
                <a:solidFill>
                  <a:schemeClr val="tx2"/>
                </a:solidFill>
              </a:rPr>
              <a:t> dostawców</a:t>
            </a:r>
            <a:br>
              <a:rPr lang="pl-PL" sz="3000" dirty="0">
                <a:solidFill>
                  <a:schemeClr val="tx2"/>
                </a:solidFill>
              </a:rPr>
            </a:br>
            <a:endParaRPr lang="pl-PL" sz="5025" dirty="0">
              <a:solidFill>
                <a:schemeClr val="tx2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2AC66E-30C5-4502-9FE8-1606C92E9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7335" y="3746595"/>
            <a:ext cx="5796212" cy="49227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4" name="Picture 6" descr="Obraz znaleziony dla: perły biżuteria">
            <a:extLst>
              <a:ext uri="{FF2B5EF4-FFF2-40B4-BE49-F238E27FC236}">
                <a16:creationId xmlns:a16="http://schemas.microsoft.com/office/drawing/2014/main" id="{0B491B53-3BE6-4389-91BE-91EF4746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18" y="2942822"/>
            <a:ext cx="3029849" cy="21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braz znaleziony dla: perły biżuteria">
            <a:extLst>
              <a:ext uri="{FF2B5EF4-FFF2-40B4-BE49-F238E27FC236}">
                <a16:creationId xmlns:a16="http://schemas.microsoft.com/office/drawing/2014/main" id="{5A6319F1-49A5-47FD-96A7-731D82DE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80" y="3643170"/>
            <a:ext cx="3029849" cy="21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braz znaleziony dla: perły biżuteria">
            <a:extLst>
              <a:ext uri="{FF2B5EF4-FFF2-40B4-BE49-F238E27FC236}">
                <a16:creationId xmlns:a16="http://schemas.microsoft.com/office/drawing/2014/main" id="{53CE3042-B442-46B3-B12D-8BF4F5B6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42" y="2512159"/>
            <a:ext cx="3029849" cy="21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554F9E5C-93CA-4ED8-8EEF-CFCBCB3D6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26" y="2351974"/>
            <a:ext cx="1621706" cy="15548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C02C0E5-62E0-4895-AFA8-E13766643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607735" y="5305426"/>
            <a:ext cx="1202069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579445-754D-4020-A2CF-4CB32B4D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KROZMET S.C.</a:t>
            </a:r>
            <a:br>
              <a:rPr lang="pl-PL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pl-PL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marcinkowo </a:t>
            </a:r>
            <a:br>
              <a:rPr lang="pl-PL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8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78300CC3-AEEF-45C8-9AF6-2F9C17E83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96" y="4994401"/>
            <a:ext cx="1585311" cy="151991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B8714A0-25BD-4738-8497-5BAC06848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61" y="2931628"/>
            <a:ext cx="1449892" cy="99474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0B4A44C-2951-7C26-FBB9-9AD4E97E4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284" y="1935921"/>
            <a:ext cx="2650537" cy="26505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12722CA-6977-0EC1-F390-08E8F448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776" y="639149"/>
            <a:ext cx="1585312" cy="48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D9D0A-1DF7-435C-BFDD-E1662710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HEWEA sp. z o.o. </a:t>
            </a:r>
            <a:b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W </a:t>
            </a:r>
            <a:r>
              <a:rPr lang="pl-PL" sz="330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Bykowie</a:t>
            </a:r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k. Wrocławia</a:t>
            </a:r>
            <a:br>
              <a:rPr lang="pl-PL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pl-PL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5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38EAE306-74A8-4A0E-98B1-D453E3B9E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78" y="4545496"/>
            <a:ext cx="1682796" cy="161337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A360BD-24B6-42DE-936C-68715227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55" y="2823512"/>
            <a:ext cx="1454022" cy="99221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3B0620E-CAB6-7E93-7334-9C800B6AF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165" y="2932895"/>
            <a:ext cx="3891020" cy="99221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70AAEF-F1D3-7A2C-D464-26445943C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636" y="930965"/>
            <a:ext cx="1552681" cy="48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D9D0A-1DF7-435C-BFDD-E1662710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933" y="1085854"/>
            <a:ext cx="7300134" cy="2403872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AB27C08C-92F3-4A5F-AAC0-B3F881823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714" y="712903"/>
            <a:ext cx="9546024" cy="1425883"/>
          </a:xfrm>
        </p:spPr>
        <p:txBody>
          <a:bodyPr>
            <a:normAutofit fontScale="92500" lnSpcReduction="10000"/>
          </a:bodyPr>
          <a:lstStyle/>
          <a:p>
            <a:r>
              <a:rPr lang="pl-PL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STALKO - INDUSTRIES. SP. Z O.O</a:t>
            </a:r>
          </a:p>
          <a:p>
            <a:r>
              <a:rPr lang="pl-PL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KRAKÓW.</a:t>
            </a:r>
            <a:endParaRPr lang="pl-PL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38EAE306-74A8-4A0E-98B1-D453E3B9E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35" y="4499713"/>
            <a:ext cx="1716181" cy="164538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90CB146-DE28-459E-B65D-4EC6AFB8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755" y="4826300"/>
            <a:ext cx="1454022" cy="99221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A0E1EA8-73E3-C744-F2C0-93E250C9D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593" y="3351269"/>
            <a:ext cx="6556817" cy="15546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F177151-5400-956A-F6DE-21451C056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152" y="3014003"/>
            <a:ext cx="8094345" cy="99221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0C4D72-2706-3C89-9B6E-67145C8D1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61" y="1085854"/>
            <a:ext cx="1484642" cy="45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437510-5C58-4242-8D4D-9E150E5E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MAN Truck &amp; Bus Polska Sp.</a:t>
            </a:r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z </a:t>
            </a:r>
            <a:r>
              <a:rPr lang="en-US" sz="330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o.o.</a:t>
            </a:r>
            <a:b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en-US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w </a:t>
            </a:r>
            <a:r>
              <a:rPr lang="en-US" sz="330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Wolicy</a:t>
            </a:r>
            <a:r>
              <a:rPr lang="en-US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K/</a:t>
            </a:r>
            <a:r>
              <a:rPr lang="en-US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Warszawy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C3F700-2975-4C5B-9874-B5760085D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615" y="2836461"/>
            <a:ext cx="1449892" cy="994741"/>
          </a:xfrm>
          <a:prstGeom prst="rect">
            <a:avLst/>
          </a:prstGeom>
        </p:spPr>
      </p:pic>
      <p:pic>
        <p:nvPicPr>
          <p:cNvPr id="7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CFB0E957-790B-4557-98B8-F7727C00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52" y="4922079"/>
            <a:ext cx="1690570" cy="162082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05E5ACE-C0F5-40B7-FE1F-2015A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9" y="2174791"/>
            <a:ext cx="3772058" cy="250841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B240645-4837-C290-CC91-615B9C992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906" y="1407853"/>
            <a:ext cx="1579081" cy="4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437510-5C58-4242-8D4D-9E150E5E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5" y="609600"/>
            <a:ext cx="11860696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Eko Cykl Organizacja Odzysku Opakowań S.A.</a:t>
            </a:r>
            <a:b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pl-PL" sz="33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WROCŁAW 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C3F700-2975-4C5B-9874-B5760085D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615" y="2836461"/>
            <a:ext cx="1449892" cy="994741"/>
          </a:xfrm>
          <a:prstGeom prst="rect">
            <a:avLst/>
          </a:prstGeom>
        </p:spPr>
      </p:pic>
      <p:pic>
        <p:nvPicPr>
          <p:cNvPr id="7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CFB0E957-790B-4557-98B8-F7727C00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41" y="4630306"/>
            <a:ext cx="1687717" cy="16180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3553C3E-C0CC-D583-3011-C58E67DC5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364" y="2619953"/>
            <a:ext cx="4787517" cy="16180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18794E8-51CB-5E5B-05C9-8F3D91303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412" y="1524000"/>
            <a:ext cx="154839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B2E35F-61CF-451D-B571-3896CAA5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6" y="1220968"/>
            <a:ext cx="7710114" cy="164836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/>
                </a:solidFill>
              </a:rPr>
              <a:t>PERŁY ROKU 2023</a:t>
            </a:r>
            <a:br>
              <a:rPr lang="pl-PL" dirty="0">
                <a:solidFill>
                  <a:schemeClr val="tx2"/>
                </a:solidFill>
              </a:rPr>
            </a:br>
            <a:r>
              <a:rPr lang="pl-PL" sz="3000" dirty="0">
                <a:solidFill>
                  <a:schemeClr val="tx2"/>
                </a:solidFill>
              </a:rPr>
              <a:t>dla </a:t>
            </a:r>
            <a:r>
              <a:rPr lang="pl-PL" sz="3000" dirty="0" err="1">
                <a:solidFill>
                  <a:schemeClr val="tx2"/>
                </a:solidFill>
              </a:rPr>
              <a:t>najleprzych</a:t>
            </a:r>
            <a:r>
              <a:rPr lang="pl-PL" sz="3000" dirty="0">
                <a:solidFill>
                  <a:schemeClr val="tx2"/>
                </a:solidFill>
              </a:rPr>
              <a:t> dostawców</a:t>
            </a:r>
            <a:br>
              <a:rPr lang="pl-PL" sz="3000" dirty="0">
                <a:solidFill>
                  <a:schemeClr val="tx2"/>
                </a:solidFill>
              </a:rPr>
            </a:br>
            <a:endParaRPr lang="pl-PL" sz="5025" dirty="0">
              <a:solidFill>
                <a:schemeClr val="tx2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2AC66E-30C5-4502-9FE8-1606C92E9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7335" y="3746595"/>
            <a:ext cx="5796212" cy="49227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4" name="Picture 6" descr="Obraz znaleziony dla: perły biżuteria">
            <a:extLst>
              <a:ext uri="{FF2B5EF4-FFF2-40B4-BE49-F238E27FC236}">
                <a16:creationId xmlns:a16="http://schemas.microsoft.com/office/drawing/2014/main" id="{0B491B53-3BE6-4389-91BE-91EF4746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18" y="2942822"/>
            <a:ext cx="3029849" cy="21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braz znaleziony dla: perły biżuteria">
            <a:extLst>
              <a:ext uri="{FF2B5EF4-FFF2-40B4-BE49-F238E27FC236}">
                <a16:creationId xmlns:a16="http://schemas.microsoft.com/office/drawing/2014/main" id="{5A6319F1-49A5-47FD-96A7-731D82DE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80" y="3643170"/>
            <a:ext cx="3029849" cy="21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braz znaleziony dla: perły biżuteria">
            <a:extLst>
              <a:ext uri="{FF2B5EF4-FFF2-40B4-BE49-F238E27FC236}">
                <a16:creationId xmlns:a16="http://schemas.microsoft.com/office/drawing/2014/main" id="{53CE3042-B442-46B3-B12D-8BF4F5B6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42" y="2512159"/>
            <a:ext cx="3029849" cy="21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554F9E5C-93CA-4ED8-8EEF-CFCBCB3D6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26" y="2351974"/>
            <a:ext cx="1621706" cy="15548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C02C0E5-62E0-4895-AFA8-E13766643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607735" y="5305426"/>
            <a:ext cx="1202069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31" y="1461698"/>
            <a:ext cx="4062572" cy="38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1314454"/>
            <a:ext cx="10747513" cy="99474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MEDALE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BB4E89-CE12-470F-A688-D7A929A5D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46" y="3023563"/>
            <a:ext cx="2512907" cy="27717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44A9C1-B083-4058-9787-99EE2C7B2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4181" y="3047929"/>
            <a:ext cx="3139896" cy="23549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1F37C2E-C028-4692-B36E-2D4FC5071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11" y="3749201"/>
            <a:ext cx="1218920" cy="13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A2DE-FCC0-41F8-9350-23C7D64A7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5212" y="1148196"/>
            <a:ext cx="6556664" cy="11949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Złote Dyplomy Heraklesa</a:t>
            </a:r>
          </a:p>
        </p:txBody>
      </p:sp>
      <p:pic>
        <p:nvPicPr>
          <p:cNvPr id="1026" name="Picture 2" descr="Złoty Dyplom Heraklesa">
            <a:extLst>
              <a:ext uri="{FF2B5EF4-FFF2-40B4-BE49-F238E27FC236}">
                <a16:creationId xmlns:a16="http://schemas.microsoft.com/office/drawing/2014/main" id="{8310DEBE-CD24-41E1-BC24-F31DBC8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20" y="238102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łoty Dyplom Heraklesa">
            <a:extLst>
              <a:ext uri="{FF2B5EF4-FFF2-40B4-BE49-F238E27FC236}">
                <a16:creationId xmlns:a16="http://schemas.microsoft.com/office/drawing/2014/main" id="{BB990C7B-1B66-43FC-B336-0CB7E6EC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25" y="3227985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łoty Dyplom Heraklesa">
            <a:extLst>
              <a:ext uri="{FF2B5EF4-FFF2-40B4-BE49-F238E27FC236}">
                <a16:creationId xmlns:a16="http://schemas.microsoft.com/office/drawing/2014/main" id="{0D61C8C1-A6BF-47E0-BE1E-C9676026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629" y="4077510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łoty Dyplom Heraklesa">
            <a:extLst>
              <a:ext uri="{FF2B5EF4-FFF2-40B4-BE49-F238E27FC236}">
                <a16:creationId xmlns:a16="http://schemas.microsoft.com/office/drawing/2014/main" id="{83360CE2-955A-42BB-8C1C-9CDD441C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81" y="238102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łoty Dyplom Heraklesa">
            <a:extLst>
              <a:ext uri="{FF2B5EF4-FFF2-40B4-BE49-F238E27FC236}">
                <a16:creationId xmlns:a16="http://schemas.microsoft.com/office/drawing/2014/main" id="{2CD33D4C-C0F7-489D-A8CC-08038AAD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76" y="3287463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łoty Dyplom Heraklesa">
            <a:extLst>
              <a:ext uri="{FF2B5EF4-FFF2-40B4-BE49-F238E27FC236}">
                <a16:creationId xmlns:a16="http://schemas.microsoft.com/office/drawing/2014/main" id="{7C600BEE-6801-49AC-944A-50CD3509F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26" y="417632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3BC221AD-9038-43E3-8613-C37921B8D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6" y="2330673"/>
            <a:ext cx="1918127" cy="32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 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  <a:br>
              <a:rPr lang="pl-PL" dirty="0"/>
            </a:br>
            <a:r>
              <a:rPr lang="pl-PL" sz="367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Jacek </a:t>
            </a:r>
            <a:r>
              <a:rPr lang="pl-PL" sz="3675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Fifielski</a:t>
            </a:r>
            <a:r>
              <a:rPr lang="pl-PL" sz="367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BB4E89-CE12-470F-A688-D7A929A5D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11" y="3162403"/>
            <a:ext cx="1705751" cy="188147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6D1B4E1-C0C9-29B1-78DC-E3836990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33" y="3170392"/>
            <a:ext cx="2565619" cy="16419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DEC486-C8D4-60EC-6044-20D389950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944" y="2484418"/>
            <a:ext cx="2422499" cy="32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 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  <a:br>
              <a:rPr lang="pl-PL" dirty="0"/>
            </a:br>
            <a:r>
              <a:rPr lang="pl-PL" sz="367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Leszek Wołowiec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BB4E89-CE12-470F-A688-D7A929A5D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97" y="3292789"/>
            <a:ext cx="1830472" cy="2019038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F655E6F-FDD1-4B76-918B-B6170EDF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82" y="3298332"/>
            <a:ext cx="2794530" cy="16237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8BA452-3310-F3E1-EBB1-E4C87FAA1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878" y="2568004"/>
            <a:ext cx="2646153" cy="34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59F3F-38CB-4FB3-BD5D-8362B6AF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1143000"/>
            <a:ext cx="7765321" cy="78867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Dyplomy uznania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10" y="4375774"/>
            <a:ext cx="1372712" cy="13160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4E3EFD-B396-361B-F8C5-935A344CB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7499">
            <a:off x="3232368" y="2450713"/>
            <a:ext cx="1754779" cy="13160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B8DB59-0221-CEF2-7095-1400D7AB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363">
            <a:off x="4610100" y="2357435"/>
            <a:ext cx="1743720" cy="13077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EE9376-D1CE-455E-8E34-9BC67D31A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8492">
            <a:off x="5925356" y="2496598"/>
            <a:ext cx="1840379" cy="13802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3E42D7E-9E37-D8CF-DAE4-1CA5ED5F9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71391">
            <a:off x="7332243" y="2786634"/>
            <a:ext cx="1709515" cy="1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36B548A-58C5-9D6B-BC7B-23F670837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66" y="658392"/>
            <a:ext cx="7388286" cy="55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06C028-9F5E-404C-5740-EC3992CC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2" y="918504"/>
            <a:ext cx="7282268" cy="54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D979CAF-770E-F3A8-CCA7-3EAFE65AF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1" y="903595"/>
            <a:ext cx="7322025" cy="54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83C8F27-9437-0854-EA73-49504E627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38" y="705678"/>
            <a:ext cx="7262192" cy="54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086C687-DDE9-A89F-7B6A-3090EE6A8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14" y="903595"/>
            <a:ext cx="7322025" cy="54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3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15D13B9-D33A-CD34-86E3-FA3D7AC7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36" y="953291"/>
            <a:ext cx="7189503" cy="53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130C237-6B87-7B03-E9D1-EFC23940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00" y="2416818"/>
            <a:ext cx="2175774" cy="29095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8653DE-D475-460B-9D3C-F32A942C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Magdalena  Adamkiewicz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3ACA1EC-3587-DCE8-8374-0BB1C74A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75" y="2358971"/>
            <a:ext cx="2298824" cy="304038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E1FC60D-8BCB-807F-8D49-E0511574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18846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FE43BFF-B6E8-3390-7C9F-04A62A77F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6" y="583848"/>
            <a:ext cx="7706339" cy="57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663134F-7429-FB4D-7450-D78B73AFE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62" y="898626"/>
            <a:ext cx="7335276" cy="55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D108CF-59BA-1126-0BF1-E036ED41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5452E7-C8C2-721A-40DD-8664092F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3B10EA0-4496-550E-A8DD-02D93BED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68" y="898626"/>
            <a:ext cx="7335276" cy="55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Honorowe Certyfikaty</a:t>
            </a:r>
            <a:br>
              <a:rPr lang="pl-PL" dirty="0"/>
            </a:br>
            <a:r>
              <a:rPr lang="pl-PL" dirty="0"/>
              <a:t> kompetencji zawodowych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1F37C2E-C028-4692-B36E-2D4FC507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0" y="3040430"/>
            <a:ext cx="1218920" cy="13204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BE1F44-7CC3-4402-A9DA-2520DECE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02" y="3040430"/>
            <a:ext cx="1218920" cy="132049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1391CD-B2F7-42AD-BE88-EC8A13EC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93" y="2309192"/>
            <a:ext cx="3389385" cy="33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28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4B7662-051B-F2BC-1F98-04366895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50" y="4753841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F6C8FD-0AE1-3F0B-7B3F-976B91831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62" y="1953282"/>
            <a:ext cx="6288356" cy="471626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BF04E3-DB78-EFDD-0361-E8AB11C5D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28" y="4297592"/>
            <a:ext cx="1012086" cy="15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28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4B7662-051B-F2BC-1F98-04366895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50" y="4578461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B4632EC-56EB-D446-C6CB-2FB41F72E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872" y="1895061"/>
            <a:ext cx="6408564" cy="48050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6D4315-4527-2EF6-39DC-DD378107E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28" y="4297592"/>
            <a:ext cx="1012086" cy="15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30" y="1516629"/>
            <a:ext cx="3989316" cy="38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E7B76B-2960-4C4A-98EF-B7694FA9A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7103" y="327422"/>
            <a:ext cx="6751097" cy="1790700"/>
          </a:xfrm>
        </p:spPr>
        <p:txBody>
          <a:bodyPr>
            <a:normAutofit/>
          </a:bodyPr>
          <a:lstStyle/>
          <a:p>
            <a:r>
              <a:rPr lang="pl-PL" sz="3300" dirty="0"/>
              <a:t>OSTATNIE POŻEGNANIE </a:t>
            </a:r>
            <a:br>
              <a:rPr lang="pl-PL" sz="4500" dirty="0"/>
            </a:br>
            <a:r>
              <a:rPr lang="pl-PL" sz="3300" dirty="0">
                <a:solidFill>
                  <a:srgbClr val="C00000"/>
                </a:solidFill>
              </a:rPr>
              <a:t>CHWILA MILCZENIA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D6F4E59-9E75-4F65-A5BF-80AF895988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CW</a:t>
            </a:r>
          </a:p>
        </p:txBody>
      </p:sp>
      <p:pic>
        <p:nvPicPr>
          <p:cNvPr id="1026" name="Picture 2" descr="Obraz znaleziony dla: r.i.p.">
            <a:extLst>
              <a:ext uri="{FF2B5EF4-FFF2-40B4-BE49-F238E27FC236}">
                <a16:creationId xmlns:a16="http://schemas.microsoft.com/office/drawing/2014/main" id="{19E8D333-2F0A-4455-9DB2-C12412F2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02" y="3741540"/>
            <a:ext cx="1410891" cy="78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az znaleziony dla: r.i.p. czarna wstążka">
            <a:extLst>
              <a:ext uri="{FF2B5EF4-FFF2-40B4-BE49-F238E27FC236}">
                <a16:creationId xmlns:a16="http://schemas.microsoft.com/office/drawing/2014/main" id="{09B922FC-96E5-41B1-ADD7-4F120DFB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16" y="3741542"/>
            <a:ext cx="1398487" cy="9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14717C-95C5-48F1-ADA7-B28644FEC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54" y="2242188"/>
            <a:ext cx="3679397" cy="29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143A2-8113-425D-B62F-F0710BA9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</a:br>
            <a:r>
              <a:rPr lang="pl-PL" sz="330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Leszek Matuszak</a:t>
            </a:r>
            <a:b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</a:br>
            <a: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wieloletni prezes</a:t>
            </a:r>
            <a:br>
              <a:rPr lang="pl-PL" b="1" i="0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pl-PL" sz="2025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przedsiębiorstwa usług komunalnych w </a:t>
            </a:r>
            <a:r>
              <a:rPr lang="pl-PL" sz="2025" dirty="0" err="1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kaliszu</a:t>
            </a:r>
            <a:br>
              <a:rPr lang="pl-PL" b="1" i="0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endParaRPr lang="pl-PL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Obraz znaleziony dla: r.i.p. czarna wstążka">
            <a:extLst>
              <a:ext uri="{FF2B5EF4-FFF2-40B4-BE49-F238E27FC236}">
                <a16:creationId xmlns:a16="http://schemas.microsoft.com/office/drawing/2014/main" id="{62460AA3-EC59-46C4-8E32-E0A0980F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86" y="5473468"/>
            <a:ext cx="685801" cy="44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braz znaleziony dla: r.i.p.">
            <a:extLst>
              <a:ext uri="{FF2B5EF4-FFF2-40B4-BE49-F238E27FC236}">
                <a16:creationId xmlns:a16="http://schemas.microsoft.com/office/drawing/2014/main" id="{44F09184-F22A-4F37-BEDD-B39CE741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96" y="5473468"/>
            <a:ext cx="869553" cy="4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8F98491-5C00-4A70-8779-FBC3D78F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341" y="2279158"/>
            <a:ext cx="2744667" cy="36595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8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C30DF0F-5482-CAD1-F68B-516AD87CF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76" y="2416818"/>
            <a:ext cx="2183698" cy="29095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8653DE-D475-460B-9D3C-F32A942C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Mariusz </a:t>
            </a:r>
            <a:r>
              <a:rPr lang="pl-PL" sz="3300" dirty="0" err="1">
                <a:solidFill>
                  <a:schemeClr val="accent6"/>
                </a:solidFill>
              </a:rPr>
              <a:t>bogusz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3ACA1EC-3587-DCE8-8374-0BB1C74A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75" y="2358971"/>
            <a:ext cx="2298824" cy="304038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E1FC60D-8BCB-807F-8D49-E0511574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18846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143A2-8113-425D-B62F-F0710BA9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Edward Kaczorek </a:t>
            </a:r>
            <a:b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</a:br>
            <a: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wieloletni prezes</a:t>
            </a:r>
            <a:br>
              <a:rPr lang="pl-PL" b="1" i="0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pl-PL" sz="2025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Przedsiębiorstwa Usług Miejskich w Grudziądzu</a:t>
            </a:r>
            <a:br>
              <a:rPr lang="pl-PL" b="1" i="0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endParaRPr lang="pl-PL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Obraz znaleziony dla: r.i.p. czarna wstążka">
            <a:extLst>
              <a:ext uri="{FF2B5EF4-FFF2-40B4-BE49-F238E27FC236}">
                <a16:creationId xmlns:a16="http://schemas.microsoft.com/office/drawing/2014/main" id="{62460AA3-EC59-46C4-8E32-E0A0980F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65" y="5514715"/>
            <a:ext cx="685801" cy="44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braz znaleziony dla: r.i.p.">
            <a:extLst>
              <a:ext uri="{FF2B5EF4-FFF2-40B4-BE49-F238E27FC236}">
                <a16:creationId xmlns:a16="http://schemas.microsoft.com/office/drawing/2014/main" id="{44F09184-F22A-4F37-BEDD-B39CE741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87" y="5582787"/>
            <a:ext cx="869553" cy="4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717C97-364B-1007-0235-E1A673225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991" y="2411896"/>
            <a:ext cx="2757323" cy="35471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4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143A2-8113-425D-B62F-F0710BA9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</a:br>
            <a:r>
              <a:rPr lang="pl-PL" sz="330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leszek</a:t>
            </a: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l-PL" sz="330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 Black" panose="020B0A04020102020204" pitchFamily="34" charset="0"/>
              </a:rPr>
              <a:t>polak</a:t>
            </a:r>
            <a:b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</a:br>
            <a:r>
              <a:rPr lang="pl-PL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wieloletni prezes</a:t>
            </a:r>
            <a:br>
              <a:rPr lang="pl-PL" b="1" i="0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pl-PL" sz="2025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zakładu usług komunalnych w </a:t>
            </a:r>
            <a:r>
              <a:rPr lang="pl-PL" sz="2025" dirty="0" err="1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barczewie</a:t>
            </a:r>
            <a:br>
              <a:rPr lang="pl-PL" b="1" i="0" dirty="0">
                <a:solidFill>
                  <a:schemeClr val="tx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endParaRPr lang="pl-PL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Obraz znaleziony dla: r.i.p. czarna wstążka">
            <a:extLst>
              <a:ext uri="{FF2B5EF4-FFF2-40B4-BE49-F238E27FC236}">
                <a16:creationId xmlns:a16="http://schemas.microsoft.com/office/drawing/2014/main" id="{62460AA3-EC59-46C4-8E32-E0A0980F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65" y="5514715"/>
            <a:ext cx="685801" cy="44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braz znaleziony dla: r.i.p.">
            <a:extLst>
              <a:ext uri="{FF2B5EF4-FFF2-40B4-BE49-F238E27FC236}">
                <a16:creationId xmlns:a16="http://schemas.microsoft.com/office/drawing/2014/main" id="{44F09184-F22A-4F37-BEDD-B39CE741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87" y="5582787"/>
            <a:ext cx="869553" cy="4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EC7108-3BFB-CC45-96BF-122D2224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541" y="2313111"/>
            <a:ext cx="2734421" cy="36458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4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6AF403-94A5-4955-ACA6-C10F4B5E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1314452"/>
            <a:ext cx="7765321" cy="657225"/>
          </a:xfrm>
        </p:spPr>
        <p:txBody>
          <a:bodyPr>
            <a:noAutofit/>
          </a:bodyPr>
          <a:lstStyle/>
          <a:p>
            <a:r>
              <a:rPr lang="pl-PL" sz="33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POZOSTANIEcie</a:t>
            </a:r>
            <a:r>
              <a:rPr lang="pl-PL" sz="3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br>
              <a:rPr lang="pl-PL" sz="33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pl-PL" sz="3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 NASZEJ PAMIĘCI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1EF5573-6312-4196-889C-A336E06C5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54" y="2428876"/>
            <a:ext cx="3400951" cy="2771775"/>
          </a:xfrm>
        </p:spPr>
      </p:pic>
    </p:spTree>
    <p:extLst>
      <p:ext uri="{BB962C8B-B14F-4D97-AF65-F5344CB8AC3E}">
        <p14:creationId xmlns:p14="http://schemas.microsoft.com/office/powerpoint/2010/main" val="36026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43" y="1673262"/>
            <a:ext cx="3841735" cy="36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6956A-07C1-4C7A-9767-D85E582E6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216" y="945742"/>
            <a:ext cx="6619244" cy="4254909"/>
          </a:xfrm>
        </p:spPr>
        <p:txBody>
          <a:bodyPr>
            <a:normAutofit/>
          </a:bodyPr>
          <a:lstStyle/>
          <a:p>
            <a:pPr algn="ctr"/>
            <a:r>
              <a:rPr lang="pl-PL" sz="4950" dirty="0">
                <a:solidFill>
                  <a:srgbClr val="FFC000"/>
                </a:solidFill>
              </a:rPr>
              <a:t>Nowi</a:t>
            </a:r>
            <a:r>
              <a:rPr lang="pl-PL" sz="4050" dirty="0">
                <a:solidFill>
                  <a:srgbClr val="FFC000"/>
                </a:solidFill>
              </a:rPr>
              <a:t> </a:t>
            </a: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członkowie zwyczajni</a:t>
            </a:r>
            <a:br>
              <a:rPr lang="pl-PL" sz="4050" dirty="0">
                <a:solidFill>
                  <a:srgbClr val="FFC000"/>
                </a:solidFill>
              </a:rPr>
            </a:b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KFDZOM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9696BD-4395-4D1F-9344-8494106E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2623" y="6989912"/>
            <a:ext cx="6619244" cy="64606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218" name="Picture 2" descr="Krajowe Forum Dyrektorów Zakładów Oczyszczania Miast">
            <a:extLst>
              <a:ext uri="{FF2B5EF4-FFF2-40B4-BE49-F238E27FC236}">
                <a16:creationId xmlns:a16="http://schemas.microsoft.com/office/drawing/2014/main" id="{96FB364C-9634-48E2-ADA9-8953F55F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193006"/>
            <a:ext cx="857250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5214F-882D-4A36-B656-20AA78AA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30" y="1196793"/>
            <a:ext cx="9780105" cy="1408145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700" dirty="0">
                <a:solidFill>
                  <a:srgbClr val="FFC000"/>
                </a:solidFill>
              </a:rPr>
            </a:br>
            <a:r>
              <a:rPr lang="pl-PL" sz="3675" dirty="0">
                <a:solidFill>
                  <a:srgbClr val="FFFF00"/>
                </a:solidFill>
              </a:rPr>
              <a:t>Magdalena </a:t>
            </a:r>
            <a:r>
              <a:rPr lang="pl-PL" sz="3675" dirty="0" err="1">
                <a:solidFill>
                  <a:srgbClr val="FFFF00"/>
                </a:solidFill>
              </a:rPr>
              <a:t>Cimek</a:t>
            </a:r>
            <a:r>
              <a:rPr lang="pl-PL" sz="3675" dirty="0">
                <a:solidFill>
                  <a:srgbClr val="FFFF00"/>
                </a:solidFill>
              </a:rPr>
              <a:t> </a:t>
            </a:r>
            <a:br>
              <a:rPr lang="pl-PL" sz="3975" dirty="0">
                <a:solidFill>
                  <a:srgbClr val="FFC000"/>
                </a:solidFill>
              </a:rPr>
            </a:br>
            <a:r>
              <a:rPr lang="pl-PL" sz="2700" dirty="0">
                <a:solidFill>
                  <a:srgbClr val="FFC000"/>
                </a:solidFill>
              </a:rPr>
              <a:t> Szczecińskie Centrum </a:t>
            </a:r>
            <a:r>
              <a:rPr lang="pl-PL" sz="2700" dirty="0" err="1">
                <a:solidFill>
                  <a:srgbClr val="FFC000"/>
                </a:solidFill>
              </a:rPr>
              <a:t>Biorecyklingu</a:t>
            </a:r>
            <a:r>
              <a:rPr lang="pl-PL" sz="2700" dirty="0">
                <a:solidFill>
                  <a:srgbClr val="FFC000"/>
                </a:solidFill>
              </a:rPr>
              <a:t> Sp. z o.o. Szczecin </a:t>
            </a:r>
            <a:br>
              <a:rPr lang="pl-PL" sz="2100" dirty="0"/>
            </a:br>
            <a:r>
              <a:rPr lang="pl-PL" sz="21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66E4C8-1A16-4EEB-B7E2-CF5D5C6D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43" y="4156308"/>
            <a:ext cx="1157143" cy="12535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6EE997-0410-07B8-1751-6A0963E7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14" y="4253063"/>
            <a:ext cx="1207112" cy="11568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63B6224-928B-956A-D578-236D3DB8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99" y="3114577"/>
            <a:ext cx="2378144" cy="317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21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5214F-882D-4A36-B656-20AA78AA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757" y="1196793"/>
            <a:ext cx="8547652" cy="1408145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700" dirty="0">
                <a:solidFill>
                  <a:srgbClr val="FFC000"/>
                </a:solidFill>
              </a:rPr>
            </a:br>
            <a:r>
              <a:rPr lang="pl-PL" sz="3675" dirty="0">
                <a:solidFill>
                  <a:srgbClr val="FFFF00"/>
                </a:solidFill>
              </a:rPr>
              <a:t>Marcin Gorzelak </a:t>
            </a:r>
            <a:br>
              <a:rPr lang="pl-PL" sz="3975" dirty="0">
                <a:solidFill>
                  <a:srgbClr val="FFC000"/>
                </a:solidFill>
              </a:rPr>
            </a:br>
            <a:r>
              <a:rPr lang="pl-PL" sz="2700" dirty="0">
                <a:solidFill>
                  <a:srgbClr val="FFC000"/>
                </a:solidFill>
              </a:rPr>
              <a:t> Przedsiębiorstwo Komunalne Sp. z o.o. </a:t>
            </a:r>
            <a:r>
              <a:rPr lang="pl-PL" sz="2700" dirty="0" err="1">
                <a:solidFill>
                  <a:srgbClr val="FFC000"/>
                </a:solidFill>
              </a:rPr>
              <a:t>WieluŃ</a:t>
            </a:r>
            <a:br>
              <a:rPr lang="pl-PL" sz="2100" dirty="0"/>
            </a:br>
            <a:r>
              <a:rPr lang="pl-PL" sz="21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66E4C8-1A16-4EEB-B7E2-CF5D5C6D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76" y="3716558"/>
            <a:ext cx="1157143" cy="12535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6EE997-0410-07B8-1751-6A0963E7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681" y="3813313"/>
            <a:ext cx="1207112" cy="11568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6B6E18-CB95-B9DB-F4EB-10FCAED60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858" y="2947517"/>
            <a:ext cx="245745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66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5214F-882D-4A36-B656-20AA78AA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757" y="1196793"/>
            <a:ext cx="8547652" cy="1408145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700" dirty="0">
                <a:solidFill>
                  <a:srgbClr val="FFC000"/>
                </a:solidFill>
              </a:rPr>
            </a:br>
            <a:r>
              <a:rPr lang="pl-PL" sz="3675" dirty="0">
                <a:solidFill>
                  <a:srgbClr val="FFFF00"/>
                </a:solidFill>
              </a:rPr>
              <a:t>Katarzyna Maliszewska </a:t>
            </a:r>
            <a:br>
              <a:rPr lang="pl-PL" sz="3975" dirty="0">
                <a:solidFill>
                  <a:srgbClr val="FFC000"/>
                </a:solidFill>
              </a:rPr>
            </a:br>
            <a:r>
              <a:rPr lang="pl-PL" sz="2700" dirty="0">
                <a:solidFill>
                  <a:srgbClr val="FFC000"/>
                </a:solidFill>
              </a:rPr>
              <a:t> Ziemia Polska Sp. z o.o. </a:t>
            </a:r>
            <a:br>
              <a:rPr lang="pl-PL" sz="2700" dirty="0">
                <a:solidFill>
                  <a:srgbClr val="FFC000"/>
                </a:solidFill>
              </a:rPr>
            </a:br>
            <a:r>
              <a:rPr lang="pl-PL" sz="2700" dirty="0">
                <a:solidFill>
                  <a:srgbClr val="FFC000"/>
                </a:solidFill>
              </a:rPr>
              <a:t>Warszawa</a:t>
            </a:r>
            <a:br>
              <a:rPr lang="pl-PL" sz="2100" dirty="0"/>
            </a:br>
            <a:r>
              <a:rPr lang="pl-PL" sz="21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66E4C8-1A16-4EEB-B7E2-CF5D5C6D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10" y="3917824"/>
            <a:ext cx="1157143" cy="12535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6EE997-0410-07B8-1751-6A0963E7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10" y="3907706"/>
            <a:ext cx="1207112" cy="115681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9EBEC90-B93E-F9FD-01B0-F925CEEA4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434" y="2931029"/>
            <a:ext cx="2230713" cy="334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95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5214F-882D-4A36-B656-20AA78AA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757" y="1196793"/>
            <a:ext cx="8547652" cy="1408145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700" dirty="0">
                <a:solidFill>
                  <a:srgbClr val="FFC000"/>
                </a:solidFill>
              </a:rPr>
            </a:br>
            <a:r>
              <a:rPr lang="pl-PL" sz="3675" dirty="0">
                <a:solidFill>
                  <a:srgbClr val="FFFF00"/>
                </a:solidFill>
              </a:rPr>
              <a:t>Michał Paca </a:t>
            </a:r>
            <a:br>
              <a:rPr lang="pl-PL" sz="3975" dirty="0">
                <a:solidFill>
                  <a:srgbClr val="FFC000"/>
                </a:solidFill>
              </a:rPr>
            </a:br>
            <a:r>
              <a:rPr lang="pl-PL" sz="2700" dirty="0">
                <a:solidFill>
                  <a:srgbClr val="FFC000"/>
                </a:solidFill>
              </a:rPr>
              <a:t> Bioodpady.pl Sp. z o.o. </a:t>
            </a:r>
            <a:br>
              <a:rPr lang="pl-PL" sz="2700" dirty="0">
                <a:solidFill>
                  <a:srgbClr val="FFC000"/>
                </a:solidFill>
              </a:rPr>
            </a:br>
            <a:r>
              <a:rPr lang="pl-PL" sz="2700" dirty="0">
                <a:solidFill>
                  <a:srgbClr val="FFC000"/>
                </a:solidFill>
              </a:rPr>
              <a:t>Warszawa</a:t>
            </a:r>
            <a:br>
              <a:rPr lang="pl-PL" sz="2100" dirty="0"/>
            </a:br>
            <a:r>
              <a:rPr lang="pl-PL" sz="21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66E4C8-1A16-4EEB-B7E2-CF5D5C6D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13" y="3429000"/>
            <a:ext cx="1157143" cy="12535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6EE997-0410-07B8-1751-6A0963E7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244" y="3674654"/>
            <a:ext cx="1207112" cy="115681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D4CFBF5-5D99-7869-BAD9-C707B1AB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020" y="2936192"/>
            <a:ext cx="2325884" cy="310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01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6956A-07C1-4C7A-9767-D85E582E6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216" y="857254"/>
            <a:ext cx="6619244" cy="4395355"/>
          </a:xfrm>
        </p:spPr>
        <p:txBody>
          <a:bodyPr/>
          <a:lstStyle/>
          <a:p>
            <a:pPr algn="ctr"/>
            <a:r>
              <a:rPr lang="pl-PL" sz="4950" dirty="0">
                <a:solidFill>
                  <a:srgbClr val="FFC000"/>
                </a:solidFill>
              </a:rPr>
              <a:t>Nowi </a:t>
            </a: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członkowie wspierający</a:t>
            </a:r>
            <a:br>
              <a:rPr lang="pl-PL" sz="4050" dirty="0">
                <a:solidFill>
                  <a:srgbClr val="FFC000"/>
                </a:solidFill>
              </a:rPr>
            </a:b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KFDZOM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9696BD-4395-4D1F-9344-8494106E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316" y="7045219"/>
            <a:ext cx="6619244" cy="64606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 descr="Krajowe Forum Dyrektorów Zakładów Oczyszczania Miast">
            <a:extLst>
              <a:ext uri="{FF2B5EF4-FFF2-40B4-BE49-F238E27FC236}">
                <a16:creationId xmlns:a16="http://schemas.microsoft.com/office/drawing/2014/main" id="{3F99E17C-7EE9-4D08-B865-FB61165D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38" y="1068315"/>
            <a:ext cx="857250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9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189CF81-D6EA-E3AF-4ABB-1BDDA43F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164" y="2493912"/>
            <a:ext cx="2150545" cy="291859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Mieczysław </a:t>
            </a:r>
            <a:r>
              <a:rPr lang="pl-PL" sz="3300" dirty="0" err="1">
                <a:solidFill>
                  <a:schemeClr val="accent6"/>
                </a:solidFill>
              </a:rPr>
              <a:t>kaczyński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76A57E-2F88-7767-6350-DBD8B584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503" y="2394990"/>
            <a:ext cx="2235541" cy="30175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63C61A-6E96-82A4-B25D-88D20BF8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17" y="4904974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D461B-5EE8-4DB2-A006-D1DF1D37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83"/>
            <a:ext cx="10840278" cy="2534893"/>
          </a:xfrm>
        </p:spPr>
        <p:txBody>
          <a:bodyPr>
            <a:normAutofit fontScale="90000"/>
          </a:bodyPr>
          <a:lstStyle/>
          <a:p>
            <a:br>
              <a:rPr lang="pl-PL" sz="3300" dirty="0">
                <a:latin typeface="Arial Black" panose="020B0A04020102020204" pitchFamily="34" charset="0"/>
              </a:rPr>
            </a:br>
            <a:br>
              <a:rPr lang="pl-PL" sz="3300" dirty="0"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Przedsiębiorstwo 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Usługowo-Handlowo- Produkcyjne 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"LECH' Sp. z o.o.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białystok</a:t>
            </a:r>
            <a:br>
              <a:rPr lang="pl-PL" sz="3300" dirty="0">
                <a:latin typeface="Arial Black" panose="020B0A04020102020204" pitchFamily="34" charset="0"/>
              </a:rPr>
            </a:br>
            <a:br>
              <a:rPr lang="pl-PL" sz="3300" dirty="0">
                <a:latin typeface="Arial Black" panose="020B0A04020102020204" pitchFamily="34" charset="0"/>
              </a:rPr>
            </a:b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1CF92F-916D-4E4A-A406-E42D2282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8" y="3314700"/>
            <a:ext cx="1157143" cy="12535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8A44B5-32EE-4CF1-AF01-A0ADE4D2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32" y="3425432"/>
            <a:ext cx="34289" cy="3428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E3EA8055-C8B5-0252-C110-25C76DE14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ACD431D2-AC7D-AC84-F3BD-B2FD1DE15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9359FF-AD42-F25A-6C34-CA1D57719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164" y="5255958"/>
            <a:ext cx="1015072" cy="10196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0AB615A-D685-7747-5932-37A44CEDD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36" y="3543300"/>
            <a:ext cx="2305050" cy="8096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5CC15EC-68D9-2A6F-B73B-2E3151846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244" y="2552505"/>
            <a:ext cx="4310375" cy="24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D461B-5EE8-4DB2-A006-D1DF1D37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83"/>
            <a:ext cx="10800522" cy="2534893"/>
          </a:xfrm>
        </p:spPr>
        <p:txBody>
          <a:bodyPr>
            <a:normAutofit fontScale="90000"/>
          </a:bodyPr>
          <a:lstStyle/>
          <a:p>
            <a:br>
              <a:rPr lang="pl-PL" sz="3300" dirty="0">
                <a:latin typeface="Arial Black" panose="020B0A04020102020204" pitchFamily="34" charset="0"/>
              </a:rPr>
            </a:br>
            <a:br>
              <a:rPr lang="pl-PL" sz="3300" dirty="0"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Szczecińskie 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Centrum </a:t>
            </a:r>
            <a:r>
              <a:rPr lang="pl-PL" sz="33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Biorecyklingu</a:t>
            </a: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SP. Z O.O.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szczecin</a:t>
            </a:r>
            <a:br>
              <a:rPr lang="pl-PL" sz="3300" dirty="0">
                <a:latin typeface="Arial Black" panose="020B0A04020102020204" pitchFamily="34" charset="0"/>
              </a:rPr>
            </a:br>
            <a:br>
              <a:rPr lang="pl-PL" sz="3300" dirty="0">
                <a:latin typeface="Arial Black" panose="020B0A04020102020204" pitchFamily="34" charset="0"/>
              </a:rPr>
            </a:b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1CF92F-916D-4E4A-A406-E42D2282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8" y="3314700"/>
            <a:ext cx="1157143" cy="12535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8A44B5-32EE-4CF1-AF01-A0ADE4D2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32" y="3425432"/>
            <a:ext cx="34289" cy="3428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E3EA8055-C8B5-0252-C110-25C76DE14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ACD431D2-AC7D-AC84-F3BD-B2FD1DE15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9359FF-AD42-F25A-6C34-CA1D57719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164" y="5255958"/>
            <a:ext cx="1015072" cy="10196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E9E3D0-22E3-FCD6-B3D8-C8EDCF1B7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516" y="3232089"/>
            <a:ext cx="2060157" cy="115883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D987FC6-C7AF-7C59-7E44-3FA4C91AE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529" y="2425859"/>
            <a:ext cx="3946663" cy="24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D461B-5EE8-4DB2-A006-D1DF1D37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83"/>
            <a:ext cx="10800522" cy="2534893"/>
          </a:xfrm>
        </p:spPr>
        <p:txBody>
          <a:bodyPr>
            <a:normAutofit fontScale="90000"/>
          </a:bodyPr>
          <a:lstStyle/>
          <a:p>
            <a:br>
              <a:rPr lang="pl-PL" sz="3300" dirty="0">
                <a:latin typeface="Arial Black" panose="020B0A04020102020204" pitchFamily="34" charset="0"/>
              </a:rPr>
            </a:br>
            <a:br>
              <a:rPr lang="pl-PL" sz="3300" dirty="0">
                <a:latin typeface="Arial Black" panose="020B0A04020102020204" pitchFamily="34" charset="0"/>
              </a:rPr>
            </a:br>
            <a:r>
              <a:rPr lang="pl-PL" sz="3300" dirty="0">
                <a:latin typeface="Arial Black" panose="020B0A04020102020204" pitchFamily="34" charset="0"/>
              </a:rPr>
              <a:t>„</a:t>
            </a:r>
            <a:r>
              <a:rPr lang="pl-PL" sz="33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PolKa</a:t>
            </a: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”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polska kaucyjna S.A.</a:t>
            </a:r>
            <a:b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warszawa</a:t>
            </a:r>
            <a:br>
              <a:rPr lang="pl-PL" sz="3300" dirty="0">
                <a:latin typeface="Arial Black" panose="020B0A04020102020204" pitchFamily="34" charset="0"/>
              </a:rPr>
            </a:br>
            <a:br>
              <a:rPr lang="pl-PL" sz="3300" dirty="0">
                <a:latin typeface="Arial Black" panose="020B0A04020102020204" pitchFamily="34" charset="0"/>
              </a:rPr>
            </a:b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1CF92F-916D-4E4A-A406-E42D2282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8" y="3314700"/>
            <a:ext cx="1157143" cy="12535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8A44B5-32EE-4CF1-AF01-A0ADE4D2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32" y="3425432"/>
            <a:ext cx="34289" cy="3428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E3EA8055-C8B5-0252-C110-25C76DE14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ACD431D2-AC7D-AC84-F3BD-B2FD1DE15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9359FF-AD42-F25A-6C34-CA1D57719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164" y="5255958"/>
            <a:ext cx="1015072" cy="10196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6A4BBF5-385C-399F-FAF1-FE44ED767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753" y="3425432"/>
            <a:ext cx="1920834" cy="85160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5438CF8-1F2B-31BD-6DE7-010858ED3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961" y="2246243"/>
            <a:ext cx="2822713" cy="28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79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170304-98E5-426D-8014-7DE70B90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762001"/>
            <a:ext cx="7765321" cy="1962151"/>
          </a:xfrm>
        </p:spPr>
        <p:txBody>
          <a:bodyPr>
            <a:normAutofit/>
          </a:bodyPr>
          <a:lstStyle/>
          <a:p>
            <a:r>
              <a:rPr lang="pl-PL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JUBILEUSZE</a:t>
            </a:r>
            <a:br>
              <a:rPr lang="pl-PL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listy gratulacyjne</a:t>
            </a:r>
          </a:p>
        </p:txBody>
      </p:sp>
      <p:pic>
        <p:nvPicPr>
          <p:cNvPr id="13314" name="Picture 2" descr="Zobacz obraz źródłowy">
            <a:extLst>
              <a:ext uri="{FF2B5EF4-FFF2-40B4-BE49-F238E27FC236}">
                <a16:creationId xmlns:a16="http://schemas.microsoft.com/office/drawing/2014/main" id="{B17EA053-2161-4C70-ACF4-F899F1F723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397" y="2428876"/>
            <a:ext cx="415406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367ED4-E67D-C799-F7C4-491BD121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10" y="3470152"/>
            <a:ext cx="1307705" cy="9144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22B7A0-773F-A787-A528-8E390275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837" y="3417571"/>
            <a:ext cx="1015072" cy="10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957" y="1448405"/>
            <a:ext cx="7765321" cy="1521887"/>
          </a:xfrm>
        </p:spPr>
        <p:txBody>
          <a:bodyPr>
            <a:noAutofit/>
          </a:bodyPr>
          <a:lstStyle/>
          <a:p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 lat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Ekologiczny Związek Gmin Dorzecza </a:t>
            </a:r>
            <a:r>
              <a:rPr lang="pl-PL" sz="27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Koprzywianki</a:t>
            </a: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- </a:t>
            </a:r>
            <a:r>
              <a:rPr lang="pl-P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Międzygminny Zakład Gospodarki Odpadami Komunalnymi Sp. z o.o. </a:t>
            </a:r>
            <a:br>
              <a:rPr lang="pl-P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  </a:t>
            </a:r>
            <a:r>
              <a:rPr lang="pl-PL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Janczycach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0247" y="2022068"/>
            <a:ext cx="1036766" cy="112282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C53AEC-CF45-7505-1B6A-15E61CF7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573" y="3609452"/>
            <a:ext cx="1307705" cy="9144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BD52060-9D91-69F1-BB86-B9CFC34D7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908" y="3179834"/>
            <a:ext cx="1241060" cy="17737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3D92DA-A9C8-AD0A-B699-0B63A6DDA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011" y="4653269"/>
            <a:ext cx="1277948" cy="12837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E5AD75F-5A7C-81C2-6DFA-03412B36F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248" y="3260534"/>
            <a:ext cx="4354373" cy="165466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7E5CCDA-BBE7-6E0E-1EE8-34D4E1777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748" y="4653269"/>
            <a:ext cx="1993873" cy="17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2957E1-190B-A40C-CEFA-7CB9E3EFE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5" y="2319410"/>
            <a:ext cx="2235400" cy="33117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436"/>
            <a:ext cx="11236036" cy="1559069"/>
          </a:xfrm>
        </p:spPr>
        <p:txBody>
          <a:bodyPr>
            <a:noAutofit/>
          </a:bodyPr>
          <a:lstStyle/>
          <a:p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 lat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przedsiębiorstwo gospodarki komunalnej Sp. z o.o.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zambrów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4018" y="2617443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4E0FD5-8766-5637-0765-1EE6579F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428" y="3018186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0715C8-DCF4-38F6-4355-49604289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822" y="3740264"/>
            <a:ext cx="1015072" cy="10196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A45464D-4274-0866-57DA-837D6F13E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654" y="2319410"/>
            <a:ext cx="4725901" cy="26118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DA0F36F-C1BA-ECE6-C0FE-E6E8BFFF9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202" y="5085390"/>
            <a:ext cx="6126768" cy="13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2957E1-190B-A40C-CEFA-7CB9E3EFE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5" y="2319410"/>
            <a:ext cx="2235400" cy="33117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8" y="1314450"/>
            <a:ext cx="7765321" cy="1245870"/>
          </a:xfrm>
        </p:spPr>
        <p:txBody>
          <a:bodyPr>
            <a:noAutofit/>
          </a:bodyPr>
          <a:lstStyle/>
          <a:p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25 lat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GP Truck Trading Sp. z o.o.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Sokołów / k. Warszawy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4018" y="2617443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4E0FD5-8766-5637-0765-1EE6579F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249" y="5025373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0715C8-DCF4-38F6-4355-49604289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822" y="3740264"/>
            <a:ext cx="1015072" cy="10196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335643-E500-B35B-4ACB-F14705C39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498" y="2444032"/>
            <a:ext cx="3638610" cy="242514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88571ED-68A0-5E3D-222A-AAB9CF1A3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228" y="4333949"/>
            <a:ext cx="1946161" cy="19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8" y="1314450"/>
            <a:ext cx="7765321" cy="1245870"/>
          </a:xfrm>
        </p:spPr>
        <p:txBody>
          <a:bodyPr>
            <a:noAutofit/>
          </a:bodyPr>
          <a:lstStyle/>
          <a:p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25 lat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PUK </a:t>
            </a:r>
            <a:r>
              <a:rPr lang="pl-PL" sz="27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Corimp</a:t>
            </a: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7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SP.z</a:t>
            </a: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o.o.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Bydgoszcz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2324" y="3019226"/>
            <a:ext cx="1036766" cy="112282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6FE637F-F864-28C8-CCCE-93E9F2F9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27" y="4824310"/>
            <a:ext cx="1307705" cy="9144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C9BEB74-A0D9-CBC9-689B-4C4D6CAF2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345" y="2509837"/>
            <a:ext cx="8315325" cy="18383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63D678-1293-9F60-C49D-7726A6CB3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902" y="3148850"/>
            <a:ext cx="1663680" cy="23986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209ED5D-DB21-6656-E694-40B66ED94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076" y="5115295"/>
            <a:ext cx="1015072" cy="101964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47A1111-C1E0-2544-AFF4-B8B41CD6B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733" y="4241777"/>
            <a:ext cx="2618509" cy="17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6" y="1326603"/>
            <a:ext cx="7765321" cy="1245870"/>
          </a:xfrm>
        </p:spPr>
        <p:txBody>
          <a:bodyPr>
            <a:noAutofit/>
          </a:bodyPr>
          <a:lstStyle/>
          <a:p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15 lat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GLOBTRAK polska </a:t>
            </a:r>
            <a:r>
              <a:rPr lang="pl-PL" sz="27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SP.z</a:t>
            </a:r>
            <a: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o.o.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KIELCE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2324" y="3019226"/>
            <a:ext cx="1036766" cy="112282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6FE637F-F864-28C8-CCCE-93E9F2F9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497" y="4824310"/>
            <a:ext cx="1307705" cy="9144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209ED5D-DB21-6656-E694-40B66ED9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181" y="5201431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C2B9C10-3A4A-CBB9-781D-26B57FE8C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274" y="2726855"/>
            <a:ext cx="6315075" cy="13620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D0F39C7-05D3-3667-4C09-B7C93DCD5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248" y="4285528"/>
            <a:ext cx="3548722" cy="199517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21AAD16-EF0D-84B1-AE16-C9FC8D223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4" y="1995933"/>
            <a:ext cx="2488842" cy="36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CF697B5-5714-BC42-D211-96896472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176" y="2390069"/>
            <a:ext cx="2290203" cy="304839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Alina </a:t>
            </a:r>
            <a:r>
              <a:rPr lang="pl-PL" sz="3300" dirty="0" err="1">
                <a:solidFill>
                  <a:schemeClr val="accent6"/>
                </a:solidFill>
              </a:rPr>
              <a:t>Pisiecka</a:t>
            </a:r>
            <a:r>
              <a:rPr lang="pl-PL" sz="33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7D72D1-8D2C-0EBC-DB6C-D27901C2B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52" y="2441072"/>
            <a:ext cx="2237001" cy="31024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E86C378-EEDF-C1F6-83DC-D47742139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108" y="4860611"/>
            <a:ext cx="1014533" cy="10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5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B96FA-67A8-49A1-956F-7F5A82C1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733550"/>
            <a:ext cx="10113818" cy="10819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KONKURS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Dyrektor roku 2023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Zakładów Oczyszczania Miast</a:t>
            </a:r>
            <a:br>
              <a:rPr lang="pl-PL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5" name="Picture 2" descr="Obraz znaleziony dla: ZŁOTY LAUR">
            <a:extLst>
              <a:ext uri="{FF2B5EF4-FFF2-40B4-BE49-F238E27FC236}">
                <a16:creationId xmlns:a16="http://schemas.microsoft.com/office/drawing/2014/main" id="{B9674A71-A081-42AB-8889-0AAEA1CA2A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762" y="2823180"/>
            <a:ext cx="3132608" cy="2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5EAE639A-C69E-4105-9C3E-3B64000D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5" y="4783340"/>
            <a:ext cx="642608" cy="616098"/>
          </a:xfrm>
          <a:prstGeom prst="rect">
            <a:avLst/>
          </a:prstGeom>
        </p:spPr>
      </p:pic>
      <p:pic>
        <p:nvPicPr>
          <p:cNvPr id="6" name="Obraz 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24B76C09-1EA7-4D27-A9F3-B112820D1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40" y="3111904"/>
            <a:ext cx="1027652" cy="1725855"/>
          </a:xfrm>
          <a:prstGeom prst="rect">
            <a:avLst/>
          </a:prstGeom>
        </p:spPr>
      </p:pic>
      <p:pic>
        <p:nvPicPr>
          <p:cNvPr id="12290" name="Picture 2" descr="Obraz znaleziony dla: przegląd komunalny">
            <a:extLst>
              <a:ext uri="{FF2B5EF4-FFF2-40B4-BE49-F238E27FC236}">
                <a16:creationId xmlns:a16="http://schemas.microsoft.com/office/drawing/2014/main" id="{518D8668-3E45-4E9C-A96C-7B7B2469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79" y="5399437"/>
            <a:ext cx="618974" cy="3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25" y="3098479"/>
            <a:ext cx="8953500" cy="2141540"/>
          </a:xfrm>
        </p:spPr>
        <p:txBody>
          <a:bodyPr/>
          <a:lstStyle/>
          <a:p>
            <a:pPr algn="ctr"/>
            <a:r>
              <a:rPr lang="pl-PL" sz="4400" dirty="0" err="1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ZŁOTe</a:t>
            </a:r>
            <a:r>
              <a:rPr lang="pl-PL" sz="44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LAURy</a:t>
            </a:r>
            <a:br>
              <a:rPr lang="pl-PL" sz="36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36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ZOM 2023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Obraz 9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87CF2EB1-B48D-4495-BD68-E78E7DFB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64" y="4812919"/>
            <a:ext cx="1492494" cy="1430924"/>
          </a:xfrm>
          <a:prstGeom prst="rect">
            <a:avLst/>
          </a:prstGeom>
        </p:spPr>
      </p:pic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64" y="1905593"/>
            <a:ext cx="1364786" cy="112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35" y="2282911"/>
            <a:ext cx="432461" cy="414620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60" y="950550"/>
            <a:ext cx="767127" cy="128832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94" y="2989473"/>
            <a:ext cx="372854" cy="23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2023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DE9C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Bartosz </a:t>
            </a: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detkiewicz</a:t>
            </a:r>
            <a:br>
              <a:rPr lang="pl-PL" b="0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eko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-mazury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pgo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ełk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13" y="1939384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6" y="2308535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24" y="904852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76" y="3060761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7A2A3B-EBA2-E720-E825-0BE2CBE0F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348" y="5107602"/>
            <a:ext cx="1414395" cy="1359526"/>
          </a:xfrm>
          <a:prstGeom prst="rect">
            <a:avLst/>
          </a:prstGeom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D1D7B4BF-8572-B2C2-272D-F3033EF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99" y="5475949"/>
            <a:ext cx="1265275" cy="6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DEC885-EE39-5AA4-D337-FC400B765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468" y="1654015"/>
            <a:ext cx="2649620" cy="3304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09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2023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DE9C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Robert </a:t>
            </a: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nielaba</a:t>
            </a:r>
            <a:b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ZGK Bolesław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13" y="1939384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6" y="2308535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24" y="904852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76" y="3060761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7A2A3B-EBA2-E720-E825-0BE2CBE0F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415" y="5083467"/>
            <a:ext cx="1414395" cy="1359526"/>
          </a:xfrm>
          <a:prstGeom prst="rect">
            <a:avLst/>
          </a:prstGeom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D1D7B4BF-8572-B2C2-272D-F3033EF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44" y="5427679"/>
            <a:ext cx="1220734" cy="5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130FA0A-06DA-9CC8-C97B-A89D8CE57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4869" y="1510748"/>
            <a:ext cx="2560577" cy="340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7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2023 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sylwia</a:t>
            </a: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wojciechowska</a:t>
            </a:r>
            <a:br>
              <a:rPr lang="pl-PL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PGK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Saniko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włocławek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Obraz 9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87CF2EB1-B48D-4495-BD68-E78E7DFB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05" y="5240019"/>
            <a:ext cx="1414088" cy="1355753"/>
          </a:xfrm>
          <a:prstGeom prst="rect">
            <a:avLst/>
          </a:prstGeom>
        </p:spPr>
      </p:pic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94" y="1767475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00" y="2024882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36" y="638724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59" y="2894265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F6D75CD-6CE6-333B-B7DA-06A2CF206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386" y="1428346"/>
            <a:ext cx="2566865" cy="342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2A89F238-C7EC-3130-C32E-D7FE5A60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675" y="5605980"/>
            <a:ext cx="1292568" cy="6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2023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DE9C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michał</a:t>
            </a: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stefanowicz</a:t>
            </a:r>
            <a:b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puhp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”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lech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”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białystok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13" y="1939384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6" y="2308535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24" y="904852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76" y="3060761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7A2A3B-EBA2-E720-E825-0BE2CBE0F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399" y="5146002"/>
            <a:ext cx="1414395" cy="1359526"/>
          </a:xfrm>
          <a:prstGeom prst="rect">
            <a:avLst/>
          </a:prstGeom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D1D7B4BF-8572-B2C2-272D-F3033EF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9" y="5494814"/>
            <a:ext cx="1272904" cy="6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4A2CBCD-8241-CCBD-DE7D-2C0692E37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694" y="1722803"/>
            <a:ext cx="2382376" cy="3172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20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3335102"/>
            <a:ext cx="8953500" cy="1397321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6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5025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DYREKTOR ROKU ZOM 2023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Obraz 9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87CF2EB1-B48D-4495-BD68-E78E7DFB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19" y="4495801"/>
            <a:ext cx="1326315" cy="1271600"/>
          </a:xfrm>
          <a:prstGeom prst="rect">
            <a:avLst/>
          </a:prstGeom>
        </p:spPr>
      </p:pic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91" y="2471148"/>
            <a:ext cx="1364786" cy="112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09" y="2819786"/>
            <a:ext cx="432461" cy="414620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72" y="967067"/>
            <a:ext cx="1100065" cy="1847467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29" y="3611247"/>
            <a:ext cx="377620" cy="2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1AC3552-81D1-419A-8F27-281E03F852F6}"/>
              </a:ext>
            </a:extLst>
          </p:cNvPr>
          <p:cNvSpPr txBox="1"/>
          <p:nvPr/>
        </p:nvSpPr>
        <p:spPr>
          <a:xfrm>
            <a:off x="1179442" y="3431031"/>
            <a:ext cx="6207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DYREKTOR ROKU 2023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ZAKŁADÓW OCZYSZCZANIA MIAST</a:t>
            </a:r>
            <a:b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pl-PL" sz="4000" b="1" dirty="0">
                <a:solidFill>
                  <a:srgbClr val="FFC000"/>
                </a:solidFill>
                <a:latin typeface="Arial" panose="020B0604020202020204" pitchFamily="34" charset="0"/>
              </a:rPr>
              <a:t>MONIKA JAŹWIEC</a:t>
            </a:r>
            <a:b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DE9C3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Prezes „TESKO”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DE9C3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Tatrzańska Komunalna Grupa Kapitałowa Sp. z o.o.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Picture 2" descr="Obraz znaleziony dla: ZŁOTY LAUR">
            <a:extLst>
              <a:ext uri="{FF2B5EF4-FFF2-40B4-BE49-F238E27FC236}">
                <a16:creationId xmlns:a16="http://schemas.microsoft.com/office/drawing/2014/main" id="{419057F0-E4FF-4F5F-84C2-D724B9A7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90" y="2049125"/>
            <a:ext cx="1857730" cy="129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AEA548BF-4068-484B-8236-2D5E87513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39" y="2419878"/>
            <a:ext cx="523233" cy="501649"/>
          </a:xfrm>
          <a:prstGeom prst="rect">
            <a:avLst/>
          </a:prstGeom>
        </p:spPr>
      </p:pic>
      <p:pic>
        <p:nvPicPr>
          <p:cNvPr id="9" name="Obraz 8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A4AA90F6-3210-4474-9218-A7759BD1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87" y="604354"/>
            <a:ext cx="1112982" cy="1869159"/>
          </a:xfrm>
          <a:prstGeom prst="rect">
            <a:avLst/>
          </a:prstGeom>
        </p:spPr>
      </p:pic>
      <p:pic>
        <p:nvPicPr>
          <p:cNvPr id="10" name="Picture 2" descr="Obraz znaleziony dla: przegląd komunalny">
            <a:extLst>
              <a:ext uri="{FF2B5EF4-FFF2-40B4-BE49-F238E27FC236}">
                <a16:creationId xmlns:a16="http://schemas.microsoft.com/office/drawing/2014/main" id="{32704F8A-3E0A-48FB-9C02-A40BAACD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93" y="3246879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C691B4E1-F74A-413F-8765-37D1F473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7" y="602185"/>
            <a:ext cx="1280180" cy="1227369"/>
          </a:xfrm>
          <a:prstGeom prst="rect">
            <a:avLst/>
          </a:prstGeom>
        </p:spPr>
      </p:pic>
      <p:pic>
        <p:nvPicPr>
          <p:cNvPr id="2" name="Picture 2" descr="Redakcja „Przeglądu Komunalnego” we współpracy z">
            <a:extLst>
              <a:ext uri="{FF2B5EF4-FFF2-40B4-BE49-F238E27FC236}">
                <a16:creationId xmlns:a16="http://schemas.microsoft.com/office/drawing/2014/main" id="{6912403C-882E-0DB4-8D55-32EDF48F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2" y="1927484"/>
            <a:ext cx="1242109" cy="5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E7716A-B85C-832F-BCE0-9539C7B6E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942" y="1325217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79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B96FA-67A8-49A1-956F-7F5A82C1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733550"/>
            <a:ext cx="10113818" cy="10819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KONKURS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Dyrektor roku 2023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Zakładów Oczyszczania Miast</a:t>
            </a:r>
            <a:br>
              <a:rPr lang="pl-PL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5" name="Picture 2" descr="Obraz znaleziony dla: ZŁOTY LAUR">
            <a:extLst>
              <a:ext uri="{FF2B5EF4-FFF2-40B4-BE49-F238E27FC236}">
                <a16:creationId xmlns:a16="http://schemas.microsoft.com/office/drawing/2014/main" id="{B9674A71-A081-42AB-8889-0AAEA1CA2A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762" y="2823180"/>
            <a:ext cx="3132608" cy="2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5EAE639A-C69E-4105-9C3E-3B64000D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5" y="4783340"/>
            <a:ext cx="642608" cy="616098"/>
          </a:xfrm>
          <a:prstGeom prst="rect">
            <a:avLst/>
          </a:prstGeom>
        </p:spPr>
      </p:pic>
      <p:pic>
        <p:nvPicPr>
          <p:cNvPr id="6" name="Obraz 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24B76C09-1EA7-4D27-A9F3-B112820D1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40" y="3111904"/>
            <a:ext cx="1027652" cy="1725855"/>
          </a:xfrm>
          <a:prstGeom prst="rect">
            <a:avLst/>
          </a:prstGeom>
        </p:spPr>
      </p:pic>
      <p:pic>
        <p:nvPicPr>
          <p:cNvPr id="12290" name="Picture 2" descr="Obraz znaleziony dla: przegląd komunalny">
            <a:extLst>
              <a:ext uri="{FF2B5EF4-FFF2-40B4-BE49-F238E27FC236}">
                <a16:creationId xmlns:a16="http://schemas.microsoft.com/office/drawing/2014/main" id="{518D8668-3E45-4E9C-A96C-7B7B2469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79" y="5399437"/>
            <a:ext cx="618974" cy="3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0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7C772B-08F8-DC08-2CA0-3EB185C3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43" y="2418181"/>
            <a:ext cx="2235541" cy="29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DCA29F5-1F8A-4B99-9D33-DC83A78F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Grzegorz Kądziela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76A57E-2F88-7767-6350-DBD8B584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118" y="2418181"/>
            <a:ext cx="2235541" cy="30175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63C61A-6E96-82A4-B25D-88D20BF8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17" y="4904974"/>
            <a:ext cx="1015072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728B09-D229-4CD2-9356-3012BF01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Dziękuję 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74" y="2080595"/>
            <a:ext cx="3515064" cy="33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79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6236</TotalTime>
  <Words>700</Words>
  <Application>Microsoft Office PowerPoint</Application>
  <PresentationFormat>Panoramiczny</PresentationFormat>
  <Paragraphs>97</Paragraphs>
  <Slides>91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91</vt:i4>
      </vt:variant>
    </vt:vector>
  </HeadingPairs>
  <TitlesOfParts>
    <vt:vector size="101" baseType="lpstr">
      <vt:lpstr>Arial</vt:lpstr>
      <vt:lpstr>Arial Black</vt:lpstr>
      <vt:lpstr>Berlin Sans FB Demi</vt:lpstr>
      <vt:lpstr>Bodoni MT Black</vt:lpstr>
      <vt:lpstr>Bookman Old Style</vt:lpstr>
      <vt:lpstr>Calibri</vt:lpstr>
      <vt:lpstr>Roboto</vt:lpstr>
      <vt:lpstr>Rockwell</vt:lpstr>
      <vt:lpstr>Damask</vt:lpstr>
      <vt:lpstr>1_Motyw pakietu Office</vt:lpstr>
      <vt:lpstr>Prezentacja programu PowerPoint</vt:lpstr>
      <vt:lpstr> 64 Zjazd KFDZOM Gala nagród</vt:lpstr>
      <vt:lpstr>Dyplomy  Heraklesa</vt:lpstr>
      <vt:lpstr>Złote Dyplomy Heraklesa</vt:lpstr>
      <vt:lpstr>Magdalena  Adamkiewicz </vt:lpstr>
      <vt:lpstr>Mariusz bogusz</vt:lpstr>
      <vt:lpstr>Mieczysław kaczyński</vt:lpstr>
      <vt:lpstr>Alina Pisiecka </vt:lpstr>
      <vt:lpstr>Grzegorz Kądziela </vt:lpstr>
      <vt:lpstr>Henryk klimaszewski</vt:lpstr>
      <vt:lpstr>Krzysztof sosnowy </vt:lpstr>
      <vt:lpstr>Wojciech woźniakowski</vt:lpstr>
      <vt:lpstr>KROZMET s.c. Marcinkowo</vt:lpstr>
      <vt:lpstr>  HONOROWE DYPLOMy HERAKLESA</vt:lpstr>
      <vt:lpstr>mec. Anna Specht-Szampera</vt:lpstr>
      <vt:lpstr>Jarosław bałdowski</vt:lpstr>
      <vt:lpstr>Krzysztof jeziółkowski</vt:lpstr>
      <vt:lpstr>dr Jędrzej Bujny</vt:lpstr>
      <vt:lpstr>Krzysztof sikora</vt:lpstr>
      <vt:lpstr>Ewa bury</vt:lpstr>
      <vt:lpstr> ELEKTRORECYKLING S.A.  SĘKOWO K/ NOWEGO TOMYŚLA </vt:lpstr>
      <vt:lpstr>Prezentacja programu PowerPoint</vt:lpstr>
      <vt:lpstr>Medal „POLONIA PURA”</vt:lpstr>
      <vt:lpstr>   Krajowe Forum Dyrektorów Zakładów Oczyszczania Miast rok założenia 1992  </vt:lpstr>
      <vt:lpstr>Prezentacja programu PowerPoint</vt:lpstr>
      <vt:lpstr>Złoty Pierścień  Krajowego Forum  Dyrektorów zakładów oczyszczania miast</vt:lpstr>
      <vt:lpstr>Prezentacja programu PowerPoint</vt:lpstr>
      <vt:lpstr>Prezentacja programu PowerPoint</vt:lpstr>
      <vt:lpstr>Prezentacja programu PowerPoint</vt:lpstr>
      <vt:lpstr>PLEBISCYT „PERŁy ROKU 2023’’</vt:lpstr>
      <vt:lpstr>PERŁY ROKU 2023 dla najleprzych dostawców </vt:lpstr>
      <vt:lpstr>KROZMET S.C. marcinkowo  </vt:lpstr>
      <vt:lpstr> HEWEA sp. z o.o.  W Bykowie k. Wrocławia  </vt:lpstr>
      <vt:lpstr> </vt:lpstr>
      <vt:lpstr>MAN Truck &amp; Bus Polska Sp. z o.o. w Wolicy K/ Warszawy</vt:lpstr>
      <vt:lpstr>Eko Cykl Organizacja Odzysku Opakowań S.A. WROCŁAW </vt:lpstr>
      <vt:lpstr>PERŁY ROKU 2023 dla najleprzych dostawców </vt:lpstr>
      <vt:lpstr>Prezentacja programu PowerPoint</vt:lpstr>
      <vt:lpstr>MEDALE  ZA OFIARNĄ PRACĘ  W UTRZYMANIU CZYSTOŚCI I PORZĄDKU</vt:lpstr>
      <vt:lpstr>MEDAL ZA OFIARNĄ PRACĘ  W UTRZYMANIU CZYSTOŚCI I PORZĄDKU Jacek Fifielski </vt:lpstr>
      <vt:lpstr>MEDAL ZA OFIARNĄ PRACĘ  W UTRZYMANIU CZYSTOŚCI I PORZĄDKU Leszek Wołowiec </vt:lpstr>
      <vt:lpstr>Prezentacja programu PowerPoint</vt:lpstr>
      <vt:lpstr>Dyplomy uznania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Honorowe Certyfikaty  kompetencji zawodowych</vt:lpstr>
      <vt:lpstr>Certyfikat kompetencji zawodowych</vt:lpstr>
      <vt:lpstr>Certyfikat kompetencji zawodowych</vt:lpstr>
      <vt:lpstr>Prezentacja programu PowerPoint</vt:lpstr>
      <vt:lpstr>OSTATNIE POŻEGNANIE  CHWILA MILCZENIA</vt:lpstr>
      <vt:lpstr>  Leszek Matuszak wieloletni prezes przedsiębiorstwa usług komunalnych w kaliszu </vt:lpstr>
      <vt:lpstr>  Edward Kaczorek  wieloletni prezes Przedsiębiorstwa Usług Miejskich w Grudziądzu </vt:lpstr>
      <vt:lpstr>  leszek polak wieloletni prezes zakładu usług komunalnych w barczewie </vt:lpstr>
      <vt:lpstr>POZOSTANIEcie  W NASZEJ PAMIĘCI</vt:lpstr>
      <vt:lpstr>Prezentacja programu PowerPoint</vt:lpstr>
      <vt:lpstr>Nowi  członkowie zwyczajni  KFDZOM</vt:lpstr>
      <vt:lpstr> Magdalena Cimek   Szczecińskie Centrum Biorecyklingu Sp. z o.o. Szczecin   </vt:lpstr>
      <vt:lpstr> Marcin Gorzelak   Przedsiębiorstwo Komunalne Sp. z o.o. WieluŃ  </vt:lpstr>
      <vt:lpstr> Katarzyna Maliszewska   Ziemia Polska Sp. z o.o.  Warszawa  </vt:lpstr>
      <vt:lpstr> Michał Paca   Bioodpady.pl Sp. z o.o.  Warszawa  </vt:lpstr>
      <vt:lpstr>Nowi  członkowie wspierający  KFDZOM</vt:lpstr>
      <vt:lpstr>  Przedsiębiorstwo  Usługowo-Handlowo- Produkcyjne  "LECH' Sp. z o.o. białystok  </vt:lpstr>
      <vt:lpstr>  Szczecińskie  Centrum Biorecyklingu SP. Z O.O. szczecin  </vt:lpstr>
      <vt:lpstr>  „PolKa” polska kaucyjna S.A. warszawa  </vt:lpstr>
      <vt:lpstr>Prezentacja programu PowerPoint</vt:lpstr>
      <vt:lpstr>JUBILEUSZE listy gratulacyjne</vt:lpstr>
      <vt:lpstr>30 lat  Ekologiczny Związek Gmin Dorzecza Koprzywianki - Międzygminny Zakład Gospodarki Odpadami Komunalnymi Sp. z o.o.  w  Janczycach </vt:lpstr>
      <vt:lpstr>30 lat  przedsiębiorstwo gospodarki komunalnej Sp. z o.o.  zambrów </vt:lpstr>
      <vt:lpstr>25 lat  GP Truck Trading Sp. z o.o.  Sokołów / k. Warszawy </vt:lpstr>
      <vt:lpstr>25 lat  PUK Corimp SP.z o.o. Bydgoszcz </vt:lpstr>
      <vt:lpstr>15 lat  GLOBTRAK polska SP.z o.o. KIELCE </vt:lpstr>
      <vt:lpstr>Prezentacja programu PowerPoint</vt:lpstr>
      <vt:lpstr>KONKURS Dyrektor roku 2023 Zakładów Oczyszczania Miast  </vt:lpstr>
      <vt:lpstr>ZŁOTe LAURy DYREKTORA ROKU ZOM 2023 </vt:lpstr>
      <vt:lpstr>ZŁOTY LAUR DYREKTORA ROKU 2023 ZAKŁADÓW OCZYSZCZANIA MIAST Bartosz detkiewicz prezes eko-mazury pgo ełk</vt:lpstr>
      <vt:lpstr>ZŁOTY LAUR DYREKTORA ROKU 2023 ZAKŁADÓW OCZYSZCZANIA MIAST Robert nielaba prezes ZGK Bolesław</vt:lpstr>
      <vt:lpstr>ZŁOTY LAUR DYREKTORA ROKU 2023  ZAKŁADÓW OCZYSZCZANIA MIAST sylwia wojciechowska Prezes PGK Saniko włocławek</vt:lpstr>
      <vt:lpstr>ZŁOTY LAUR DYREKTORA ROKU 2023 ZAKŁADÓW OCZYSZCZANIA MIAST michał stefanowicz prezes puhp ”lech” białystok</vt:lpstr>
      <vt:lpstr> DYREKTOR ROKU ZOM 2023 </vt:lpstr>
      <vt:lpstr>Prezentacja programu PowerPoint</vt:lpstr>
      <vt:lpstr>KONKURS Dyrektor roku 2023 Zakładów Oczyszczania Miast  </vt:lpstr>
      <vt:lpstr>Dziękuję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 Zjazd KFDZOM Gala nagród</dc:title>
  <dc:creator>wojciech janka wojciech janka</dc:creator>
  <cp:lastModifiedBy>Krajowe Forum</cp:lastModifiedBy>
  <cp:revision>427</cp:revision>
  <dcterms:created xsi:type="dcterms:W3CDTF">2021-08-09T20:46:11Z</dcterms:created>
  <dcterms:modified xsi:type="dcterms:W3CDTF">2024-09-10T08:57:37Z</dcterms:modified>
</cp:coreProperties>
</file>